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19616" y="5731764"/>
            <a:ext cx="2503931" cy="64312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80084" y="2431160"/>
            <a:ext cx="4377690" cy="391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Avenir-Heavy"/>
                <a:cs typeface="Avenir-Heavy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bg1"/>
                </a:solidFill>
                <a:latin typeface="Avenir-Heavy"/>
                <a:cs typeface="Avenir-Heavy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bg1"/>
                </a:solidFill>
                <a:latin typeface="Avenir-Heavy"/>
                <a:cs typeface="Avenir-Heavy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bg1"/>
                </a:solidFill>
                <a:latin typeface="Avenir-Heavy"/>
                <a:cs typeface="Avenir-Heavy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7100" y="951433"/>
            <a:ext cx="8433435" cy="697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Avenir-Heavy"/>
                <a:cs typeface="Avenir-Heavy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603745" y="1681630"/>
            <a:ext cx="5189855" cy="4598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2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80084" y="2967608"/>
            <a:ext cx="9032240" cy="1763395"/>
          </a:xfrm>
          <a:prstGeom prst="rect">
            <a:avLst/>
          </a:prstGeom>
        </p:spPr>
        <p:txBody>
          <a:bodyPr wrap="square" lIns="0" tIns="116205" rIns="0" bIns="0" rtlCol="0" vert="horz">
            <a:spAutoFit/>
          </a:bodyPr>
          <a:lstStyle/>
          <a:p>
            <a:pPr marL="12700" marR="5080">
              <a:lnSpc>
                <a:spcPts val="6480"/>
              </a:lnSpc>
              <a:spcBef>
                <a:spcPts val="915"/>
              </a:spcBef>
              <a:tabLst>
                <a:tab pos="2259330" algn="l"/>
              </a:tabLst>
            </a:pPr>
            <a:r>
              <a:rPr dirty="0" sz="6000" spc="-10" b="1">
                <a:solidFill>
                  <a:srgbClr val="FFFFFF"/>
                </a:solidFill>
                <a:latin typeface="Avenir-Heavy"/>
                <a:cs typeface="Avenir-Heavy"/>
              </a:rPr>
              <a:t>Retail</a:t>
            </a:r>
            <a:r>
              <a:rPr dirty="0" sz="6000" b="1">
                <a:solidFill>
                  <a:srgbClr val="FFFFFF"/>
                </a:solidFill>
                <a:latin typeface="Avenir-Heavy"/>
                <a:cs typeface="Avenir-Heavy"/>
              </a:rPr>
              <a:t>	Development</a:t>
            </a:r>
            <a:r>
              <a:rPr dirty="0" sz="6000" spc="10" b="1">
                <a:solidFill>
                  <a:srgbClr val="FFFFFF"/>
                </a:solidFill>
                <a:latin typeface="Avenir-Heavy"/>
                <a:cs typeface="Avenir-Heavy"/>
              </a:rPr>
              <a:t> </a:t>
            </a:r>
            <a:r>
              <a:rPr dirty="0" sz="6000" spc="-20" b="1">
                <a:solidFill>
                  <a:srgbClr val="FFFFFF"/>
                </a:solidFill>
                <a:latin typeface="Avenir-Heavy"/>
                <a:cs typeface="Avenir-Heavy"/>
              </a:rPr>
              <a:t>Case </a:t>
            </a:r>
            <a:r>
              <a:rPr dirty="0" sz="6000" spc="-10" b="1">
                <a:solidFill>
                  <a:srgbClr val="FFFFFF"/>
                </a:solidFill>
                <a:latin typeface="Avenir-Heavy"/>
                <a:cs typeface="Avenir-Heavy"/>
              </a:rPr>
              <a:t>Studies</a:t>
            </a:r>
            <a:endParaRPr sz="6000">
              <a:latin typeface="Avenir-Heavy"/>
              <a:cs typeface="Avenir-Heavy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22780" algn="l"/>
                <a:tab pos="2543175" algn="l"/>
                <a:tab pos="3354704" algn="l"/>
              </a:tabLst>
            </a:pPr>
            <a:r>
              <a:rPr dirty="0" sz="2400" b="0">
                <a:latin typeface="Avenir-Roman"/>
                <a:cs typeface="Avenir-Roman"/>
              </a:rPr>
              <a:t>A</a:t>
            </a:r>
            <a:r>
              <a:rPr dirty="0" sz="2400" spc="-355" b="0">
                <a:latin typeface="Avenir-Roman"/>
                <a:cs typeface="Avenir-Roman"/>
              </a:rPr>
              <a:t> </a:t>
            </a:r>
            <a:r>
              <a:rPr dirty="0" sz="2400" b="0">
                <a:latin typeface="Avenir-Roman"/>
                <a:cs typeface="Avenir-Roman"/>
              </a:rPr>
              <a:t>N</a:t>
            </a:r>
            <a:r>
              <a:rPr dirty="0" sz="2400" spc="-340" b="0">
                <a:latin typeface="Avenir-Roman"/>
                <a:cs typeface="Avenir-Roman"/>
              </a:rPr>
              <a:t> </a:t>
            </a:r>
            <a:r>
              <a:rPr dirty="0" sz="2400" b="0">
                <a:latin typeface="Avenir-Roman"/>
                <a:cs typeface="Avenir-Roman"/>
              </a:rPr>
              <a:t>AT</a:t>
            </a:r>
            <a:r>
              <a:rPr dirty="0" sz="2400" spc="-350" b="0">
                <a:latin typeface="Avenir-Roman"/>
                <a:cs typeface="Avenir-Roman"/>
              </a:rPr>
              <a:t> </a:t>
            </a:r>
            <a:r>
              <a:rPr dirty="0" sz="2400" b="0">
                <a:latin typeface="Avenir-Roman"/>
                <a:cs typeface="Avenir-Roman"/>
              </a:rPr>
              <a:t>O</a:t>
            </a:r>
            <a:r>
              <a:rPr dirty="0" sz="2400" spc="-350" b="0">
                <a:latin typeface="Avenir-Roman"/>
                <a:cs typeface="Avenir-Roman"/>
              </a:rPr>
              <a:t> </a:t>
            </a:r>
            <a:r>
              <a:rPr dirty="0" sz="2400" spc="120" b="0">
                <a:latin typeface="Avenir-Roman"/>
                <a:cs typeface="Avenir-Roman"/>
              </a:rPr>
              <a:t>MY</a:t>
            </a:r>
            <a:r>
              <a:rPr dirty="0" sz="2400" b="0">
                <a:latin typeface="Avenir-Roman"/>
                <a:cs typeface="Avenir-Roman"/>
              </a:rPr>
              <a:t>	O</a:t>
            </a:r>
            <a:r>
              <a:rPr dirty="0" sz="2400" spc="-380" b="0">
                <a:latin typeface="Avenir-Roman"/>
                <a:cs typeface="Avenir-Roman"/>
              </a:rPr>
              <a:t> </a:t>
            </a:r>
            <a:r>
              <a:rPr dirty="0" sz="2400" spc="-50" b="0">
                <a:latin typeface="Avenir-Roman"/>
                <a:cs typeface="Avenir-Roman"/>
              </a:rPr>
              <a:t>F</a:t>
            </a:r>
            <a:r>
              <a:rPr dirty="0" sz="2400" b="0">
                <a:latin typeface="Avenir-Roman"/>
                <a:cs typeface="Avenir-Roman"/>
              </a:rPr>
              <a:t>	T</a:t>
            </a:r>
            <a:r>
              <a:rPr dirty="0" sz="2400" spc="-370" b="0">
                <a:latin typeface="Avenir-Roman"/>
                <a:cs typeface="Avenir-Roman"/>
              </a:rPr>
              <a:t> </a:t>
            </a:r>
            <a:r>
              <a:rPr dirty="0" sz="2400" spc="120" b="0">
                <a:latin typeface="Avenir-Roman"/>
                <a:cs typeface="Avenir-Roman"/>
              </a:rPr>
              <a:t>HE</a:t>
            </a:r>
            <a:r>
              <a:rPr dirty="0" sz="2400" b="0">
                <a:latin typeface="Avenir-Roman"/>
                <a:cs typeface="Avenir-Roman"/>
              </a:rPr>
              <a:t>	</a:t>
            </a:r>
            <a:r>
              <a:rPr dirty="0" sz="2400" spc="145" b="0">
                <a:latin typeface="Avenir-Roman"/>
                <a:cs typeface="Avenir-Roman"/>
              </a:rPr>
              <a:t>DE</a:t>
            </a:r>
            <a:r>
              <a:rPr dirty="0" sz="2400" spc="-365" b="0">
                <a:latin typeface="Avenir-Roman"/>
                <a:cs typeface="Avenir-Roman"/>
              </a:rPr>
              <a:t> </a:t>
            </a:r>
            <a:r>
              <a:rPr dirty="0" sz="2400" b="0">
                <a:latin typeface="Avenir-Roman"/>
                <a:cs typeface="Avenir-Roman"/>
              </a:rPr>
              <a:t>A</a:t>
            </a:r>
            <a:r>
              <a:rPr dirty="0" sz="2400" spc="-370" b="0">
                <a:latin typeface="Avenir-Roman"/>
                <a:cs typeface="Avenir-Roman"/>
              </a:rPr>
              <a:t> </a:t>
            </a:r>
            <a:r>
              <a:rPr dirty="0" sz="2400" b="0">
                <a:latin typeface="Avenir-Roman"/>
                <a:cs typeface="Avenir-Roman"/>
              </a:rPr>
              <a:t>L</a:t>
            </a:r>
            <a:r>
              <a:rPr dirty="0" sz="2400" spc="-365" b="0">
                <a:latin typeface="Avenir-Roman"/>
                <a:cs typeface="Avenir-Roman"/>
              </a:rPr>
              <a:t> </a:t>
            </a:r>
            <a:r>
              <a:rPr dirty="0" sz="2400" spc="-50" b="0">
                <a:latin typeface="Avenir-Roman"/>
                <a:cs typeface="Avenir-Roman"/>
              </a:rPr>
              <a:t>:</a:t>
            </a:r>
            <a:endParaRPr sz="2400">
              <a:latin typeface="Avenir-Roman"/>
              <a:cs typeface="Avenir-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635" y="745616"/>
            <a:ext cx="3450590" cy="92138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7D7D7D"/>
                </a:solidFill>
              </a:rPr>
              <a:t>G</a:t>
            </a:r>
            <a:r>
              <a:rPr dirty="0" sz="1800" spc="-210">
                <a:solidFill>
                  <a:srgbClr val="7D7D7D"/>
                </a:solidFill>
              </a:rPr>
              <a:t> </a:t>
            </a:r>
            <a:r>
              <a:rPr dirty="0" sz="1800" spc="100">
                <a:solidFill>
                  <a:srgbClr val="7D7D7D"/>
                </a:solidFill>
              </a:rPr>
              <a:t>ET</a:t>
            </a:r>
            <a:r>
              <a:rPr dirty="0" sz="1800" spc="360">
                <a:solidFill>
                  <a:srgbClr val="7D7D7D"/>
                </a:solidFill>
              </a:rPr>
              <a:t> </a:t>
            </a:r>
            <a:r>
              <a:rPr dirty="0" sz="1800">
                <a:solidFill>
                  <a:srgbClr val="7D7D7D"/>
                </a:solidFill>
              </a:rPr>
              <a:t>C</a:t>
            </a:r>
            <a:r>
              <a:rPr dirty="0" sz="1800" spc="-225">
                <a:solidFill>
                  <a:srgbClr val="7D7D7D"/>
                </a:solidFill>
              </a:rPr>
              <a:t> </a:t>
            </a:r>
            <a:r>
              <a:rPr dirty="0" sz="1800">
                <a:solidFill>
                  <a:srgbClr val="7D7D7D"/>
                </a:solidFill>
              </a:rPr>
              <a:t>O</a:t>
            </a:r>
            <a:r>
              <a:rPr dirty="0" sz="1800" spc="-105">
                <a:solidFill>
                  <a:srgbClr val="7D7D7D"/>
                </a:solidFill>
              </a:rPr>
              <a:t> </a:t>
            </a:r>
            <a:r>
              <a:rPr dirty="0" sz="1800">
                <a:solidFill>
                  <a:srgbClr val="7D7D7D"/>
                </a:solidFill>
              </a:rPr>
              <a:t>M</a:t>
            </a:r>
            <a:r>
              <a:rPr dirty="0" sz="1800" spc="-80">
                <a:solidFill>
                  <a:srgbClr val="7D7D7D"/>
                </a:solidFill>
              </a:rPr>
              <a:t> </a:t>
            </a:r>
            <a:r>
              <a:rPr dirty="0" sz="1800" spc="130">
                <a:solidFill>
                  <a:srgbClr val="7D7D7D"/>
                </a:solidFill>
              </a:rPr>
              <a:t>PET</a:t>
            </a:r>
            <a:r>
              <a:rPr dirty="0" sz="1800" spc="-254">
                <a:solidFill>
                  <a:srgbClr val="7D7D7D"/>
                </a:solidFill>
              </a:rPr>
              <a:t> </a:t>
            </a:r>
            <a:r>
              <a:rPr dirty="0" sz="1800">
                <a:solidFill>
                  <a:srgbClr val="7D7D7D"/>
                </a:solidFill>
              </a:rPr>
              <a:t>I</a:t>
            </a:r>
            <a:r>
              <a:rPr dirty="0" sz="1800" spc="-245">
                <a:solidFill>
                  <a:srgbClr val="7D7D7D"/>
                </a:solidFill>
              </a:rPr>
              <a:t> </a:t>
            </a:r>
            <a:r>
              <a:rPr dirty="0" sz="1800">
                <a:solidFill>
                  <a:srgbClr val="7D7D7D"/>
                </a:solidFill>
              </a:rPr>
              <a:t>T</a:t>
            </a:r>
            <a:r>
              <a:rPr dirty="0" sz="1800" spc="-270">
                <a:solidFill>
                  <a:srgbClr val="7D7D7D"/>
                </a:solidFill>
              </a:rPr>
              <a:t> </a:t>
            </a:r>
            <a:r>
              <a:rPr dirty="0" sz="1800">
                <a:solidFill>
                  <a:srgbClr val="7D7D7D"/>
                </a:solidFill>
              </a:rPr>
              <a:t>I</a:t>
            </a:r>
            <a:r>
              <a:rPr dirty="0" sz="1800" spc="-229">
                <a:solidFill>
                  <a:srgbClr val="7D7D7D"/>
                </a:solidFill>
              </a:rPr>
              <a:t> </a:t>
            </a:r>
            <a:r>
              <a:rPr dirty="0" sz="1800">
                <a:solidFill>
                  <a:srgbClr val="7D7D7D"/>
                </a:solidFill>
              </a:rPr>
              <a:t>V</a:t>
            </a:r>
            <a:r>
              <a:rPr dirty="0" sz="1800" spc="-305">
                <a:solidFill>
                  <a:srgbClr val="7D7D7D"/>
                </a:solidFill>
              </a:rPr>
              <a:t> </a:t>
            </a:r>
            <a:r>
              <a:rPr dirty="0" sz="1800" spc="-50">
                <a:solidFill>
                  <a:srgbClr val="7D7D7D"/>
                </a:solidFill>
              </a:rPr>
              <a:t>E</a:t>
            </a:r>
            <a:endParaRPr sz="1800"/>
          </a:p>
          <a:p>
            <a:pPr marL="13970">
              <a:lnSpc>
                <a:spcPct val="100000"/>
              </a:lnSpc>
              <a:spcBef>
                <a:spcPts val="90"/>
              </a:spcBef>
            </a:pPr>
            <a:r>
              <a:rPr dirty="0" sz="4000" spc="-110">
                <a:solidFill>
                  <a:srgbClr val="000000"/>
                </a:solidFill>
              </a:rPr>
              <a:t>Take</a:t>
            </a:r>
            <a:r>
              <a:rPr dirty="0" sz="4000" spc="-260">
                <a:solidFill>
                  <a:srgbClr val="000000"/>
                </a:solidFill>
              </a:rPr>
              <a:t> </a:t>
            </a:r>
            <a:r>
              <a:rPr dirty="0" sz="4000" spc="-10">
                <a:solidFill>
                  <a:srgbClr val="000000"/>
                </a:solidFill>
              </a:rPr>
              <a:t>Inventory</a:t>
            </a:r>
            <a:endParaRPr sz="4000"/>
          </a:p>
        </p:txBody>
      </p:sp>
      <p:grpSp>
        <p:nvGrpSpPr>
          <p:cNvPr id="3" name="object 3" descr=""/>
          <p:cNvGrpSpPr/>
          <p:nvPr/>
        </p:nvGrpSpPr>
        <p:grpSpPr>
          <a:xfrm>
            <a:off x="4767071" y="0"/>
            <a:ext cx="7425055" cy="6858000"/>
            <a:chOff x="4767071" y="0"/>
            <a:chExt cx="7425055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67071" y="0"/>
              <a:ext cx="7424928" cy="685799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03391" y="938783"/>
              <a:ext cx="5352288" cy="5172456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785876" y="2019908"/>
            <a:ext cx="2491740" cy="2937510"/>
          </a:xfrm>
          <a:prstGeom prst="rect">
            <a:avLst/>
          </a:prstGeom>
        </p:spPr>
        <p:txBody>
          <a:bodyPr wrap="square" lIns="0" tIns="113030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890"/>
              </a:spcBef>
              <a:buChar char="•"/>
              <a:tabLst>
                <a:tab pos="299085" algn="l"/>
                <a:tab pos="299720" algn="l"/>
              </a:tabLst>
            </a:pPr>
            <a:r>
              <a:rPr dirty="0" sz="1600" spc="-55" b="1">
                <a:latin typeface="Avenir-Heavy"/>
                <a:cs typeface="Avenir-Heavy"/>
              </a:rPr>
              <a:t>Real</a:t>
            </a:r>
            <a:r>
              <a:rPr dirty="0" sz="1600" spc="-90" b="1">
                <a:latin typeface="Avenir-Heavy"/>
                <a:cs typeface="Avenir-Heavy"/>
              </a:rPr>
              <a:t> </a:t>
            </a:r>
            <a:r>
              <a:rPr dirty="0" sz="1600" b="1">
                <a:latin typeface="Avenir-Heavy"/>
                <a:cs typeface="Avenir-Heavy"/>
              </a:rPr>
              <a:t>Estate</a:t>
            </a:r>
            <a:r>
              <a:rPr dirty="0" sz="1600" spc="-70" b="1">
                <a:latin typeface="Avenir-Heavy"/>
                <a:cs typeface="Avenir-Heavy"/>
              </a:rPr>
              <a:t> </a:t>
            </a:r>
            <a:r>
              <a:rPr dirty="0" sz="1600" spc="-10" b="1">
                <a:latin typeface="Avenir-Heavy"/>
                <a:cs typeface="Avenir-Heavy"/>
              </a:rPr>
              <a:t>Assets</a:t>
            </a:r>
            <a:endParaRPr sz="1600">
              <a:latin typeface="Avenir-Heavy"/>
              <a:cs typeface="Avenir-Heavy"/>
            </a:endParaRPr>
          </a:p>
          <a:p>
            <a:pPr marL="299085" indent="-287020">
              <a:lnSpc>
                <a:spcPct val="100000"/>
              </a:lnSpc>
              <a:spcBef>
                <a:spcPts val="790"/>
              </a:spcBef>
              <a:buChar char="•"/>
              <a:tabLst>
                <a:tab pos="299085" algn="l"/>
                <a:tab pos="299720" algn="l"/>
              </a:tabLst>
            </a:pPr>
            <a:r>
              <a:rPr dirty="0" sz="1600" b="1">
                <a:latin typeface="Avenir-Heavy"/>
                <a:cs typeface="Avenir-Heavy"/>
              </a:rPr>
              <a:t>Community</a:t>
            </a:r>
            <a:r>
              <a:rPr dirty="0" sz="1600" spc="55" b="1">
                <a:latin typeface="Avenir-Heavy"/>
                <a:cs typeface="Avenir-Heavy"/>
              </a:rPr>
              <a:t> </a:t>
            </a:r>
            <a:r>
              <a:rPr dirty="0" sz="1600" spc="-10" b="1">
                <a:latin typeface="Avenir-Heavy"/>
                <a:cs typeface="Avenir-Heavy"/>
              </a:rPr>
              <a:t>Resources:</a:t>
            </a:r>
            <a:endParaRPr sz="1600">
              <a:latin typeface="Avenir-Heavy"/>
              <a:cs typeface="Avenir-Heavy"/>
            </a:endParaRPr>
          </a:p>
          <a:p>
            <a:pPr lvl="1" marL="756285" indent="-287655">
              <a:lnSpc>
                <a:spcPct val="100000"/>
              </a:lnSpc>
              <a:spcBef>
                <a:spcPts val="430"/>
              </a:spcBef>
              <a:buChar char="•"/>
              <a:tabLst>
                <a:tab pos="756285" algn="l"/>
                <a:tab pos="756920" algn="l"/>
              </a:tabLst>
            </a:pPr>
            <a:r>
              <a:rPr dirty="0" sz="1400" b="1">
                <a:latin typeface="Avenir-Heavy"/>
                <a:cs typeface="Avenir-Heavy"/>
              </a:rPr>
              <a:t>Potential</a:t>
            </a:r>
            <a:r>
              <a:rPr dirty="0" sz="1400" spc="55" b="1">
                <a:latin typeface="Avenir-Heavy"/>
                <a:cs typeface="Avenir-Heavy"/>
              </a:rPr>
              <a:t> </a:t>
            </a:r>
            <a:r>
              <a:rPr dirty="0" sz="1400" spc="-10" b="1">
                <a:latin typeface="Avenir-Heavy"/>
                <a:cs typeface="Avenir-Heavy"/>
              </a:rPr>
              <a:t>franchisees</a:t>
            </a:r>
            <a:endParaRPr sz="1400">
              <a:latin typeface="Avenir-Heavy"/>
              <a:cs typeface="Avenir-Heavy"/>
            </a:endParaRPr>
          </a:p>
          <a:p>
            <a:pPr lvl="1" marL="756285" indent="-287655">
              <a:lnSpc>
                <a:spcPct val="100000"/>
              </a:lnSpc>
              <a:spcBef>
                <a:spcPts val="300"/>
              </a:spcBef>
              <a:buChar char="•"/>
              <a:tabLst>
                <a:tab pos="756285" algn="l"/>
                <a:tab pos="756920" algn="l"/>
              </a:tabLst>
            </a:pPr>
            <a:r>
              <a:rPr dirty="0" sz="1400" spc="-55" b="1">
                <a:latin typeface="Avenir-Heavy"/>
                <a:cs typeface="Avenir-Heavy"/>
              </a:rPr>
              <a:t>Business</a:t>
            </a:r>
            <a:r>
              <a:rPr dirty="0" sz="1400" spc="10" b="1">
                <a:latin typeface="Avenir-Heavy"/>
                <a:cs typeface="Avenir-Heavy"/>
              </a:rPr>
              <a:t> </a:t>
            </a:r>
            <a:r>
              <a:rPr dirty="0" sz="1400" spc="-10" b="1">
                <a:latin typeface="Avenir-Heavy"/>
                <a:cs typeface="Avenir-Heavy"/>
              </a:rPr>
              <a:t>owners</a:t>
            </a:r>
            <a:endParaRPr sz="1400">
              <a:latin typeface="Avenir-Heavy"/>
              <a:cs typeface="Avenir-Heavy"/>
            </a:endParaRPr>
          </a:p>
          <a:p>
            <a:pPr lvl="1" marL="756285" indent="-287655">
              <a:lnSpc>
                <a:spcPct val="100000"/>
              </a:lnSpc>
              <a:spcBef>
                <a:spcPts val="300"/>
              </a:spcBef>
              <a:buChar char="•"/>
              <a:tabLst>
                <a:tab pos="756285" algn="l"/>
                <a:tab pos="756920" algn="l"/>
              </a:tabLst>
            </a:pPr>
            <a:r>
              <a:rPr dirty="0" sz="1400" spc="-10" b="1">
                <a:latin typeface="Avenir-Heavy"/>
                <a:cs typeface="Avenir-Heavy"/>
              </a:rPr>
              <a:t>Investors</a:t>
            </a:r>
            <a:endParaRPr sz="1400">
              <a:latin typeface="Avenir-Heavy"/>
              <a:cs typeface="Avenir-Heavy"/>
            </a:endParaRPr>
          </a:p>
          <a:p>
            <a:pPr lvl="1" marL="756285" indent="-287655">
              <a:lnSpc>
                <a:spcPct val="100000"/>
              </a:lnSpc>
              <a:spcBef>
                <a:spcPts val="300"/>
              </a:spcBef>
              <a:buChar char="•"/>
              <a:tabLst>
                <a:tab pos="756285" algn="l"/>
                <a:tab pos="756920" algn="l"/>
              </a:tabLst>
            </a:pPr>
            <a:r>
              <a:rPr dirty="0" sz="1400" b="1">
                <a:latin typeface="Avenir-Heavy"/>
                <a:cs typeface="Avenir-Heavy"/>
              </a:rPr>
              <a:t>Property</a:t>
            </a:r>
            <a:r>
              <a:rPr dirty="0" sz="1400" spc="35" b="1">
                <a:latin typeface="Avenir-Heavy"/>
                <a:cs typeface="Avenir-Heavy"/>
              </a:rPr>
              <a:t> </a:t>
            </a:r>
            <a:r>
              <a:rPr dirty="0" sz="1400" spc="-10" b="1">
                <a:latin typeface="Avenir-Heavy"/>
                <a:cs typeface="Avenir-Heavy"/>
              </a:rPr>
              <a:t>owners</a:t>
            </a:r>
            <a:endParaRPr sz="1400">
              <a:latin typeface="Avenir-Heavy"/>
              <a:cs typeface="Avenir-Heavy"/>
            </a:endParaRPr>
          </a:p>
          <a:p>
            <a:pPr marL="299085" indent="-287020">
              <a:lnSpc>
                <a:spcPct val="100000"/>
              </a:lnSpc>
              <a:spcBef>
                <a:spcPts val="770"/>
              </a:spcBef>
              <a:buChar char="•"/>
              <a:tabLst>
                <a:tab pos="299085" algn="l"/>
                <a:tab pos="299720" algn="l"/>
              </a:tabLst>
            </a:pPr>
            <a:r>
              <a:rPr dirty="0" sz="1600" b="1">
                <a:latin typeface="Avenir-Heavy"/>
                <a:cs typeface="Avenir-Heavy"/>
              </a:rPr>
              <a:t>Community</a:t>
            </a:r>
            <a:r>
              <a:rPr dirty="0" sz="1600" spc="70" b="1">
                <a:latin typeface="Avenir-Heavy"/>
                <a:cs typeface="Avenir-Heavy"/>
              </a:rPr>
              <a:t> </a:t>
            </a:r>
            <a:r>
              <a:rPr dirty="0" sz="1600" spc="-10" b="1">
                <a:latin typeface="Avenir-Heavy"/>
                <a:cs typeface="Avenir-Heavy"/>
              </a:rPr>
              <a:t>Assets</a:t>
            </a:r>
            <a:endParaRPr sz="1600">
              <a:latin typeface="Avenir-Heavy"/>
              <a:cs typeface="Avenir-Heavy"/>
            </a:endParaRPr>
          </a:p>
          <a:p>
            <a:pPr lvl="1" marL="756285" indent="-287655">
              <a:lnSpc>
                <a:spcPct val="100000"/>
              </a:lnSpc>
              <a:spcBef>
                <a:spcPts val="925"/>
              </a:spcBef>
              <a:buChar char="•"/>
              <a:tabLst>
                <a:tab pos="756285" algn="l"/>
                <a:tab pos="756920" algn="l"/>
              </a:tabLst>
            </a:pPr>
            <a:r>
              <a:rPr dirty="0" sz="1400" b="1">
                <a:latin typeface="Avenir-Heavy"/>
                <a:cs typeface="Avenir-Heavy"/>
              </a:rPr>
              <a:t>Major</a:t>
            </a:r>
            <a:r>
              <a:rPr dirty="0" sz="1400" spc="100" b="1">
                <a:latin typeface="Avenir-Heavy"/>
                <a:cs typeface="Avenir-Heavy"/>
              </a:rPr>
              <a:t> </a:t>
            </a:r>
            <a:r>
              <a:rPr dirty="0" sz="1400" spc="-10" b="1">
                <a:latin typeface="Avenir-Heavy"/>
                <a:cs typeface="Avenir-Heavy"/>
              </a:rPr>
              <a:t>employers</a:t>
            </a:r>
            <a:endParaRPr sz="1400">
              <a:latin typeface="Avenir-Heavy"/>
              <a:cs typeface="Avenir-Heavy"/>
            </a:endParaRPr>
          </a:p>
          <a:p>
            <a:pPr lvl="1" marL="756285" marR="780415" indent="-287020">
              <a:lnSpc>
                <a:spcPct val="100000"/>
              </a:lnSpc>
              <a:spcBef>
                <a:spcPts val="805"/>
              </a:spcBef>
              <a:buChar char="•"/>
              <a:tabLst>
                <a:tab pos="756285" algn="l"/>
                <a:tab pos="756920" algn="l"/>
              </a:tabLst>
            </a:pPr>
            <a:r>
              <a:rPr dirty="0" sz="1400" spc="-10" b="1">
                <a:latin typeface="Avenir-Heavy"/>
                <a:cs typeface="Avenir-Heavy"/>
              </a:rPr>
              <a:t>Hospitals, </a:t>
            </a:r>
            <a:r>
              <a:rPr dirty="0" sz="1400" spc="-20" b="1">
                <a:latin typeface="Avenir-Heavy"/>
                <a:cs typeface="Avenir-Heavy"/>
              </a:rPr>
              <a:t>Universities</a:t>
            </a:r>
            <a:endParaRPr sz="1400">
              <a:latin typeface="Avenir-Heavy"/>
              <a:cs typeface="Avenir-Heavy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58774" y="1318082"/>
            <a:ext cx="5840095" cy="940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/>
              <a:t>Data</a:t>
            </a:r>
            <a:r>
              <a:rPr dirty="0" sz="6000" spc="245"/>
              <a:t> </a:t>
            </a:r>
            <a:r>
              <a:rPr dirty="0" sz="6000"/>
              <a:t>&amp;</a:t>
            </a:r>
            <a:r>
              <a:rPr dirty="0" sz="6000" spc="280"/>
              <a:t> </a:t>
            </a:r>
            <a:r>
              <a:rPr dirty="0" sz="6000" spc="-135"/>
              <a:t>Analytics</a:t>
            </a:r>
            <a:endParaRPr sz="6000"/>
          </a:p>
        </p:txBody>
      </p:sp>
      <p:sp>
        <p:nvSpPr>
          <p:cNvPr id="4" name="object 4" descr=""/>
          <p:cNvSpPr txBox="1"/>
          <p:nvPr/>
        </p:nvSpPr>
        <p:spPr>
          <a:xfrm>
            <a:off x="658774" y="965453"/>
            <a:ext cx="25596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58495" algn="l"/>
              </a:tabLst>
            </a:pPr>
            <a:r>
              <a:rPr dirty="0" sz="1800" b="1">
                <a:solidFill>
                  <a:srgbClr val="E7E6E6"/>
                </a:solidFill>
                <a:latin typeface="Avenir-Heavy"/>
                <a:cs typeface="Avenir-Heavy"/>
              </a:rPr>
              <a:t>G</a:t>
            </a:r>
            <a:r>
              <a:rPr dirty="0" sz="1800" spc="-195" b="1">
                <a:solidFill>
                  <a:srgbClr val="E7E6E6"/>
                </a:solidFill>
                <a:latin typeface="Avenir-Heavy"/>
                <a:cs typeface="Avenir-Heavy"/>
              </a:rPr>
              <a:t> </a:t>
            </a:r>
            <a:r>
              <a:rPr dirty="0" sz="1800" spc="65" b="1">
                <a:solidFill>
                  <a:srgbClr val="E7E6E6"/>
                </a:solidFill>
                <a:latin typeface="Avenir-Heavy"/>
                <a:cs typeface="Avenir-Heavy"/>
              </a:rPr>
              <a:t>ET</a:t>
            </a:r>
            <a:r>
              <a:rPr dirty="0" sz="1800" b="1">
                <a:solidFill>
                  <a:srgbClr val="E7E6E6"/>
                </a:solidFill>
                <a:latin typeface="Avenir-Heavy"/>
                <a:cs typeface="Avenir-Heavy"/>
              </a:rPr>
              <a:t>	C</a:t>
            </a:r>
            <a:r>
              <a:rPr dirty="0" sz="1800" spc="-240" b="1">
                <a:solidFill>
                  <a:srgbClr val="E7E6E6"/>
                </a:solidFill>
                <a:latin typeface="Avenir-Heavy"/>
                <a:cs typeface="Avenir-Heavy"/>
              </a:rPr>
              <a:t> </a:t>
            </a:r>
            <a:r>
              <a:rPr dirty="0" sz="1800" b="1">
                <a:solidFill>
                  <a:srgbClr val="E7E6E6"/>
                </a:solidFill>
                <a:latin typeface="Avenir-Heavy"/>
                <a:cs typeface="Avenir-Heavy"/>
              </a:rPr>
              <a:t>O</a:t>
            </a:r>
            <a:r>
              <a:rPr dirty="0" sz="1800" spc="-105" b="1">
                <a:solidFill>
                  <a:srgbClr val="E7E6E6"/>
                </a:solidFill>
                <a:latin typeface="Avenir-Heavy"/>
                <a:cs typeface="Avenir-Heavy"/>
              </a:rPr>
              <a:t> </a:t>
            </a:r>
            <a:r>
              <a:rPr dirty="0" sz="1800" b="1">
                <a:solidFill>
                  <a:srgbClr val="E7E6E6"/>
                </a:solidFill>
                <a:latin typeface="Avenir-Heavy"/>
                <a:cs typeface="Avenir-Heavy"/>
              </a:rPr>
              <a:t>M</a:t>
            </a:r>
            <a:r>
              <a:rPr dirty="0" sz="1800" spc="-90" b="1">
                <a:solidFill>
                  <a:srgbClr val="E7E6E6"/>
                </a:solidFill>
                <a:latin typeface="Avenir-Heavy"/>
                <a:cs typeface="Avenir-Heavy"/>
              </a:rPr>
              <a:t> </a:t>
            </a:r>
            <a:r>
              <a:rPr dirty="0" sz="1800" spc="125" b="1">
                <a:solidFill>
                  <a:srgbClr val="E7E6E6"/>
                </a:solidFill>
                <a:latin typeface="Avenir-Heavy"/>
                <a:cs typeface="Avenir-Heavy"/>
              </a:rPr>
              <a:t>PET</a:t>
            </a:r>
            <a:r>
              <a:rPr dirty="0" sz="1800" spc="-270" b="1">
                <a:solidFill>
                  <a:srgbClr val="E7E6E6"/>
                </a:solidFill>
                <a:latin typeface="Avenir-Heavy"/>
                <a:cs typeface="Avenir-Heavy"/>
              </a:rPr>
              <a:t> </a:t>
            </a:r>
            <a:r>
              <a:rPr dirty="0" sz="1800" b="1">
                <a:solidFill>
                  <a:srgbClr val="E7E6E6"/>
                </a:solidFill>
                <a:latin typeface="Avenir-Heavy"/>
                <a:cs typeface="Avenir-Heavy"/>
              </a:rPr>
              <a:t>I</a:t>
            </a:r>
            <a:r>
              <a:rPr dirty="0" sz="1800" spc="-245" b="1">
                <a:solidFill>
                  <a:srgbClr val="E7E6E6"/>
                </a:solidFill>
                <a:latin typeface="Avenir-Heavy"/>
                <a:cs typeface="Avenir-Heavy"/>
              </a:rPr>
              <a:t> </a:t>
            </a:r>
            <a:r>
              <a:rPr dirty="0" sz="1800" b="1">
                <a:solidFill>
                  <a:srgbClr val="E7E6E6"/>
                </a:solidFill>
                <a:latin typeface="Avenir-Heavy"/>
                <a:cs typeface="Avenir-Heavy"/>
              </a:rPr>
              <a:t>T</a:t>
            </a:r>
            <a:r>
              <a:rPr dirty="0" sz="1800" spc="-270" b="1">
                <a:solidFill>
                  <a:srgbClr val="E7E6E6"/>
                </a:solidFill>
                <a:latin typeface="Avenir-Heavy"/>
                <a:cs typeface="Avenir-Heavy"/>
              </a:rPr>
              <a:t> </a:t>
            </a:r>
            <a:r>
              <a:rPr dirty="0" sz="1800" b="1">
                <a:solidFill>
                  <a:srgbClr val="E7E6E6"/>
                </a:solidFill>
                <a:latin typeface="Avenir-Heavy"/>
                <a:cs typeface="Avenir-Heavy"/>
              </a:rPr>
              <a:t>I</a:t>
            </a:r>
            <a:r>
              <a:rPr dirty="0" sz="1800" spc="-245" b="1">
                <a:solidFill>
                  <a:srgbClr val="E7E6E6"/>
                </a:solidFill>
                <a:latin typeface="Avenir-Heavy"/>
                <a:cs typeface="Avenir-Heavy"/>
              </a:rPr>
              <a:t> </a:t>
            </a:r>
            <a:r>
              <a:rPr dirty="0" sz="1800" b="1">
                <a:solidFill>
                  <a:srgbClr val="E7E6E6"/>
                </a:solidFill>
                <a:latin typeface="Avenir-Heavy"/>
                <a:cs typeface="Avenir-Heavy"/>
              </a:rPr>
              <a:t>V</a:t>
            </a:r>
            <a:r>
              <a:rPr dirty="0" sz="1800" spc="-305" b="1">
                <a:solidFill>
                  <a:srgbClr val="E7E6E6"/>
                </a:solidFill>
                <a:latin typeface="Avenir-Heavy"/>
                <a:cs typeface="Avenir-Heavy"/>
              </a:rPr>
              <a:t> </a:t>
            </a:r>
            <a:r>
              <a:rPr dirty="0" sz="1800" spc="-50" b="1">
                <a:solidFill>
                  <a:srgbClr val="E7E6E6"/>
                </a:solidFill>
                <a:latin typeface="Avenir-Heavy"/>
                <a:cs typeface="Avenir-Heavy"/>
              </a:rPr>
              <a:t>E</a:t>
            </a:r>
            <a:endParaRPr sz="1800">
              <a:latin typeface="Avenir-Heavy"/>
              <a:cs typeface="Avenir-Heavy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708151" y="2338044"/>
            <a:ext cx="6131560" cy="3110230"/>
          </a:xfrm>
          <a:prstGeom prst="rect">
            <a:avLst/>
          </a:prstGeom>
        </p:spPr>
        <p:txBody>
          <a:bodyPr wrap="square" lIns="0" tIns="190500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500"/>
              </a:spcBef>
              <a:buChar char="•"/>
              <a:tabLst>
                <a:tab pos="299720" algn="l"/>
              </a:tabLst>
            </a:pPr>
            <a:r>
              <a:rPr dirty="0" sz="2400" b="1">
                <a:solidFill>
                  <a:srgbClr val="FFFFFF"/>
                </a:solidFill>
                <a:latin typeface="Avenir-Heavy"/>
                <a:cs typeface="Avenir-Heavy"/>
              </a:rPr>
              <a:t>Define</a:t>
            </a:r>
            <a:r>
              <a:rPr dirty="0" sz="2400" spc="170" b="1">
                <a:solidFill>
                  <a:srgbClr val="FFFFFF"/>
                </a:solidFill>
                <a:latin typeface="Avenir-Heavy"/>
                <a:cs typeface="Avenir-Heavy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venir-Heavy"/>
                <a:cs typeface="Avenir-Heavy"/>
              </a:rPr>
              <a:t>your</a:t>
            </a:r>
            <a:r>
              <a:rPr dirty="0" sz="2400" spc="170" b="1">
                <a:solidFill>
                  <a:srgbClr val="FFFFFF"/>
                </a:solidFill>
                <a:latin typeface="Avenir-Heavy"/>
                <a:cs typeface="Avenir-Heavy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venir-Heavy"/>
                <a:cs typeface="Avenir-Heavy"/>
              </a:rPr>
              <a:t>community</a:t>
            </a:r>
            <a:r>
              <a:rPr dirty="0" sz="2400" spc="185" b="1">
                <a:solidFill>
                  <a:srgbClr val="FFFFFF"/>
                </a:solidFill>
                <a:latin typeface="Avenir-Heavy"/>
                <a:cs typeface="Avenir-Heavy"/>
              </a:rPr>
              <a:t> </a:t>
            </a:r>
            <a:r>
              <a:rPr dirty="0" sz="2400" spc="55" b="1">
                <a:solidFill>
                  <a:srgbClr val="FFFFFF"/>
                </a:solidFill>
                <a:latin typeface="Avenir-Heavy"/>
                <a:cs typeface="Avenir-Heavy"/>
              </a:rPr>
              <a:t>through</a:t>
            </a:r>
            <a:r>
              <a:rPr dirty="0" sz="2400" spc="229" b="1">
                <a:solidFill>
                  <a:srgbClr val="FFFFFF"/>
                </a:solidFill>
                <a:latin typeface="Avenir-Heavy"/>
                <a:cs typeface="Avenir-Heavy"/>
              </a:rPr>
              <a:t> </a:t>
            </a:r>
            <a:r>
              <a:rPr dirty="0" sz="2400" spc="-20" b="1">
                <a:solidFill>
                  <a:srgbClr val="FFFFFF"/>
                </a:solidFill>
                <a:latin typeface="Avenir-Heavy"/>
                <a:cs typeface="Avenir-Heavy"/>
              </a:rPr>
              <a:t>data</a:t>
            </a:r>
            <a:endParaRPr sz="2400">
              <a:latin typeface="Avenir-Heavy"/>
              <a:cs typeface="Avenir-Heavy"/>
            </a:endParaRPr>
          </a:p>
          <a:p>
            <a:pPr lvl="1" marL="756285" indent="-287020">
              <a:lnSpc>
                <a:spcPct val="100000"/>
              </a:lnSpc>
              <a:spcBef>
                <a:spcPts val="1405"/>
              </a:spcBef>
              <a:buChar char="•"/>
              <a:tabLst>
                <a:tab pos="756920" algn="l"/>
              </a:tabLst>
            </a:pPr>
            <a:r>
              <a:rPr dirty="0" sz="2400" b="1">
                <a:solidFill>
                  <a:srgbClr val="FFFFFF"/>
                </a:solidFill>
                <a:latin typeface="Avenir-Heavy"/>
                <a:cs typeface="Avenir-Heavy"/>
              </a:rPr>
              <a:t>GAP</a:t>
            </a:r>
            <a:r>
              <a:rPr dirty="0" sz="2400" spc="-120" b="1">
                <a:solidFill>
                  <a:srgbClr val="FFFFFF"/>
                </a:solidFill>
                <a:latin typeface="Avenir-Heavy"/>
                <a:cs typeface="Avenir-Heavy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Avenir-Heavy"/>
                <a:cs typeface="Avenir-Heavy"/>
              </a:rPr>
              <a:t>Analysis</a:t>
            </a:r>
            <a:endParaRPr sz="2400">
              <a:latin typeface="Avenir-Heavy"/>
              <a:cs typeface="Avenir-Heavy"/>
            </a:endParaRPr>
          </a:p>
          <a:p>
            <a:pPr lvl="1" marL="756285" indent="-287020">
              <a:lnSpc>
                <a:spcPct val="100000"/>
              </a:lnSpc>
              <a:spcBef>
                <a:spcPts val="1395"/>
              </a:spcBef>
              <a:buChar char="•"/>
              <a:tabLst>
                <a:tab pos="756920" algn="l"/>
              </a:tabLst>
            </a:pPr>
            <a:r>
              <a:rPr dirty="0" sz="2400" b="1">
                <a:solidFill>
                  <a:srgbClr val="FFFFFF"/>
                </a:solidFill>
                <a:latin typeface="Avenir-Heavy"/>
                <a:cs typeface="Avenir-Heavy"/>
              </a:rPr>
              <a:t>Peer</a:t>
            </a:r>
            <a:r>
              <a:rPr dirty="0" sz="2400" spc="-130" b="1">
                <a:solidFill>
                  <a:srgbClr val="FFFFFF"/>
                </a:solidFill>
                <a:latin typeface="Avenir-Heavy"/>
                <a:cs typeface="Avenir-Heavy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Avenir-Heavy"/>
                <a:cs typeface="Avenir-Heavy"/>
              </a:rPr>
              <a:t>Analysis</a:t>
            </a:r>
            <a:endParaRPr sz="2400">
              <a:latin typeface="Avenir-Heavy"/>
              <a:cs typeface="Avenir-Heavy"/>
            </a:endParaRPr>
          </a:p>
          <a:p>
            <a:pPr marL="299085" indent="-287020">
              <a:lnSpc>
                <a:spcPct val="100000"/>
              </a:lnSpc>
              <a:spcBef>
                <a:spcPts val="1400"/>
              </a:spcBef>
              <a:buChar char="•"/>
              <a:tabLst>
                <a:tab pos="299720" algn="l"/>
              </a:tabLst>
            </a:pPr>
            <a:r>
              <a:rPr dirty="0" sz="2400" b="1">
                <a:solidFill>
                  <a:srgbClr val="FFFFFF"/>
                </a:solidFill>
                <a:latin typeface="Avenir-Heavy"/>
                <a:cs typeface="Avenir-Heavy"/>
              </a:rPr>
              <a:t>Provide</a:t>
            </a:r>
            <a:r>
              <a:rPr dirty="0" sz="2400" spc="30" b="1">
                <a:solidFill>
                  <a:srgbClr val="FFFFFF"/>
                </a:solidFill>
                <a:latin typeface="Avenir-Heavy"/>
                <a:cs typeface="Avenir-Heavy"/>
              </a:rPr>
              <a:t> </a:t>
            </a:r>
            <a:r>
              <a:rPr dirty="0" sz="2400" spc="50" b="1">
                <a:solidFill>
                  <a:srgbClr val="FFFFFF"/>
                </a:solidFill>
                <a:latin typeface="Avenir-Heavy"/>
                <a:cs typeface="Avenir-Heavy"/>
              </a:rPr>
              <a:t>information</a:t>
            </a:r>
            <a:r>
              <a:rPr dirty="0" sz="2400" spc="90" b="1">
                <a:solidFill>
                  <a:srgbClr val="FFFFFF"/>
                </a:solidFill>
                <a:latin typeface="Avenir-Heavy"/>
                <a:cs typeface="Avenir-Heavy"/>
              </a:rPr>
              <a:t> </a:t>
            </a:r>
            <a:r>
              <a:rPr dirty="0" sz="2400" spc="55" b="1">
                <a:solidFill>
                  <a:srgbClr val="FFFFFF"/>
                </a:solidFill>
                <a:latin typeface="Avenir-Heavy"/>
                <a:cs typeface="Avenir-Heavy"/>
              </a:rPr>
              <a:t>that</a:t>
            </a:r>
            <a:r>
              <a:rPr dirty="0" sz="2400" spc="185" b="1">
                <a:solidFill>
                  <a:srgbClr val="FFFFFF"/>
                </a:solidFill>
                <a:latin typeface="Avenir-Heavy"/>
                <a:cs typeface="Avenir-Heavy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venir-Heavy"/>
                <a:cs typeface="Avenir-Heavy"/>
              </a:rPr>
              <a:t>retailers</a:t>
            </a:r>
            <a:r>
              <a:rPr dirty="0" sz="2400" spc="90" b="1">
                <a:solidFill>
                  <a:srgbClr val="FFFFFF"/>
                </a:solidFill>
                <a:latin typeface="Avenir-Heavy"/>
                <a:cs typeface="Avenir-Heavy"/>
              </a:rPr>
              <a:t> </a:t>
            </a:r>
            <a:r>
              <a:rPr dirty="0" sz="2400" spc="70" b="1">
                <a:solidFill>
                  <a:srgbClr val="FFFFFF"/>
                </a:solidFill>
                <a:latin typeface="Avenir-Heavy"/>
                <a:cs typeface="Avenir-Heavy"/>
              </a:rPr>
              <a:t>don’t</a:t>
            </a:r>
            <a:endParaRPr sz="2400">
              <a:latin typeface="Avenir-Heavy"/>
              <a:cs typeface="Avenir-Heavy"/>
            </a:endParaRPr>
          </a:p>
          <a:p>
            <a:pPr marL="299085">
              <a:lnSpc>
                <a:spcPct val="100000"/>
              </a:lnSpc>
            </a:pPr>
            <a:r>
              <a:rPr dirty="0" sz="2400" spc="-20" b="1">
                <a:solidFill>
                  <a:srgbClr val="FFFFFF"/>
                </a:solidFill>
                <a:latin typeface="Avenir-Heavy"/>
                <a:cs typeface="Avenir-Heavy"/>
              </a:rPr>
              <a:t>have</a:t>
            </a:r>
            <a:endParaRPr sz="2400">
              <a:latin typeface="Avenir-Heavy"/>
              <a:cs typeface="Avenir-Heavy"/>
            </a:endParaRPr>
          </a:p>
          <a:p>
            <a:pPr marL="299085" indent="-287020">
              <a:lnSpc>
                <a:spcPct val="100000"/>
              </a:lnSpc>
              <a:spcBef>
                <a:spcPts val="1410"/>
              </a:spcBef>
              <a:buChar char="•"/>
              <a:tabLst>
                <a:tab pos="299720" algn="l"/>
              </a:tabLst>
            </a:pPr>
            <a:r>
              <a:rPr dirty="0" sz="2400" b="1">
                <a:solidFill>
                  <a:srgbClr val="FFFFFF"/>
                </a:solidFill>
                <a:latin typeface="Avenir-Heavy"/>
                <a:cs typeface="Avenir-Heavy"/>
              </a:rPr>
              <a:t>Let</a:t>
            </a:r>
            <a:r>
              <a:rPr dirty="0" sz="2400" spc="180" b="1">
                <a:solidFill>
                  <a:srgbClr val="FFFFFF"/>
                </a:solidFill>
                <a:latin typeface="Avenir-Heavy"/>
                <a:cs typeface="Avenir-Heavy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venir-Heavy"/>
                <a:cs typeface="Avenir-Heavy"/>
              </a:rPr>
              <a:t>data</a:t>
            </a:r>
            <a:r>
              <a:rPr dirty="0" sz="2400" spc="180" b="1">
                <a:solidFill>
                  <a:srgbClr val="FFFFFF"/>
                </a:solidFill>
                <a:latin typeface="Avenir-Heavy"/>
                <a:cs typeface="Avenir-Heavy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venir-Heavy"/>
                <a:cs typeface="Avenir-Heavy"/>
              </a:rPr>
              <a:t>drive</a:t>
            </a:r>
            <a:r>
              <a:rPr dirty="0" sz="2400" spc="165" b="1">
                <a:solidFill>
                  <a:srgbClr val="FFFFFF"/>
                </a:solidFill>
                <a:latin typeface="Avenir-Heavy"/>
                <a:cs typeface="Avenir-Heavy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venir-Heavy"/>
                <a:cs typeface="Avenir-Heavy"/>
              </a:rPr>
              <a:t>your</a:t>
            </a:r>
            <a:r>
              <a:rPr dirty="0" sz="2400" spc="145" b="1">
                <a:solidFill>
                  <a:srgbClr val="FFFFFF"/>
                </a:solidFill>
                <a:latin typeface="Avenir-Heavy"/>
                <a:cs typeface="Avenir-Heavy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venir-Heavy"/>
                <a:cs typeface="Avenir-Heavy"/>
              </a:rPr>
              <a:t>story</a:t>
            </a:r>
            <a:r>
              <a:rPr dirty="0" sz="2400" spc="200" b="1">
                <a:solidFill>
                  <a:srgbClr val="FFFFFF"/>
                </a:solidFill>
                <a:latin typeface="Avenir-Heavy"/>
                <a:cs typeface="Avenir-Heavy"/>
              </a:rPr>
              <a:t> </a:t>
            </a:r>
            <a:r>
              <a:rPr dirty="0" sz="2400" spc="35" b="1">
                <a:solidFill>
                  <a:srgbClr val="FFFFFF"/>
                </a:solidFill>
                <a:latin typeface="Avenir-Heavy"/>
                <a:cs typeface="Avenir-Heavy"/>
              </a:rPr>
              <a:t>telling</a:t>
            </a:r>
            <a:endParaRPr sz="2400">
              <a:latin typeface="Avenir-Heavy"/>
              <a:cs typeface="Avenir-Heavy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07223" y="3617976"/>
            <a:ext cx="4309872" cy="248564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4476" y="0"/>
            <a:ext cx="6097524" cy="6857997"/>
          </a:xfrm>
          <a:prstGeom prst="rect">
            <a:avLst/>
          </a:prstGeom>
        </p:spPr>
      </p:pic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6603745" y="1681630"/>
          <a:ext cx="5189855" cy="45986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5620"/>
                <a:gridCol w="3403600"/>
              </a:tblGrid>
              <a:tr h="5886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1764"/>
                        </a:lnSpc>
                      </a:pPr>
                      <a:r>
                        <a:rPr dirty="0" sz="1600" spc="-6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Site</a:t>
                      </a:r>
                      <a:r>
                        <a:rPr dirty="0" sz="1600" spc="-7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Criteria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09245">
                <a:tc>
                  <a:txBody>
                    <a:bodyPr/>
                    <a:lstStyle/>
                    <a:p>
                      <a:pPr algn="r" marR="6223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14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Category: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R w="6350">
                      <a:solidFill>
                        <a:srgbClr val="E7E6E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Food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&amp;</a:t>
                      </a:r>
                      <a:r>
                        <a:rPr dirty="0" sz="1400" spc="1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Beverage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6350">
                      <a:solidFill>
                        <a:srgbClr val="E7E6E6"/>
                      </a:solidFill>
                      <a:prstDash val="solid"/>
                    </a:lnL>
                  </a:tcPr>
                </a:tc>
              </a:tr>
              <a:tr h="568325">
                <a:tc>
                  <a:txBody>
                    <a:bodyPr/>
                    <a:lstStyle/>
                    <a:p>
                      <a:pPr marL="243204" marR="74295" indent="-17526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dirty="0" sz="1400" spc="-6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Demographic</a:t>
                      </a:r>
                      <a:r>
                        <a:rPr dirty="0" sz="1400" spc="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8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Radius </a:t>
                      </a:r>
                      <a:r>
                        <a:rPr dirty="0" sz="1400" spc="-8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Ring </a:t>
                      </a:r>
                      <a:r>
                        <a:rPr dirty="0" sz="1400" spc="-6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Requirement: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74295">
                    <a:lnR w="6350">
                      <a:solidFill>
                        <a:srgbClr val="E7E6E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0965">
                        <a:lnSpc>
                          <a:spcPct val="10000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L w="6350">
                      <a:solidFill>
                        <a:srgbClr val="E7E6E6"/>
                      </a:solidFill>
                      <a:prstDash val="solid"/>
                    </a:lnL>
                  </a:tcPr>
                </a:tc>
              </a:tr>
              <a:tr h="529590">
                <a:tc>
                  <a:txBody>
                    <a:bodyPr/>
                    <a:lstStyle/>
                    <a:p>
                      <a:pPr algn="r" marR="6286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400" spc="-5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Minimum</a:t>
                      </a:r>
                      <a:r>
                        <a:rPr dirty="0" sz="1400" spc="-1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Population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algn="r" marR="60325">
                        <a:lnSpc>
                          <a:spcPct val="100000"/>
                        </a:lnSpc>
                      </a:pPr>
                      <a:r>
                        <a:rPr dirty="0" sz="14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Requirement: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48260">
                    <a:lnR w="6350">
                      <a:solidFill>
                        <a:srgbClr val="E7E6E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9,000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154940">
                    <a:lnL w="6350">
                      <a:solidFill>
                        <a:srgbClr val="E7E6E6"/>
                      </a:solidFill>
                      <a:prstDash val="solid"/>
                    </a:lnL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marL="644525" marR="60325" indent="-42735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dirty="0" sz="1400" spc="-7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Household</a:t>
                      </a:r>
                      <a:r>
                        <a:rPr dirty="0" sz="1400" spc="-6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Income </a:t>
                      </a:r>
                      <a:r>
                        <a:rPr dirty="0" sz="14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Requirement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36194">
                    <a:lnR w="6350">
                      <a:solidFill>
                        <a:srgbClr val="E7E6E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112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$65,000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142875">
                    <a:lnL w="6350">
                      <a:solidFill>
                        <a:srgbClr val="E7E6E6"/>
                      </a:solidFill>
                      <a:prstDash val="solid"/>
                    </a:lnL>
                  </a:tcPr>
                </a:tc>
              </a:tr>
              <a:tr h="382905">
                <a:tc>
                  <a:txBody>
                    <a:bodyPr/>
                    <a:lstStyle/>
                    <a:p>
                      <a:pPr algn="r" marR="6413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dirty="0" sz="1400" spc="-8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Traffic</a:t>
                      </a:r>
                      <a:r>
                        <a:rPr dirty="0" sz="1400" spc="-8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Count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62230">
                    <a:lnR w="6350">
                      <a:solidFill>
                        <a:srgbClr val="E7E6E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20,000</a:t>
                      </a:r>
                      <a:r>
                        <a:rPr dirty="0" sz="1400" spc="-8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VPD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62230">
                    <a:lnL w="6350">
                      <a:solidFill>
                        <a:srgbClr val="E7E6E6"/>
                      </a:solidFill>
                      <a:prstDash val="solid"/>
                    </a:lnL>
                  </a:tcPr>
                </a:tc>
              </a:tr>
              <a:tr h="423545">
                <a:tc>
                  <a:txBody>
                    <a:bodyPr/>
                    <a:lstStyle/>
                    <a:p>
                      <a:pPr algn="r" marR="6223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dirty="0" sz="1400" spc="-4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Number</a:t>
                      </a:r>
                      <a:r>
                        <a:rPr dirty="0" sz="1400" spc="-7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1400" spc="-9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6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SF</a:t>
                      </a:r>
                      <a:r>
                        <a:rPr dirty="0" sz="1400" spc="-18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or</a:t>
                      </a:r>
                      <a:r>
                        <a:rPr dirty="0" sz="1400" spc="-6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AC: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88265">
                    <a:lnR w="6350">
                      <a:solidFill>
                        <a:srgbClr val="E7E6E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1,100</a:t>
                      </a:r>
                      <a:r>
                        <a:rPr dirty="0" sz="1400" spc="-7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SF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88265">
                    <a:lnL w="6350">
                      <a:solidFill>
                        <a:srgbClr val="E7E6E6"/>
                      </a:solidFill>
                      <a:prstDash val="solid"/>
                    </a:lnL>
                  </a:tcPr>
                </a:tc>
              </a:tr>
              <a:tr h="12528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r" marR="64135">
                        <a:lnSpc>
                          <a:spcPct val="100000"/>
                        </a:lnSpc>
                      </a:pPr>
                      <a:r>
                        <a:rPr dirty="0" sz="1400" spc="-7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Location</a:t>
                      </a:r>
                      <a:r>
                        <a:rPr dirty="0" sz="1400" spc="-1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Comments</a:t>
                      </a:r>
                      <a:r>
                        <a:rPr dirty="0" sz="11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: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6350">
                      <a:solidFill>
                        <a:srgbClr val="E7E6E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0965" marR="24130">
                        <a:lnSpc>
                          <a:spcPct val="99600"/>
                        </a:lnSpc>
                        <a:spcBef>
                          <a:spcPts val="950"/>
                        </a:spcBef>
                      </a:pPr>
                      <a:r>
                        <a:rPr dirty="0" sz="110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Standard</a:t>
                      </a:r>
                      <a:r>
                        <a:rPr dirty="0" sz="1100" spc="4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10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“Vanilla”</a:t>
                      </a:r>
                      <a:r>
                        <a:rPr dirty="0" sz="1100" spc="5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10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shell</a:t>
                      </a:r>
                      <a:r>
                        <a:rPr dirty="0" sz="1100" spc="2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10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with</a:t>
                      </a:r>
                      <a:r>
                        <a:rPr dirty="0" sz="1100" spc="4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10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improvements.</a:t>
                      </a:r>
                      <a:r>
                        <a:rPr dirty="0" sz="1100" spc="-1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100" spc="-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Morning </a:t>
                      </a:r>
                      <a:r>
                        <a:rPr dirty="0" sz="11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side</a:t>
                      </a:r>
                      <a:r>
                        <a:rPr dirty="0" sz="1100" spc="6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1100" spc="4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roadway,</a:t>
                      </a:r>
                      <a:r>
                        <a:rPr dirty="0" sz="1100" spc="4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drive-</a:t>
                      </a:r>
                      <a:r>
                        <a:rPr dirty="0" sz="11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thru</a:t>
                      </a:r>
                      <a:r>
                        <a:rPr dirty="0" sz="1100" spc="4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window</a:t>
                      </a:r>
                      <a:r>
                        <a:rPr dirty="0" sz="1100" spc="8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preferred.</a:t>
                      </a:r>
                      <a:r>
                        <a:rPr dirty="0" sz="1100" spc="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Free </a:t>
                      </a:r>
                      <a:r>
                        <a:rPr dirty="0" sz="11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standing,</a:t>
                      </a:r>
                      <a:r>
                        <a:rPr dirty="0" sz="11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shared pad,</a:t>
                      </a:r>
                      <a:r>
                        <a:rPr dirty="0" sz="1100" spc="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or</a:t>
                      </a:r>
                      <a:r>
                        <a:rPr dirty="0" sz="11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end</a:t>
                      </a:r>
                      <a:r>
                        <a:rPr dirty="0" sz="1100" spc="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cap located</a:t>
                      </a:r>
                      <a:r>
                        <a:rPr dirty="0" sz="1100" spc="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dirty="0" sz="1100" spc="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mix</a:t>
                      </a:r>
                      <a:r>
                        <a:rPr dirty="0" sz="11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use </a:t>
                      </a:r>
                      <a:r>
                        <a:rPr dirty="0" sz="110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“major</a:t>
                      </a:r>
                      <a:r>
                        <a:rPr dirty="0" sz="1100" spc="2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10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tenant”</a:t>
                      </a:r>
                      <a:r>
                        <a:rPr dirty="0" sz="1100" spc="8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10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community</a:t>
                      </a:r>
                      <a:r>
                        <a:rPr dirty="0" sz="1100" spc="1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10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shopping</a:t>
                      </a:r>
                      <a:r>
                        <a:rPr dirty="0" sz="1100" spc="6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10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center</a:t>
                      </a:r>
                      <a:r>
                        <a:rPr dirty="0" sz="1100" spc="8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100" spc="-2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with </a:t>
                      </a:r>
                      <a:r>
                        <a:rPr dirty="0" sz="11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national</a:t>
                      </a:r>
                      <a:r>
                        <a:rPr dirty="0" sz="1100" spc="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or</a:t>
                      </a:r>
                      <a:r>
                        <a:rPr dirty="0" sz="1100" spc="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regional</a:t>
                      </a:r>
                      <a:r>
                        <a:rPr dirty="0" sz="1100" spc="4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tenant.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120650">
                    <a:lnL w="6350">
                      <a:solidFill>
                        <a:srgbClr val="E7E6E6"/>
                      </a:solidFill>
                      <a:prstDash val="solid"/>
                    </a:lnL>
                  </a:tcPr>
                </a:tc>
              </a:tr>
            </a:tbl>
          </a:graphicData>
        </a:graphic>
      </p:graphicFrame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49795" y="1338072"/>
            <a:ext cx="1556003" cy="580643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6635" y="727328"/>
            <a:ext cx="5001260" cy="97726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57225" algn="l"/>
              </a:tabLst>
            </a:pPr>
            <a:r>
              <a:rPr dirty="0" sz="1800">
                <a:solidFill>
                  <a:srgbClr val="7D7D7D"/>
                </a:solidFill>
              </a:rPr>
              <a:t>G</a:t>
            </a:r>
            <a:r>
              <a:rPr dirty="0" sz="1800" spc="-195">
                <a:solidFill>
                  <a:srgbClr val="7D7D7D"/>
                </a:solidFill>
              </a:rPr>
              <a:t> </a:t>
            </a:r>
            <a:r>
              <a:rPr dirty="0" sz="1800" spc="65">
                <a:solidFill>
                  <a:srgbClr val="7D7D7D"/>
                </a:solidFill>
              </a:rPr>
              <a:t>ET</a:t>
            </a:r>
            <a:r>
              <a:rPr dirty="0" sz="1800">
                <a:solidFill>
                  <a:srgbClr val="7D7D7D"/>
                </a:solidFill>
              </a:rPr>
              <a:t>	C</a:t>
            </a:r>
            <a:r>
              <a:rPr dirty="0" sz="1800" spc="-229">
                <a:solidFill>
                  <a:srgbClr val="7D7D7D"/>
                </a:solidFill>
              </a:rPr>
              <a:t> </a:t>
            </a:r>
            <a:r>
              <a:rPr dirty="0" sz="1800">
                <a:solidFill>
                  <a:srgbClr val="7D7D7D"/>
                </a:solidFill>
              </a:rPr>
              <a:t>O</a:t>
            </a:r>
            <a:r>
              <a:rPr dirty="0" sz="1800" spc="-105">
                <a:solidFill>
                  <a:srgbClr val="7D7D7D"/>
                </a:solidFill>
              </a:rPr>
              <a:t> </a:t>
            </a:r>
            <a:r>
              <a:rPr dirty="0" sz="1800">
                <a:solidFill>
                  <a:srgbClr val="7D7D7D"/>
                </a:solidFill>
              </a:rPr>
              <a:t>M</a:t>
            </a:r>
            <a:r>
              <a:rPr dirty="0" sz="1800" spc="-100">
                <a:solidFill>
                  <a:srgbClr val="7D7D7D"/>
                </a:solidFill>
              </a:rPr>
              <a:t> </a:t>
            </a:r>
            <a:r>
              <a:rPr dirty="0" sz="1800" spc="120">
                <a:solidFill>
                  <a:srgbClr val="7D7D7D"/>
                </a:solidFill>
              </a:rPr>
              <a:t>PET</a:t>
            </a:r>
            <a:r>
              <a:rPr dirty="0" sz="1800" spc="-285">
                <a:solidFill>
                  <a:srgbClr val="7D7D7D"/>
                </a:solidFill>
              </a:rPr>
              <a:t> </a:t>
            </a:r>
            <a:r>
              <a:rPr dirty="0" sz="1800">
                <a:solidFill>
                  <a:srgbClr val="7D7D7D"/>
                </a:solidFill>
              </a:rPr>
              <a:t>I</a:t>
            </a:r>
            <a:r>
              <a:rPr dirty="0" sz="1800" spc="-245">
                <a:solidFill>
                  <a:srgbClr val="7D7D7D"/>
                </a:solidFill>
              </a:rPr>
              <a:t> </a:t>
            </a:r>
            <a:r>
              <a:rPr dirty="0" sz="1800">
                <a:solidFill>
                  <a:srgbClr val="7D7D7D"/>
                </a:solidFill>
              </a:rPr>
              <a:t>T</a:t>
            </a:r>
            <a:r>
              <a:rPr dirty="0" sz="1800" spc="-285">
                <a:solidFill>
                  <a:srgbClr val="7D7D7D"/>
                </a:solidFill>
              </a:rPr>
              <a:t> </a:t>
            </a:r>
            <a:r>
              <a:rPr dirty="0" sz="1800">
                <a:solidFill>
                  <a:srgbClr val="7D7D7D"/>
                </a:solidFill>
              </a:rPr>
              <a:t>I</a:t>
            </a:r>
            <a:r>
              <a:rPr dirty="0" sz="1800" spc="-240">
                <a:solidFill>
                  <a:srgbClr val="7D7D7D"/>
                </a:solidFill>
              </a:rPr>
              <a:t> </a:t>
            </a:r>
            <a:r>
              <a:rPr dirty="0" sz="1800" spc="80">
                <a:solidFill>
                  <a:srgbClr val="7D7D7D"/>
                </a:solidFill>
              </a:rPr>
              <a:t>VE</a:t>
            </a:r>
            <a:endParaRPr sz="1800"/>
          </a:p>
          <a:p>
            <a:pPr marL="13970">
              <a:lnSpc>
                <a:spcPct val="100000"/>
              </a:lnSpc>
              <a:spcBef>
                <a:spcPts val="50"/>
              </a:spcBef>
            </a:pPr>
            <a:r>
              <a:rPr dirty="0">
                <a:solidFill>
                  <a:srgbClr val="000000"/>
                </a:solidFill>
              </a:rPr>
              <a:t>Targeted</a:t>
            </a:r>
            <a:r>
              <a:rPr dirty="0" spc="-160">
                <a:solidFill>
                  <a:srgbClr val="000000"/>
                </a:solidFill>
              </a:rPr>
              <a:t> </a:t>
            </a:r>
            <a:r>
              <a:rPr dirty="0" spc="-114">
                <a:solidFill>
                  <a:srgbClr val="000000"/>
                </a:solidFill>
              </a:rPr>
              <a:t>Prospects</a:t>
            </a:r>
          </a:p>
        </p:txBody>
      </p:sp>
      <p:sp>
        <p:nvSpPr>
          <p:cNvPr id="6" name="object 6" descr=""/>
          <p:cNvSpPr txBox="1"/>
          <p:nvPr/>
        </p:nvSpPr>
        <p:spPr>
          <a:xfrm>
            <a:off x="785876" y="2074529"/>
            <a:ext cx="3965575" cy="2511425"/>
          </a:xfrm>
          <a:prstGeom prst="rect">
            <a:avLst/>
          </a:prstGeom>
        </p:spPr>
        <p:txBody>
          <a:bodyPr wrap="square" lIns="0" tIns="57785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455"/>
              </a:spcBef>
              <a:buChar char="•"/>
              <a:tabLst>
                <a:tab pos="299085" algn="l"/>
                <a:tab pos="299720" algn="l"/>
              </a:tabLst>
            </a:pPr>
            <a:r>
              <a:rPr dirty="0" sz="1600" b="1">
                <a:latin typeface="Avenir-Heavy"/>
                <a:cs typeface="Avenir-Heavy"/>
              </a:rPr>
              <a:t>Create</a:t>
            </a:r>
            <a:r>
              <a:rPr dirty="0" sz="1600" spc="-60" b="1">
                <a:latin typeface="Avenir-Heavy"/>
                <a:cs typeface="Avenir-Heavy"/>
              </a:rPr>
              <a:t> </a:t>
            </a:r>
            <a:r>
              <a:rPr dirty="0" sz="1600" b="1">
                <a:latin typeface="Avenir-Heavy"/>
                <a:cs typeface="Avenir-Heavy"/>
              </a:rPr>
              <a:t>a</a:t>
            </a:r>
            <a:r>
              <a:rPr dirty="0" sz="1600" spc="-65" b="1">
                <a:latin typeface="Avenir-Heavy"/>
                <a:cs typeface="Avenir-Heavy"/>
              </a:rPr>
              <a:t> </a:t>
            </a:r>
            <a:r>
              <a:rPr dirty="0" sz="1600" spc="-20" b="1">
                <a:latin typeface="Avenir-Heavy"/>
                <a:cs typeface="Avenir-Heavy"/>
              </a:rPr>
              <a:t>Plan</a:t>
            </a:r>
            <a:endParaRPr sz="1600">
              <a:latin typeface="Avenir-Heavy"/>
              <a:cs typeface="Avenir-Heavy"/>
            </a:endParaRPr>
          </a:p>
          <a:p>
            <a:pPr lvl="1" marL="756285" indent="-287655">
              <a:lnSpc>
                <a:spcPct val="100000"/>
              </a:lnSpc>
              <a:spcBef>
                <a:spcPts val="320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1400" b="1">
                <a:latin typeface="Avenir-Heavy"/>
                <a:cs typeface="Avenir-Heavy"/>
              </a:rPr>
              <a:t>Align</a:t>
            </a:r>
            <a:r>
              <a:rPr dirty="0" sz="1400" spc="5" b="1">
                <a:latin typeface="Avenir-Heavy"/>
                <a:cs typeface="Avenir-Heavy"/>
              </a:rPr>
              <a:t> </a:t>
            </a:r>
            <a:r>
              <a:rPr dirty="0" sz="1400" b="1">
                <a:latin typeface="Avenir-Heavy"/>
                <a:cs typeface="Avenir-Heavy"/>
              </a:rPr>
              <a:t>your</a:t>
            </a:r>
            <a:r>
              <a:rPr dirty="0" sz="1400" spc="-20" b="1">
                <a:latin typeface="Avenir-Heavy"/>
                <a:cs typeface="Avenir-Heavy"/>
              </a:rPr>
              <a:t> </a:t>
            </a:r>
            <a:r>
              <a:rPr dirty="0" sz="1400" b="1">
                <a:latin typeface="Avenir-Heavy"/>
                <a:cs typeface="Avenir-Heavy"/>
              </a:rPr>
              <a:t>vision</a:t>
            </a:r>
            <a:r>
              <a:rPr dirty="0" sz="1400" spc="-10" b="1">
                <a:latin typeface="Avenir-Heavy"/>
                <a:cs typeface="Avenir-Heavy"/>
              </a:rPr>
              <a:t> </a:t>
            </a:r>
            <a:r>
              <a:rPr dirty="0" sz="1400" b="1">
                <a:latin typeface="Avenir-Heavy"/>
                <a:cs typeface="Avenir-Heavy"/>
              </a:rPr>
              <a:t>with</a:t>
            </a:r>
            <a:r>
              <a:rPr dirty="0" sz="1400" spc="-25" b="1">
                <a:latin typeface="Avenir-Heavy"/>
                <a:cs typeface="Avenir-Heavy"/>
              </a:rPr>
              <a:t> </a:t>
            </a:r>
            <a:r>
              <a:rPr dirty="0" sz="1400" b="1">
                <a:latin typeface="Avenir-Heavy"/>
                <a:cs typeface="Avenir-Heavy"/>
              </a:rPr>
              <a:t>city</a:t>
            </a:r>
            <a:r>
              <a:rPr dirty="0" sz="1400" spc="10" b="1">
                <a:latin typeface="Avenir-Heavy"/>
                <a:cs typeface="Avenir-Heavy"/>
              </a:rPr>
              <a:t> </a:t>
            </a:r>
            <a:r>
              <a:rPr dirty="0" sz="1400" spc="-10" b="1">
                <a:latin typeface="Avenir-Heavy"/>
                <a:cs typeface="Avenir-Heavy"/>
              </a:rPr>
              <a:t>council’s</a:t>
            </a:r>
            <a:endParaRPr sz="1400">
              <a:latin typeface="Avenir-Heavy"/>
              <a:cs typeface="Avenir-Heavy"/>
            </a:endParaRPr>
          </a:p>
          <a:p>
            <a:pPr marL="756285">
              <a:lnSpc>
                <a:spcPct val="100000"/>
              </a:lnSpc>
            </a:pPr>
            <a:r>
              <a:rPr dirty="0" sz="1400" spc="-20" b="1">
                <a:latin typeface="Avenir-Heavy"/>
                <a:cs typeface="Avenir-Heavy"/>
              </a:rPr>
              <a:t>plan</a:t>
            </a:r>
            <a:endParaRPr sz="1400">
              <a:latin typeface="Avenir-Heavy"/>
              <a:cs typeface="Avenir-Heavy"/>
            </a:endParaRPr>
          </a:p>
          <a:p>
            <a:pPr marL="299085" indent="-287020">
              <a:lnSpc>
                <a:spcPct val="100000"/>
              </a:lnSpc>
              <a:spcBef>
                <a:spcPts val="770"/>
              </a:spcBef>
              <a:buChar char="•"/>
              <a:tabLst>
                <a:tab pos="299085" algn="l"/>
                <a:tab pos="299720" algn="l"/>
              </a:tabLst>
            </a:pPr>
            <a:r>
              <a:rPr dirty="0" sz="1600" b="1">
                <a:latin typeface="Avenir-Heavy"/>
                <a:cs typeface="Avenir-Heavy"/>
              </a:rPr>
              <a:t>Proximity</a:t>
            </a:r>
            <a:r>
              <a:rPr dirty="0" sz="1600" spc="25" b="1">
                <a:latin typeface="Avenir-Heavy"/>
                <a:cs typeface="Avenir-Heavy"/>
              </a:rPr>
              <a:t> </a:t>
            </a:r>
            <a:r>
              <a:rPr dirty="0" sz="1600" spc="-10" b="1">
                <a:latin typeface="Avenir-Heavy"/>
                <a:cs typeface="Avenir-Heavy"/>
              </a:rPr>
              <a:t>First</a:t>
            </a:r>
            <a:endParaRPr sz="1600">
              <a:latin typeface="Avenir-Heavy"/>
              <a:cs typeface="Avenir-Heavy"/>
            </a:endParaRPr>
          </a:p>
          <a:p>
            <a:pPr lvl="1" marL="756285" indent="-287655">
              <a:lnSpc>
                <a:spcPts val="1590"/>
              </a:lnSpc>
              <a:spcBef>
                <a:spcPts val="380"/>
              </a:spcBef>
              <a:buChar char="•"/>
              <a:tabLst>
                <a:tab pos="756285" algn="l"/>
                <a:tab pos="756920" algn="l"/>
              </a:tabLst>
            </a:pPr>
            <a:r>
              <a:rPr dirty="0" sz="1400" b="1">
                <a:latin typeface="Avenir-Heavy"/>
                <a:cs typeface="Avenir-Heavy"/>
              </a:rPr>
              <a:t>Prospect</a:t>
            </a:r>
            <a:r>
              <a:rPr dirty="0" sz="1400" spc="-25" b="1">
                <a:latin typeface="Avenir-Heavy"/>
                <a:cs typeface="Avenir-Heavy"/>
              </a:rPr>
              <a:t> </a:t>
            </a:r>
            <a:r>
              <a:rPr dirty="0" sz="1400" b="1">
                <a:latin typeface="Avenir-Heavy"/>
                <a:cs typeface="Avenir-Heavy"/>
              </a:rPr>
              <a:t>retail</a:t>
            </a:r>
            <a:r>
              <a:rPr dirty="0" sz="1400" spc="-20" b="1">
                <a:latin typeface="Avenir-Heavy"/>
                <a:cs typeface="Avenir-Heavy"/>
              </a:rPr>
              <a:t> </a:t>
            </a:r>
            <a:r>
              <a:rPr dirty="0" sz="1400" b="1">
                <a:latin typeface="Avenir-Heavy"/>
                <a:cs typeface="Avenir-Heavy"/>
              </a:rPr>
              <a:t>and restaurant</a:t>
            </a:r>
            <a:r>
              <a:rPr dirty="0" sz="1400" spc="-55" b="1">
                <a:latin typeface="Avenir-Heavy"/>
                <a:cs typeface="Avenir-Heavy"/>
              </a:rPr>
              <a:t> </a:t>
            </a:r>
            <a:r>
              <a:rPr dirty="0" sz="1400" b="1">
                <a:latin typeface="Avenir-Heavy"/>
                <a:cs typeface="Avenir-Heavy"/>
              </a:rPr>
              <a:t>that</a:t>
            </a:r>
            <a:r>
              <a:rPr dirty="0" sz="1400" spc="-10" b="1">
                <a:latin typeface="Avenir-Heavy"/>
                <a:cs typeface="Avenir-Heavy"/>
              </a:rPr>
              <a:t> </a:t>
            </a:r>
            <a:r>
              <a:rPr dirty="0" sz="1400" spc="-25" b="1">
                <a:latin typeface="Avenir-Heavy"/>
                <a:cs typeface="Avenir-Heavy"/>
              </a:rPr>
              <a:t>are</a:t>
            </a:r>
            <a:endParaRPr sz="1400">
              <a:latin typeface="Avenir-Heavy"/>
              <a:cs typeface="Avenir-Heavy"/>
            </a:endParaRPr>
          </a:p>
          <a:p>
            <a:pPr marL="756285">
              <a:lnSpc>
                <a:spcPts val="1590"/>
              </a:lnSpc>
            </a:pPr>
            <a:r>
              <a:rPr dirty="0" sz="1400" b="1">
                <a:latin typeface="Avenir-Heavy"/>
                <a:cs typeface="Avenir-Heavy"/>
              </a:rPr>
              <a:t>in</a:t>
            </a:r>
            <a:r>
              <a:rPr dirty="0" sz="1400" spc="-75" b="1">
                <a:latin typeface="Avenir-Heavy"/>
                <a:cs typeface="Avenir-Heavy"/>
              </a:rPr>
              <a:t> </a:t>
            </a:r>
            <a:r>
              <a:rPr dirty="0" sz="1400" b="1">
                <a:latin typeface="Avenir-Heavy"/>
                <a:cs typeface="Avenir-Heavy"/>
              </a:rPr>
              <a:t>nearby</a:t>
            </a:r>
            <a:r>
              <a:rPr dirty="0" sz="1400" spc="-60" b="1">
                <a:latin typeface="Avenir-Heavy"/>
                <a:cs typeface="Avenir-Heavy"/>
              </a:rPr>
              <a:t> </a:t>
            </a:r>
            <a:r>
              <a:rPr dirty="0" sz="1400" spc="-10" b="1">
                <a:latin typeface="Avenir-Heavy"/>
                <a:cs typeface="Avenir-Heavy"/>
              </a:rPr>
              <a:t>markets</a:t>
            </a:r>
            <a:endParaRPr sz="1400">
              <a:latin typeface="Avenir-Heavy"/>
              <a:cs typeface="Avenir-Heavy"/>
            </a:endParaRPr>
          </a:p>
          <a:p>
            <a:pPr lvl="1" marL="756285" indent="-287655">
              <a:lnSpc>
                <a:spcPct val="100000"/>
              </a:lnSpc>
              <a:spcBef>
                <a:spcPts val="265"/>
              </a:spcBef>
              <a:buChar char="•"/>
              <a:tabLst>
                <a:tab pos="756285" algn="l"/>
                <a:tab pos="756920" algn="l"/>
              </a:tabLst>
            </a:pPr>
            <a:r>
              <a:rPr dirty="0" sz="1400" b="1">
                <a:latin typeface="Avenir-Heavy"/>
                <a:cs typeface="Avenir-Heavy"/>
              </a:rPr>
              <a:t>Think</a:t>
            </a:r>
            <a:r>
              <a:rPr dirty="0" sz="1400" spc="-90" b="1">
                <a:latin typeface="Avenir-Heavy"/>
                <a:cs typeface="Avenir-Heavy"/>
              </a:rPr>
              <a:t> </a:t>
            </a:r>
            <a:r>
              <a:rPr dirty="0" sz="1400" spc="-10" b="1">
                <a:latin typeface="Avenir-Heavy"/>
                <a:cs typeface="Avenir-Heavy"/>
              </a:rPr>
              <a:t>regional</a:t>
            </a:r>
            <a:endParaRPr sz="1400">
              <a:latin typeface="Avenir-Heavy"/>
              <a:cs typeface="Avenir-Heavy"/>
            </a:endParaRPr>
          </a:p>
          <a:p>
            <a:pPr marL="299085" indent="-287020">
              <a:lnSpc>
                <a:spcPct val="100000"/>
              </a:lnSpc>
              <a:spcBef>
                <a:spcPts val="785"/>
              </a:spcBef>
              <a:buChar char="•"/>
              <a:tabLst>
                <a:tab pos="299085" algn="l"/>
                <a:tab pos="299720" algn="l"/>
              </a:tabLst>
            </a:pPr>
            <a:r>
              <a:rPr dirty="0" sz="1600" b="1">
                <a:latin typeface="Avenir-Heavy"/>
                <a:cs typeface="Avenir-Heavy"/>
              </a:rPr>
              <a:t>Understand</a:t>
            </a:r>
            <a:r>
              <a:rPr dirty="0" sz="1600" spc="15" b="1">
                <a:latin typeface="Avenir-Heavy"/>
                <a:cs typeface="Avenir-Heavy"/>
              </a:rPr>
              <a:t> </a:t>
            </a:r>
            <a:r>
              <a:rPr dirty="0" sz="1600" b="1">
                <a:latin typeface="Avenir-Heavy"/>
                <a:cs typeface="Avenir-Heavy"/>
              </a:rPr>
              <a:t>Site</a:t>
            </a:r>
            <a:r>
              <a:rPr dirty="0" sz="1600" spc="20" b="1">
                <a:latin typeface="Avenir-Heavy"/>
                <a:cs typeface="Avenir-Heavy"/>
              </a:rPr>
              <a:t> </a:t>
            </a:r>
            <a:r>
              <a:rPr dirty="0" sz="1600" b="1">
                <a:latin typeface="Avenir-Heavy"/>
                <a:cs typeface="Avenir-Heavy"/>
              </a:rPr>
              <a:t>Criteria</a:t>
            </a:r>
            <a:r>
              <a:rPr dirty="0" sz="1600" spc="20" b="1">
                <a:latin typeface="Avenir-Heavy"/>
                <a:cs typeface="Avenir-Heavy"/>
              </a:rPr>
              <a:t> </a:t>
            </a:r>
            <a:r>
              <a:rPr dirty="0" sz="1600" b="1">
                <a:latin typeface="Avenir-Heavy"/>
                <a:cs typeface="Avenir-Heavy"/>
              </a:rPr>
              <a:t>for </a:t>
            </a:r>
            <a:r>
              <a:rPr dirty="0" sz="1600" spc="-10" b="1">
                <a:latin typeface="Avenir-Heavy"/>
                <a:cs typeface="Avenir-Heavy"/>
              </a:rPr>
              <a:t>Prospects</a:t>
            </a:r>
            <a:endParaRPr sz="1600">
              <a:latin typeface="Avenir-Heavy"/>
              <a:cs typeface="Avenir-Heavy"/>
            </a:endParaRPr>
          </a:p>
          <a:p>
            <a:pPr marL="299085" indent="-287020">
              <a:lnSpc>
                <a:spcPct val="100000"/>
              </a:lnSpc>
              <a:spcBef>
                <a:spcPts val="790"/>
              </a:spcBef>
              <a:buChar char="•"/>
              <a:tabLst>
                <a:tab pos="299085" algn="l"/>
                <a:tab pos="299720" algn="l"/>
              </a:tabLst>
            </a:pPr>
            <a:r>
              <a:rPr dirty="0" sz="1600" b="1">
                <a:latin typeface="Avenir-Heavy"/>
                <a:cs typeface="Avenir-Heavy"/>
              </a:rPr>
              <a:t>Be</a:t>
            </a:r>
            <a:r>
              <a:rPr dirty="0" sz="1600" spc="-85" b="1">
                <a:latin typeface="Avenir-Heavy"/>
                <a:cs typeface="Avenir-Heavy"/>
              </a:rPr>
              <a:t> </a:t>
            </a:r>
            <a:r>
              <a:rPr dirty="0" sz="1600" spc="-10" b="1">
                <a:latin typeface="Avenir-Heavy"/>
                <a:cs typeface="Avenir-Heavy"/>
              </a:rPr>
              <a:t>Realistic</a:t>
            </a:r>
            <a:endParaRPr sz="1600">
              <a:latin typeface="Avenir-Heavy"/>
              <a:cs typeface="Avenir-Heavy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27058"/>
            <a:ext cx="6191250" cy="1049020"/>
          </a:xfrm>
          <a:prstGeom prst="rect"/>
        </p:spPr>
        <p:txBody>
          <a:bodyPr wrap="square" lIns="0" tIns="349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75"/>
              </a:spcBef>
              <a:tabLst>
                <a:tab pos="671195" algn="l"/>
              </a:tabLst>
            </a:pPr>
            <a:r>
              <a:rPr dirty="0" sz="1800" b="0">
                <a:solidFill>
                  <a:srgbClr val="7E7E7E"/>
                </a:solidFill>
                <a:latin typeface="Avenir-Roman"/>
                <a:cs typeface="Avenir-Roman"/>
              </a:rPr>
              <a:t>G</a:t>
            </a:r>
            <a:r>
              <a:rPr dirty="0" sz="1800" spc="-200" b="0">
                <a:solidFill>
                  <a:srgbClr val="7E7E7E"/>
                </a:solidFill>
                <a:latin typeface="Avenir-Roman"/>
                <a:cs typeface="Avenir-Roman"/>
              </a:rPr>
              <a:t> </a:t>
            </a:r>
            <a:r>
              <a:rPr dirty="0" sz="1800" b="0">
                <a:solidFill>
                  <a:srgbClr val="7E7E7E"/>
                </a:solidFill>
                <a:latin typeface="Avenir-Roman"/>
                <a:cs typeface="Avenir-Roman"/>
              </a:rPr>
              <a:t>E</a:t>
            </a:r>
            <a:r>
              <a:rPr dirty="0" sz="1800" spc="-204" b="0">
                <a:solidFill>
                  <a:srgbClr val="7E7E7E"/>
                </a:solidFill>
                <a:latin typeface="Avenir-Roman"/>
                <a:cs typeface="Avenir-Roman"/>
              </a:rPr>
              <a:t> </a:t>
            </a:r>
            <a:r>
              <a:rPr dirty="0" sz="1800" spc="-50" b="0">
                <a:solidFill>
                  <a:srgbClr val="7E7E7E"/>
                </a:solidFill>
                <a:latin typeface="Avenir-Roman"/>
                <a:cs typeface="Avenir-Roman"/>
              </a:rPr>
              <a:t>T</a:t>
            </a:r>
            <a:r>
              <a:rPr dirty="0" sz="1800" b="0">
                <a:solidFill>
                  <a:srgbClr val="7E7E7E"/>
                </a:solidFill>
                <a:latin typeface="Avenir-Roman"/>
                <a:cs typeface="Avenir-Roman"/>
              </a:rPr>
              <a:t>	C</a:t>
            </a:r>
            <a:r>
              <a:rPr dirty="0" sz="1800" spc="-200" b="0">
                <a:solidFill>
                  <a:srgbClr val="7E7E7E"/>
                </a:solidFill>
                <a:latin typeface="Avenir-Roman"/>
                <a:cs typeface="Avenir-Roman"/>
              </a:rPr>
              <a:t> </a:t>
            </a:r>
            <a:r>
              <a:rPr dirty="0" sz="1800" b="0">
                <a:solidFill>
                  <a:srgbClr val="7E7E7E"/>
                </a:solidFill>
                <a:latin typeface="Avenir-Roman"/>
                <a:cs typeface="Avenir-Roman"/>
              </a:rPr>
              <a:t>O</a:t>
            </a:r>
            <a:r>
              <a:rPr dirty="0" sz="1800" spc="-204" b="0">
                <a:solidFill>
                  <a:srgbClr val="7E7E7E"/>
                </a:solidFill>
                <a:latin typeface="Avenir-Roman"/>
                <a:cs typeface="Avenir-Roman"/>
              </a:rPr>
              <a:t> </a:t>
            </a:r>
            <a:r>
              <a:rPr dirty="0" sz="1800" b="0">
                <a:solidFill>
                  <a:srgbClr val="7E7E7E"/>
                </a:solidFill>
                <a:latin typeface="Avenir-Roman"/>
                <a:cs typeface="Avenir-Roman"/>
              </a:rPr>
              <a:t>M</a:t>
            </a:r>
            <a:r>
              <a:rPr dirty="0" sz="1800" spc="-204" b="0">
                <a:solidFill>
                  <a:srgbClr val="7E7E7E"/>
                </a:solidFill>
                <a:latin typeface="Avenir-Roman"/>
                <a:cs typeface="Avenir-Roman"/>
              </a:rPr>
              <a:t> </a:t>
            </a:r>
            <a:r>
              <a:rPr dirty="0" sz="1800" b="0">
                <a:solidFill>
                  <a:srgbClr val="7E7E7E"/>
                </a:solidFill>
                <a:latin typeface="Avenir-Roman"/>
                <a:cs typeface="Avenir-Roman"/>
              </a:rPr>
              <a:t>P</a:t>
            </a:r>
            <a:r>
              <a:rPr dirty="0" sz="1800" spc="-204" b="0">
                <a:solidFill>
                  <a:srgbClr val="7E7E7E"/>
                </a:solidFill>
                <a:latin typeface="Avenir-Roman"/>
                <a:cs typeface="Avenir-Roman"/>
              </a:rPr>
              <a:t> </a:t>
            </a:r>
            <a:r>
              <a:rPr dirty="0" sz="1800" b="0">
                <a:solidFill>
                  <a:srgbClr val="7E7E7E"/>
                </a:solidFill>
                <a:latin typeface="Avenir-Roman"/>
                <a:cs typeface="Avenir-Roman"/>
              </a:rPr>
              <a:t>E</a:t>
            </a:r>
            <a:r>
              <a:rPr dirty="0" sz="1800" spc="-204" b="0">
                <a:solidFill>
                  <a:srgbClr val="7E7E7E"/>
                </a:solidFill>
                <a:latin typeface="Avenir-Roman"/>
                <a:cs typeface="Avenir-Roman"/>
              </a:rPr>
              <a:t> </a:t>
            </a:r>
            <a:r>
              <a:rPr dirty="0" sz="1800" b="0">
                <a:solidFill>
                  <a:srgbClr val="7E7E7E"/>
                </a:solidFill>
                <a:latin typeface="Avenir-Roman"/>
                <a:cs typeface="Avenir-Roman"/>
              </a:rPr>
              <a:t>T</a:t>
            </a:r>
            <a:r>
              <a:rPr dirty="0" sz="1800" spc="-204" b="0">
                <a:solidFill>
                  <a:srgbClr val="7E7E7E"/>
                </a:solidFill>
                <a:latin typeface="Avenir-Roman"/>
                <a:cs typeface="Avenir-Roman"/>
              </a:rPr>
              <a:t> </a:t>
            </a:r>
            <a:r>
              <a:rPr dirty="0" sz="1800" b="0">
                <a:solidFill>
                  <a:srgbClr val="7E7E7E"/>
                </a:solidFill>
                <a:latin typeface="Avenir-Roman"/>
                <a:cs typeface="Avenir-Roman"/>
              </a:rPr>
              <a:t>I</a:t>
            </a:r>
            <a:r>
              <a:rPr dirty="0" sz="1800" spc="-204" b="0">
                <a:solidFill>
                  <a:srgbClr val="7E7E7E"/>
                </a:solidFill>
                <a:latin typeface="Avenir-Roman"/>
                <a:cs typeface="Avenir-Roman"/>
              </a:rPr>
              <a:t> </a:t>
            </a:r>
            <a:r>
              <a:rPr dirty="0" sz="1800" b="0">
                <a:solidFill>
                  <a:srgbClr val="7E7E7E"/>
                </a:solidFill>
                <a:latin typeface="Avenir-Roman"/>
                <a:cs typeface="Avenir-Roman"/>
              </a:rPr>
              <a:t>T</a:t>
            </a:r>
            <a:r>
              <a:rPr dirty="0" sz="1800" spc="-204" b="0">
                <a:solidFill>
                  <a:srgbClr val="7E7E7E"/>
                </a:solidFill>
                <a:latin typeface="Avenir-Roman"/>
                <a:cs typeface="Avenir-Roman"/>
              </a:rPr>
              <a:t> </a:t>
            </a:r>
            <a:r>
              <a:rPr dirty="0" sz="1800" b="0">
                <a:solidFill>
                  <a:srgbClr val="7E7E7E"/>
                </a:solidFill>
                <a:latin typeface="Avenir-Roman"/>
                <a:cs typeface="Avenir-Roman"/>
              </a:rPr>
              <a:t>I</a:t>
            </a:r>
            <a:r>
              <a:rPr dirty="0" sz="1800" spc="-204" b="0">
                <a:solidFill>
                  <a:srgbClr val="7E7E7E"/>
                </a:solidFill>
                <a:latin typeface="Avenir-Roman"/>
                <a:cs typeface="Avenir-Roman"/>
              </a:rPr>
              <a:t> </a:t>
            </a:r>
            <a:r>
              <a:rPr dirty="0" sz="1800" b="0">
                <a:solidFill>
                  <a:srgbClr val="7E7E7E"/>
                </a:solidFill>
                <a:latin typeface="Avenir-Roman"/>
                <a:cs typeface="Avenir-Roman"/>
              </a:rPr>
              <a:t>V</a:t>
            </a:r>
            <a:r>
              <a:rPr dirty="0" sz="1800" spc="-200" b="0">
                <a:solidFill>
                  <a:srgbClr val="7E7E7E"/>
                </a:solidFill>
                <a:latin typeface="Avenir-Roman"/>
                <a:cs typeface="Avenir-Roman"/>
              </a:rPr>
              <a:t> </a:t>
            </a:r>
            <a:r>
              <a:rPr dirty="0" sz="1800" spc="-50" b="0">
                <a:solidFill>
                  <a:srgbClr val="7E7E7E"/>
                </a:solidFill>
                <a:latin typeface="Avenir-Roman"/>
                <a:cs typeface="Avenir-Roman"/>
              </a:rPr>
              <a:t>E</a:t>
            </a:r>
            <a:endParaRPr sz="1800">
              <a:latin typeface="Avenir-Roman"/>
              <a:cs typeface="Avenir-Roman"/>
            </a:endParaRPr>
          </a:p>
          <a:p>
            <a:pPr marL="12700">
              <a:lnSpc>
                <a:spcPct val="100000"/>
              </a:lnSpc>
              <a:spcBef>
                <a:spcPts val="440"/>
              </a:spcBef>
            </a:pPr>
            <a:r>
              <a:rPr dirty="0">
                <a:solidFill>
                  <a:srgbClr val="000000"/>
                </a:solidFill>
              </a:rPr>
              <a:t>Development</a:t>
            </a:r>
            <a:r>
              <a:rPr dirty="0" spc="-30">
                <a:solidFill>
                  <a:srgbClr val="000000"/>
                </a:solidFill>
              </a:rPr>
              <a:t> </a:t>
            </a:r>
            <a:r>
              <a:rPr dirty="0" spc="-10">
                <a:solidFill>
                  <a:srgbClr val="000000"/>
                </a:solidFill>
              </a:rPr>
              <a:t>Timelines</a:t>
            </a:r>
          </a:p>
        </p:txBody>
      </p:sp>
      <p:sp>
        <p:nvSpPr>
          <p:cNvPr id="3" name="object 3" descr=""/>
          <p:cNvSpPr/>
          <p:nvPr/>
        </p:nvSpPr>
        <p:spPr>
          <a:xfrm>
            <a:off x="0" y="4878323"/>
            <a:ext cx="12192000" cy="1979930"/>
          </a:xfrm>
          <a:custGeom>
            <a:avLst/>
            <a:gdLst/>
            <a:ahLst/>
            <a:cxnLst/>
            <a:rect l="l" t="t" r="r" b="b"/>
            <a:pathLst>
              <a:path w="12192000" h="1979929">
                <a:moveTo>
                  <a:pt x="12192000" y="0"/>
                </a:moveTo>
                <a:lnTo>
                  <a:pt x="0" y="0"/>
                </a:lnTo>
                <a:lnTo>
                  <a:pt x="0" y="1979676"/>
                </a:lnTo>
                <a:lnTo>
                  <a:pt x="12192000" y="1979676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/>
          <p:nvPr/>
        </p:nvSpPr>
        <p:spPr>
          <a:xfrm>
            <a:off x="960221" y="4973167"/>
            <a:ext cx="8520430" cy="1260475"/>
          </a:xfrm>
          <a:prstGeom prst="rect">
            <a:avLst/>
          </a:prstGeom>
        </p:spPr>
        <p:txBody>
          <a:bodyPr wrap="square" lIns="0" tIns="149860" rIns="0" bIns="0" rtlCol="0" vert="horz">
            <a:spAutoFit/>
          </a:bodyPr>
          <a:lstStyle/>
          <a:p>
            <a:pPr marL="271145" indent="-258445">
              <a:lnSpc>
                <a:spcPct val="100000"/>
              </a:lnSpc>
              <a:spcBef>
                <a:spcPts val="1180"/>
              </a:spcBef>
              <a:buFont typeface="Arial"/>
              <a:buChar char="•"/>
              <a:tabLst>
                <a:tab pos="271145" algn="l"/>
                <a:tab pos="271780" algn="l"/>
              </a:tabLst>
            </a:pPr>
            <a:r>
              <a:rPr dirty="0" sz="1800" spc="145">
                <a:solidFill>
                  <a:srgbClr val="E7E6E6"/>
                </a:solidFill>
                <a:latin typeface="Avenir-Roman"/>
                <a:cs typeface="Avenir-Roman"/>
              </a:rPr>
              <a:t>What</a:t>
            </a:r>
            <a:r>
              <a:rPr dirty="0" sz="1800" spc="409">
                <a:solidFill>
                  <a:srgbClr val="E7E6E6"/>
                </a:solidFill>
                <a:latin typeface="Avenir-Roman"/>
                <a:cs typeface="Avenir-Roman"/>
              </a:rPr>
              <a:t> </a:t>
            </a:r>
            <a:r>
              <a:rPr dirty="0" sz="1800" spc="130">
                <a:solidFill>
                  <a:srgbClr val="E7E6E6"/>
                </a:solidFill>
                <a:latin typeface="Avenir-Roman"/>
                <a:cs typeface="Avenir-Roman"/>
              </a:rPr>
              <a:t>can</a:t>
            </a:r>
            <a:r>
              <a:rPr dirty="0" sz="1800" spc="420">
                <a:solidFill>
                  <a:srgbClr val="E7E6E6"/>
                </a:solidFill>
                <a:latin typeface="Avenir-Roman"/>
                <a:cs typeface="Avenir-Roman"/>
              </a:rPr>
              <a:t> </a:t>
            </a:r>
            <a:r>
              <a:rPr dirty="0" sz="1800" spc="130">
                <a:solidFill>
                  <a:srgbClr val="E7E6E6"/>
                </a:solidFill>
                <a:latin typeface="Avenir-Roman"/>
                <a:cs typeface="Avenir-Roman"/>
              </a:rPr>
              <a:t>the</a:t>
            </a:r>
            <a:r>
              <a:rPr dirty="0" sz="1800" spc="420">
                <a:solidFill>
                  <a:srgbClr val="E7E6E6"/>
                </a:solidFill>
                <a:latin typeface="Avenir-Roman"/>
                <a:cs typeface="Avenir-Roman"/>
              </a:rPr>
              <a:t> </a:t>
            </a:r>
            <a:r>
              <a:rPr dirty="0" sz="1800" spc="150">
                <a:solidFill>
                  <a:srgbClr val="E7E6E6"/>
                </a:solidFill>
                <a:latin typeface="Avenir-Roman"/>
                <a:cs typeface="Avenir-Roman"/>
              </a:rPr>
              <a:t>city</a:t>
            </a:r>
            <a:r>
              <a:rPr dirty="0" sz="1800" spc="405">
                <a:solidFill>
                  <a:srgbClr val="E7E6E6"/>
                </a:solidFill>
                <a:latin typeface="Avenir-Roman"/>
                <a:cs typeface="Avenir-Roman"/>
              </a:rPr>
              <a:t> </a:t>
            </a:r>
            <a:r>
              <a:rPr dirty="0" sz="1800" spc="170">
                <a:solidFill>
                  <a:srgbClr val="E7E6E6"/>
                </a:solidFill>
                <a:latin typeface="Avenir-Roman"/>
                <a:cs typeface="Avenir-Roman"/>
              </a:rPr>
              <a:t>control?</a:t>
            </a:r>
            <a:r>
              <a:rPr dirty="0" sz="1800" spc="445">
                <a:solidFill>
                  <a:srgbClr val="E7E6E6"/>
                </a:solidFill>
                <a:latin typeface="Avenir-Roman"/>
                <a:cs typeface="Avenir-Roman"/>
              </a:rPr>
              <a:t> </a:t>
            </a:r>
            <a:r>
              <a:rPr dirty="0" sz="1800" spc="150">
                <a:solidFill>
                  <a:srgbClr val="E7E6E6"/>
                </a:solidFill>
                <a:latin typeface="Avenir-Roman"/>
                <a:cs typeface="Avenir-Roman"/>
              </a:rPr>
              <a:t>Where</a:t>
            </a:r>
            <a:r>
              <a:rPr dirty="0" sz="1800" spc="430">
                <a:solidFill>
                  <a:srgbClr val="E7E6E6"/>
                </a:solidFill>
                <a:latin typeface="Avenir-Roman"/>
                <a:cs typeface="Avenir-Roman"/>
              </a:rPr>
              <a:t> </a:t>
            </a:r>
            <a:r>
              <a:rPr dirty="0" sz="1800" spc="130">
                <a:solidFill>
                  <a:srgbClr val="E7E6E6"/>
                </a:solidFill>
                <a:latin typeface="Avenir-Roman"/>
                <a:cs typeface="Avenir-Roman"/>
              </a:rPr>
              <a:t>can</a:t>
            </a:r>
            <a:r>
              <a:rPr dirty="0" sz="1800" spc="420">
                <a:solidFill>
                  <a:srgbClr val="E7E6E6"/>
                </a:solidFill>
                <a:latin typeface="Avenir-Roman"/>
                <a:cs typeface="Avenir-Roman"/>
              </a:rPr>
              <a:t> </a:t>
            </a:r>
            <a:r>
              <a:rPr dirty="0" sz="1800" spc="130">
                <a:solidFill>
                  <a:srgbClr val="E7E6E6"/>
                </a:solidFill>
                <a:latin typeface="Avenir-Roman"/>
                <a:cs typeface="Avenir-Roman"/>
              </a:rPr>
              <a:t>you</a:t>
            </a:r>
            <a:r>
              <a:rPr dirty="0" sz="1800" spc="420">
                <a:solidFill>
                  <a:srgbClr val="E7E6E6"/>
                </a:solidFill>
                <a:latin typeface="Avenir-Roman"/>
                <a:cs typeface="Avenir-Roman"/>
              </a:rPr>
              <a:t> </a:t>
            </a:r>
            <a:r>
              <a:rPr dirty="0" sz="1800" spc="160">
                <a:solidFill>
                  <a:srgbClr val="E7E6E6"/>
                </a:solidFill>
                <a:latin typeface="Avenir-Roman"/>
                <a:cs typeface="Avenir-Roman"/>
              </a:rPr>
              <a:t>improve?</a:t>
            </a:r>
            <a:endParaRPr sz="1800">
              <a:latin typeface="Avenir-Roman"/>
              <a:cs typeface="Avenir-Roman"/>
            </a:endParaRPr>
          </a:p>
          <a:p>
            <a:pPr marL="271145" indent="-258445">
              <a:lnSpc>
                <a:spcPct val="100000"/>
              </a:lnSpc>
              <a:spcBef>
                <a:spcPts val="1080"/>
              </a:spcBef>
              <a:buFont typeface="Arial"/>
              <a:buChar char="•"/>
              <a:tabLst>
                <a:tab pos="271145" algn="l"/>
                <a:tab pos="271780" algn="l"/>
              </a:tabLst>
            </a:pPr>
            <a:r>
              <a:rPr dirty="0" sz="1800" spc="130">
                <a:solidFill>
                  <a:srgbClr val="E7E6E6"/>
                </a:solidFill>
                <a:latin typeface="Avenir-Roman"/>
                <a:cs typeface="Avenir-Roman"/>
              </a:rPr>
              <a:t>Get</a:t>
            </a:r>
            <a:r>
              <a:rPr dirty="0" sz="1800" spc="425">
                <a:solidFill>
                  <a:srgbClr val="E7E6E6"/>
                </a:solidFill>
                <a:latin typeface="Avenir-Roman"/>
                <a:cs typeface="Avenir-Roman"/>
              </a:rPr>
              <a:t> </a:t>
            </a:r>
            <a:r>
              <a:rPr dirty="0" sz="1800" spc="180">
                <a:solidFill>
                  <a:srgbClr val="E7E6E6"/>
                </a:solidFill>
                <a:latin typeface="Avenir-Roman"/>
                <a:cs typeface="Avenir-Roman"/>
              </a:rPr>
              <a:t>Competitive</a:t>
            </a:r>
            <a:r>
              <a:rPr dirty="0" sz="1800" spc="440">
                <a:solidFill>
                  <a:srgbClr val="E7E6E6"/>
                </a:solidFill>
                <a:latin typeface="Avenir-Roman"/>
                <a:cs typeface="Avenir-Roman"/>
              </a:rPr>
              <a:t> </a:t>
            </a:r>
            <a:r>
              <a:rPr dirty="0" sz="1800" spc="150">
                <a:solidFill>
                  <a:srgbClr val="E7E6E6"/>
                </a:solidFill>
                <a:latin typeface="Avenir-Roman"/>
                <a:cs typeface="Avenir-Roman"/>
              </a:rPr>
              <a:t>with</a:t>
            </a:r>
            <a:r>
              <a:rPr dirty="0" sz="1800" spc="445">
                <a:solidFill>
                  <a:srgbClr val="E7E6E6"/>
                </a:solidFill>
                <a:latin typeface="Avenir-Roman"/>
                <a:cs typeface="Avenir-Roman"/>
              </a:rPr>
              <a:t> </a:t>
            </a:r>
            <a:r>
              <a:rPr dirty="0" sz="1800" spc="145">
                <a:solidFill>
                  <a:srgbClr val="E7E6E6"/>
                </a:solidFill>
                <a:latin typeface="Avenir-Roman"/>
                <a:cs typeface="Avenir-Roman"/>
              </a:rPr>
              <a:t>your</a:t>
            </a:r>
            <a:r>
              <a:rPr dirty="0" sz="1800" spc="434">
                <a:solidFill>
                  <a:srgbClr val="E7E6E6"/>
                </a:solidFill>
                <a:latin typeface="Avenir-Roman"/>
                <a:cs typeface="Avenir-Roman"/>
              </a:rPr>
              <a:t> </a:t>
            </a:r>
            <a:r>
              <a:rPr dirty="0" sz="1800" spc="170">
                <a:solidFill>
                  <a:srgbClr val="E7E6E6"/>
                </a:solidFill>
                <a:latin typeface="Avenir-Roman"/>
                <a:cs typeface="Avenir-Roman"/>
              </a:rPr>
              <a:t>Timeline</a:t>
            </a:r>
            <a:r>
              <a:rPr dirty="0" sz="1800" spc="470">
                <a:solidFill>
                  <a:srgbClr val="E7E6E6"/>
                </a:solidFill>
                <a:latin typeface="Avenir-Roman"/>
                <a:cs typeface="Avenir-Roman"/>
              </a:rPr>
              <a:t> </a:t>
            </a:r>
            <a:r>
              <a:rPr dirty="0" sz="1800" spc="95">
                <a:solidFill>
                  <a:srgbClr val="E7E6E6"/>
                </a:solidFill>
                <a:latin typeface="Avenir-Roman"/>
                <a:cs typeface="Avenir-Roman"/>
              </a:rPr>
              <a:t>vs</a:t>
            </a:r>
            <a:r>
              <a:rPr dirty="0" sz="1800" spc="409">
                <a:solidFill>
                  <a:srgbClr val="E7E6E6"/>
                </a:solidFill>
                <a:latin typeface="Avenir-Roman"/>
                <a:cs typeface="Avenir-Roman"/>
              </a:rPr>
              <a:t> </a:t>
            </a:r>
            <a:r>
              <a:rPr dirty="0" sz="1800" spc="175">
                <a:solidFill>
                  <a:srgbClr val="E7E6E6"/>
                </a:solidFill>
                <a:latin typeface="Avenir-Roman"/>
                <a:cs typeface="Avenir-Roman"/>
              </a:rPr>
              <a:t>Surrounding</a:t>
            </a:r>
            <a:r>
              <a:rPr dirty="0" sz="1800" spc="465">
                <a:solidFill>
                  <a:srgbClr val="E7E6E6"/>
                </a:solidFill>
                <a:latin typeface="Avenir-Roman"/>
                <a:cs typeface="Avenir-Roman"/>
              </a:rPr>
              <a:t> </a:t>
            </a:r>
            <a:r>
              <a:rPr dirty="0" sz="1800" spc="170">
                <a:solidFill>
                  <a:srgbClr val="E7E6E6"/>
                </a:solidFill>
                <a:latin typeface="Avenir-Roman"/>
                <a:cs typeface="Avenir-Roman"/>
              </a:rPr>
              <a:t>Communities</a:t>
            </a:r>
            <a:endParaRPr sz="1800">
              <a:latin typeface="Avenir-Roman"/>
              <a:cs typeface="Avenir-Roman"/>
            </a:endParaRPr>
          </a:p>
          <a:p>
            <a:pPr marL="271145" indent="-258445">
              <a:lnSpc>
                <a:spcPct val="100000"/>
              </a:lnSpc>
              <a:spcBef>
                <a:spcPts val="1080"/>
              </a:spcBef>
              <a:buFont typeface="Arial"/>
              <a:buChar char="•"/>
              <a:tabLst>
                <a:tab pos="271145" algn="l"/>
                <a:tab pos="271780" algn="l"/>
              </a:tabLst>
            </a:pPr>
            <a:r>
              <a:rPr dirty="0" sz="1800" spc="180">
                <a:solidFill>
                  <a:srgbClr val="E7E6E6"/>
                </a:solidFill>
                <a:latin typeface="Avenir-Roman"/>
                <a:cs typeface="Avenir-Roman"/>
              </a:rPr>
              <a:t>Automation</a:t>
            </a:r>
            <a:r>
              <a:rPr dirty="0" sz="1800" spc="445">
                <a:solidFill>
                  <a:srgbClr val="E7E6E6"/>
                </a:solidFill>
                <a:latin typeface="Avenir-Roman"/>
                <a:cs typeface="Avenir-Roman"/>
              </a:rPr>
              <a:t> </a:t>
            </a:r>
            <a:r>
              <a:rPr dirty="0" sz="1800" spc="95">
                <a:solidFill>
                  <a:srgbClr val="E7E6E6"/>
                </a:solidFill>
                <a:latin typeface="Avenir-Roman"/>
                <a:cs typeface="Avenir-Roman"/>
              </a:rPr>
              <a:t>vs</a:t>
            </a:r>
            <a:r>
              <a:rPr dirty="0" sz="1800" spc="409">
                <a:solidFill>
                  <a:srgbClr val="E7E6E6"/>
                </a:solidFill>
                <a:latin typeface="Avenir-Roman"/>
                <a:cs typeface="Avenir-Roman"/>
              </a:rPr>
              <a:t> </a:t>
            </a:r>
            <a:r>
              <a:rPr dirty="0" sz="1800" spc="155">
                <a:solidFill>
                  <a:srgbClr val="E7E6E6"/>
                </a:solidFill>
                <a:latin typeface="Avenir-Roman"/>
                <a:cs typeface="Avenir-Roman"/>
              </a:rPr>
              <a:t>Human</a:t>
            </a:r>
            <a:r>
              <a:rPr dirty="0" sz="1800" spc="440">
                <a:solidFill>
                  <a:srgbClr val="E7E6E6"/>
                </a:solidFill>
                <a:latin typeface="Avenir-Roman"/>
                <a:cs typeface="Avenir-Roman"/>
              </a:rPr>
              <a:t> </a:t>
            </a:r>
            <a:r>
              <a:rPr dirty="0" sz="1800" spc="150">
                <a:solidFill>
                  <a:srgbClr val="E7E6E6"/>
                </a:solidFill>
                <a:latin typeface="Avenir-Roman"/>
                <a:cs typeface="Avenir-Roman"/>
              </a:rPr>
              <a:t>Effort</a:t>
            </a:r>
            <a:endParaRPr sz="1800">
              <a:latin typeface="Avenir-Roman"/>
              <a:cs typeface="Avenir-Roman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0269" y="2691969"/>
            <a:ext cx="10354045" cy="126111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58774" y="1318082"/>
            <a:ext cx="4305935" cy="940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/>
              <a:t>Keep</a:t>
            </a:r>
            <a:r>
              <a:rPr dirty="0" sz="6000" spc="105"/>
              <a:t> </a:t>
            </a:r>
            <a:r>
              <a:rPr dirty="0" sz="6000" spc="-10"/>
              <a:t>Going</a:t>
            </a:r>
            <a:endParaRPr sz="6000"/>
          </a:p>
        </p:txBody>
      </p:sp>
      <p:sp>
        <p:nvSpPr>
          <p:cNvPr id="4" name="object 4" descr=""/>
          <p:cNvSpPr txBox="1"/>
          <p:nvPr/>
        </p:nvSpPr>
        <p:spPr>
          <a:xfrm>
            <a:off x="658774" y="965453"/>
            <a:ext cx="25596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58495" algn="l"/>
              </a:tabLst>
            </a:pPr>
            <a:r>
              <a:rPr dirty="0" sz="1800" b="1">
                <a:solidFill>
                  <a:srgbClr val="E7E6E6"/>
                </a:solidFill>
                <a:latin typeface="Avenir-Heavy"/>
                <a:cs typeface="Avenir-Heavy"/>
              </a:rPr>
              <a:t>G</a:t>
            </a:r>
            <a:r>
              <a:rPr dirty="0" sz="1800" spc="-195" b="1">
                <a:solidFill>
                  <a:srgbClr val="E7E6E6"/>
                </a:solidFill>
                <a:latin typeface="Avenir-Heavy"/>
                <a:cs typeface="Avenir-Heavy"/>
              </a:rPr>
              <a:t> </a:t>
            </a:r>
            <a:r>
              <a:rPr dirty="0" sz="1800" spc="65" b="1">
                <a:solidFill>
                  <a:srgbClr val="E7E6E6"/>
                </a:solidFill>
                <a:latin typeface="Avenir-Heavy"/>
                <a:cs typeface="Avenir-Heavy"/>
              </a:rPr>
              <a:t>ET</a:t>
            </a:r>
            <a:r>
              <a:rPr dirty="0" sz="1800" b="1">
                <a:solidFill>
                  <a:srgbClr val="E7E6E6"/>
                </a:solidFill>
                <a:latin typeface="Avenir-Heavy"/>
                <a:cs typeface="Avenir-Heavy"/>
              </a:rPr>
              <a:t>	C</a:t>
            </a:r>
            <a:r>
              <a:rPr dirty="0" sz="1800" spc="-240" b="1">
                <a:solidFill>
                  <a:srgbClr val="E7E6E6"/>
                </a:solidFill>
                <a:latin typeface="Avenir-Heavy"/>
                <a:cs typeface="Avenir-Heavy"/>
              </a:rPr>
              <a:t> </a:t>
            </a:r>
            <a:r>
              <a:rPr dirty="0" sz="1800" b="1">
                <a:solidFill>
                  <a:srgbClr val="E7E6E6"/>
                </a:solidFill>
                <a:latin typeface="Avenir-Heavy"/>
                <a:cs typeface="Avenir-Heavy"/>
              </a:rPr>
              <a:t>O</a:t>
            </a:r>
            <a:r>
              <a:rPr dirty="0" sz="1800" spc="-105" b="1">
                <a:solidFill>
                  <a:srgbClr val="E7E6E6"/>
                </a:solidFill>
                <a:latin typeface="Avenir-Heavy"/>
                <a:cs typeface="Avenir-Heavy"/>
              </a:rPr>
              <a:t> </a:t>
            </a:r>
            <a:r>
              <a:rPr dirty="0" sz="1800" b="1">
                <a:solidFill>
                  <a:srgbClr val="E7E6E6"/>
                </a:solidFill>
                <a:latin typeface="Avenir-Heavy"/>
                <a:cs typeface="Avenir-Heavy"/>
              </a:rPr>
              <a:t>M</a:t>
            </a:r>
            <a:r>
              <a:rPr dirty="0" sz="1800" spc="-90" b="1">
                <a:solidFill>
                  <a:srgbClr val="E7E6E6"/>
                </a:solidFill>
                <a:latin typeface="Avenir-Heavy"/>
                <a:cs typeface="Avenir-Heavy"/>
              </a:rPr>
              <a:t> </a:t>
            </a:r>
            <a:r>
              <a:rPr dirty="0" sz="1800" spc="125" b="1">
                <a:solidFill>
                  <a:srgbClr val="E7E6E6"/>
                </a:solidFill>
                <a:latin typeface="Avenir-Heavy"/>
                <a:cs typeface="Avenir-Heavy"/>
              </a:rPr>
              <a:t>PET</a:t>
            </a:r>
            <a:r>
              <a:rPr dirty="0" sz="1800" spc="-270" b="1">
                <a:solidFill>
                  <a:srgbClr val="E7E6E6"/>
                </a:solidFill>
                <a:latin typeface="Avenir-Heavy"/>
                <a:cs typeface="Avenir-Heavy"/>
              </a:rPr>
              <a:t> </a:t>
            </a:r>
            <a:r>
              <a:rPr dirty="0" sz="1800" b="1">
                <a:solidFill>
                  <a:srgbClr val="E7E6E6"/>
                </a:solidFill>
                <a:latin typeface="Avenir-Heavy"/>
                <a:cs typeface="Avenir-Heavy"/>
              </a:rPr>
              <a:t>I</a:t>
            </a:r>
            <a:r>
              <a:rPr dirty="0" sz="1800" spc="-245" b="1">
                <a:solidFill>
                  <a:srgbClr val="E7E6E6"/>
                </a:solidFill>
                <a:latin typeface="Avenir-Heavy"/>
                <a:cs typeface="Avenir-Heavy"/>
              </a:rPr>
              <a:t> </a:t>
            </a:r>
            <a:r>
              <a:rPr dirty="0" sz="1800" b="1">
                <a:solidFill>
                  <a:srgbClr val="E7E6E6"/>
                </a:solidFill>
                <a:latin typeface="Avenir-Heavy"/>
                <a:cs typeface="Avenir-Heavy"/>
              </a:rPr>
              <a:t>T</a:t>
            </a:r>
            <a:r>
              <a:rPr dirty="0" sz="1800" spc="-270" b="1">
                <a:solidFill>
                  <a:srgbClr val="E7E6E6"/>
                </a:solidFill>
                <a:latin typeface="Avenir-Heavy"/>
                <a:cs typeface="Avenir-Heavy"/>
              </a:rPr>
              <a:t> </a:t>
            </a:r>
            <a:r>
              <a:rPr dirty="0" sz="1800" b="1">
                <a:solidFill>
                  <a:srgbClr val="E7E6E6"/>
                </a:solidFill>
                <a:latin typeface="Avenir-Heavy"/>
                <a:cs typeface="Avenir-Heavy"/>
              </a:rPr>
              <a:t>I</a:t>
            </a:r>
            <a:r>
              <a:rPr dirty="0" sz="1800" spc="-245" b="1">
                <a:solidFill>
                  <a:srgbClr val="E7E6E6"/>
                </a:solidFill>
                <a:latin typeface="Avenir-Heavy"/>
                <a:cs typeface="Avenir-Heavy"/>
              </a:rPr>
              <a:t> </a:t>
            </a:r>
            <a:r>
              <a:rPr dirty="0" sz="1800" b="1">
                <a:solidFill>
                  <a:srgbClr val="E7E6E6"/>
                </a:solidFill>
                <a:latin typeface="Avenir-Heavy"/>
                <a:cs typeface="Avenir-Heavy"/>
              </a:rPr>
              <a:t>V</a:t>
            </a:r>
            <a:r>
              <a:rPr dirty="0" sz="1800" spc="-305" b="1">
                <a:solidFill>
                  <a:srgbClr val="E7E6E6"/>
                </a:solidFill>
                <a:latin typeface="Avenir-Heavy"/>
                <a:cs typeface="Avenir-Heavy"/>
              </a:rPr>
              <a:t> </a:t>
            </a:r>
            <a:r>
              <a:rPr dirty="0" sz="1800" spc="-50" b="1">
                <a:solidFill>
                  <a:srgbClr val="E7E6E6"/>
                </a:solidFill>
                <a:latin typeface="Avenir-Heavy"/>
                <a:cs typeface="Avenir-Heavy"/>
              </a:rPr>
              <a:t>E</a:t>
            </a:r>
            <a:endParaRPr sz="1800">
              <a:latin typeface="Avenir-Heavy"/>
              <a:cs typeface="Avenir-Heavy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708151" y="2338044"/>
            <a:ext cx="7593330" cy="2021839"/>
          </a:xfrm>
          <a:prstGeom prst="rect">
            <a:avLst/>
          </a:prstGeom>
        </p:spPr>
        <p:txBody>
          <a:bodyPr wrap="square" lIns="0" tIns="190500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500"/>
              </a:spcBef>
              <a:buChar char="•"/>
              <a:tabLst>
                <a:tab pos="299720" algn="l"/>
              </a:tabLst>
            </a:pPr>
            <a:r>
              <a:rPr dirty="0" sz="2400" spc="70" b="1">
                <a:solidFill>
                  <a:srgbClr val="FFFFFF"/>
                </a:solidFill>
                <a:latin typeface="Avenir-Heavy"/>
                <a:cs typeface="Avenir-Heavy"/>
              </a:rPr>
              <a:t>Don’t</a:t>
            </a:r>
            <a:r>
              <a:rPr dirty="0" sz="2400" spc="65" b="1">
                <a:solidFill>
                  <a:srgbClr val="FFFFFF"/>
                </a:solidFill>
                <a:latin typeface="Avenir-Heavy"/>
                <a:cs typeface="Avenir-Heavy"/>
              </a:rPr>
              <a:t> </a:t>
            </a:r>
            <a:r>
              <a:rPr dirty="0" sz="2400" spc="70" b="1">
                <a:solidFill>
                  <a:srgbClr val="FFFFFF"/>
                </a:solidFill>
                <a:latin typeface="Avenir-Heavy"/>
                <a:cs typeface="Avenir-Heavy"/>
              </a:rPr>
              <a:t>get</a:t>
            </a:r>
            <a:r>
              <a:rPr dirty="0" sz="2400" spc="125" b="1">
                <a:solidFill>
                  <a:srgbClr val="FFFFFF"/>
                </a:solidFill>
                <a:latin typeface="Avenir-Heavy"/>
                <a:cs typeface="Avenir-Heavy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venir-Heavy"/>
                <a:cs typeface="Avenir-Heavy"/>
              </a:rPr>
              <a:t>discouraged</a:t>
            </a:r>
            <a:r>
              <a:rPr dirty="0" sz="2400" spc="-25" b="1">
                <a:solidFill>
                  <a:srgbClr val="FFFFFF"/>
                </a:solidFill>
                <a:latin typeface="Avenir-Heavy"/>
                <a:cs typeface="Avenir-Heavy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venir-Heavy"/>
                <a:cs typeface="Avenir-Heavy"/>
              </a:rPr>
              <a:t>by</a:t>
            </a:r>
            <a:r>
              <a:rPr dirty="0" sz="2400" spc="75" b="1">
                <a:solidFill>
                  <a:srgbClr val="FFFFFF"/>
                </a:solidFill>
                <a:latin typeface="Avenir-Heavy"/>
                <a:cs typeface="Avenir-Heavy"/>
              </a:rPr>
              <a:t> </a:t>
            </a:r>
            <a:r>
              <a:rPr dirty="0" sz="2400" spc="70" b="1">
                <a:solidFill>
                  <a:srgbClr val="FFFFFF"/>
                </a:solidFill>
                <a:latin typeface="Avenir-Heavy"/>
                <a:cs typeface="Avenir-Heavy"/>
              </a:rPr>
              <a:t>NO</a:t>
            </a:r>
            <a:r>
              <a:rPr dirty="0" sz="2400" spc="185" b="1">
                <a:solidFill>
                  <a:srgbClr val="FFFFFF"/>
                </a:solidFill>
                <a:latin typeface="Avenir-Heavy"/>
                <a:cs typeface="Avenir-Heavy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venir-Heavy"/>
                <a:cs typeface="Avenir-Heavy"/>
              </a:rPr>
              <a:t>–</a:t>
            </a:r>
            <a:r>
              <a:rPr dirty="0" sz="2400" spc="15" b="1">
                <a:solidFill>
                  <a:srgbClr val="FFFFFF"/>
                </a:solidFill>
                <a:latin typeface="Avenir-Heavy"/>
                <a:cs typeface="Avenir-Heavy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venir-Heavy"/>
                <a:cs typeface="Avenir-Heavy"/>
              </a:rPr>
              <a:t>Learn</a:t>
            </a:r>
            <a:r>
              <a:rPr dirty="0" sz="2400" spc="35" b="1">
                <a:solidFill>
                  <a:srgbClr val="FFFFFF"/>
                </a:solidFill>
                <a:latin typeface="Avenir-Heavy"/>
                <a:cs typeface="Avenir-Heavy"/>
              </a:rPr>
              <a:t> </a:t>
            </a:r>
            <a:r>
              <a:rPr dirty="0" sz="2400" spc="55" b="1">
                <a:solidFill>
                  <a:srgbClr val="FFFFFF"/>
                </a:solidFill>
                <a:latin typeface="Avenir-Heavy"/>
                <a:cs typeface="Avenir-Heavy"/>
              </a:rPr>
              <a:t>from</a:t>
            </a:r>
            <a:r>
              <a:rPr dirty="0" sz="2400" spc="100" b="1">
                <a:solidFill>
                  <a:srgbClr val="FFFFFF"/>
                </a:solidFill>
                <a:latin typeface="Avenir-Heavy"/>
                <a:cs typeface="Avenir-Heavy"/>
              </a:rPr>
              <a:t> </a:t>
            </a:r>
            <a:r>
              <a:rPr dirty="0" sz="2400" spc="-25" b="1">
                <a:solidFill>
                  <a:srgbClr val="FFFFFF"/>
                </a:solidFill>
                <a:latin typeface="Avenir-Heavy"/>
                <a:cs typeface="Avenir-Heavy"/>
              </a:rPr>
              <a:t>it!</a:t>
            </a:r>
            <a:endParaRPr sz="2400">
              <a:latin typeface="Avenir-Heavy"/>
              <a:cs typeface="Avenir-Heavy"/>
            </a:endParaRPr>
          </a:p>
          <a:p>
            <a:pPr marL="299085" indent="-287020">
              <a:lnSpc>
                <a:spcPct val="100000"/>
              </a:lnSpc>
              <a:spcBef>
                <a:spcPts val="1405"/>
              </a:spcBef>
              <a:buChar char="•"/>
              <a:tabLst>
                <a:tab pos="299720" algn="l"/>
              </a:tabLst>
            </a:pPr>
            <a:r>
              <a:rPr dirty="0" sz="2400" spc="45" b="1">
                <a:solidFill>
                  <a:srgbClr val="FFFFFF"/>
                </a:solidFill>
                <a:latin typeface="Avenir-Heavy"/>
                <a:cs typeface="Avenir-Heavy"/>
              </a:rPr>
              <a:t>Doing</a:t>
            </a:r>
            <a:r>
              <a:rPr dirty="0" sz="2400" spc="-20" b="1">
                <a:solidFill>
                  <a:srgbClr val="FFFFFF"/>
                </a:solidFill>
                <a:latin typeface="Avenir-Heavy"/>
                <a:cs typeface="Avenir-Heavy"/>
              </a:rPr>
              <a:t> </a:t>
            </a:r>
            <a:r>
              <a:rPr dirty="0" sz="2400" spc="45" b="1">
                <a:solidFill>
                  <a:srgbClr val="FFFFFF"/>
                </a:solidFill>
                <a:latin typeface="Avenir-Heavy"/>
                <a:cs typeface="Avenir-Heavy"/>
              </a:rPr>
              <a:t>nothing</a:t>
            </a:r>
            <a:r>
              <a:rPr dirty="0" sz="2400" spc="35" b="1">
                <a:solidFill>
                  <a:srgbClr val="FFFFFF"/>
                </a:solidFill>
                <a:latin typeface="Avenir-Heavy"/>
                <a:cs typeface="Avenir-Heavy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venir-Heavy"/>
                <a:cs typeface="Avenir-Heavy"/>
              </a:rPr>
              <a:t>is</a:t>
            </a:r>
            <a:r>
              <a:rPr dirty="0" sz="2400" spc="-40" b="1">
                <a:solidFill>
                  <a:srgbClr val="FFFFFF"/>
                </a:solidFill>
                <a:latin typeface="Avenir-Heavy"/>
                <a:cs typeface="Avenir-Heavy"/>
              </a:rPr>
              <a:t> </a:t>
            </a:r>
            <a:r>
              <a:rPr dirty="0" sz="2400" spc="55" b="1">
                <a:solidFill>
                  <a:srgbClr val="FFFFFF"/>
                </a:solidFill>
                <a:latin typeface="Avenir-Heavy"/>
                <a:cs typeface="Avenir-Heavy"/>
              </a:rPr>
              <a:t>doing</a:t>
            </a:r>
            <a:r>
              <a:rPr dirty="0" sz="2400" spc="30" b="1">
                <a:solidFill>
                  <a:srgbClr val="FFFFFF"/>
                </a:solidFill>
                <a:latin typeface="Avenir-Heavy"/>
                <a:cs typeface="Avenir-Heavy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Avenir-Heavy"/>
                <a:cs typeface="Avenir-Heavy"/>
              </a:rPr>
              <a:t>something</a:t>
            </a:r>
            <a:endParaRPr sz="2400">
              <a:latin typeface="Avenir-Heavy"/>
              <a:cs typeface="Avenir-Heavy"/>
            </a:endParaRPr>
          </a:p>
          <a:p>
            <a:pPr marL="299085" marR="5080" indent="-287020">
              <a:lnSpc>
                <a:spcPct val="100000"/>
              </a:lnSpc>
              <a:spcBef>
                <a:spcPts val="1395"/>
              </a:spcBef>
              <a:buChar char="•"/>
              <a:tabLst>
                <a:tab pos="299720" algn="l"/>
              </a:tabLst>
            </a:pPr>
            <a:r>
              <a:rPr dirty="0" sz="2400" b="1">
                <a:solidFill>
                  <a:srgbClr val="FFFFFF"/>
                </a:solidFill>
                <a:latin typeface="Avenir-Heavy"/>
                <a:cs typeface="Avenir-Heavy"/>
              </a:rPr>
              <a:t>Look</a:t>
            </a:r>
            <a:r>
              <a:rPr dirty="0" sz="2400" spc="-15" b="1">
                <a:solidFill>
                  <a:srgbClr val="FFFFFF"/>
                </a:solidFill>
                <a:latin typeface="Avenir-Heavy"/>
                <a:cs typeface="Avenir-Heavy"/>
              </a:rPr>
              <a:t> </a:t>
            </a:r>
            <a:r>
              <a:rPr dirty="0" sz="2400" spc="55" b="1">
                <a:solidFill>
                  <a:srgbClr val="FFFFFF"/>
                </a:solidFill>
                <a:latin typeface="Avenir-Heavy"/>
                <a:cs typeface="Avenir-Heavy"/>
              </a:rPr>
              <a:t>for</a:t>
            </a:r>
            <a:r>
              <a:rPr dirty="0" sz="2400" spc="125" b="1">
                <a:solidFill>
                  <a:srgbClr val="FFFFFF"/>
                </a:solidFill>
                <a:latin typeface="Avenir-Heavy"/>
                <a:cs typeface="Avenir-Heavy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venir-Heavy"/>
                <a:cs typeface="Avenir-Heavy"/>
              </a:rPr>
              <a:t>cracks</a:t>
            </a:r>
            <a:r>
              <a:rPr dirty="0" sz="2400" spc="40" b="1">
                <a:solidFill>
                  <a:srgbClr val="FFFFFF"/>
                </a:solidFill>
                <a:latin typeface="Avenir-Heavy"/>
                <a:cs typeface="Avenir-Heavy"/>
              </a:rPr>
              <a:t> </a:t>
            </a:r>
            <a:r>
              <a:rPr dirty="0" sz="2400" spc="55" b="1">
                <a:solidFill>
                  <a:srgbClr val="FFFFFF"/>
                </a:solidFill>
                <a:latin typeface="Avenir-Heavy"/>
                <a:cs typeface="Avenir-Heavy"/>
              </a:rPr>
              <a:t>that</a:t>
            </a:r>
            <a:r>
              <a:rPr dirty="0" sz="2400" spc="95" b="1">
                <a:solidFill>
                  <a:srgbClr val="FFFFFF"/>
                </a:solidFill>
                <a:latin typeface="Avenir-Heavy"/>
                <a:cs typeface="Avenir-Heavy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venir-Heavy"/>
                <a:cs typeface="Avenir-Heavy"/>
              </a:rPr>
              <a:t>give</a:t>
            </a:r>
            <a:r>
              <a:rPr dirty="0" sz="2400" spc="-25" b="1">
                <a:solidFill>
                  <a:srgbClr val="FFFFFF"/>
                </a:solidFill>
                <a:latin typeface="Avenir-Heavy"/>
                <a:cs typeface="Avenir-Heavy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venir-Heavy"/>
                <a:cs typeface="Avenir-Heavy"/>
              </a:rPr>
              <a:t>you</a:t>
            </a:r>
            <a:r>
              <a:rPr dirty="0" sz="2400" spc="-10" b="1">
                <a:solidFill>
                  <a:srgbClr val="FFFFFF"/>
                </a:solidFill>
                <a:latin typeface="Avenir-Heavy"/>
                <a:cs typeface="Avenir-Heavy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venir-Heavy"/>
                <a:cs typeface="Avenir-Heavy"/>
              </a:rPr>
              <a:t>a</a:t>
            </a:r>
            <a:r>
              <a:rPr dirty="0" sz="2400" spc="-15" b="1">
                <a:solidFill>
                  <a:srgbClr val="FFFFFF"/>
                </a:solidFill>
                <a:latin typeface="Avenir-Heavy"/>
                <a:cs typeface="Avenir-Heavy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venir-Heavy"/>
                <a:cs typeface="Avenir-Heavy"/>
              </a:rPr>
              <a:t>chance</a:t>
            </a:r>
            <a:r>
              <a:rPr dirty="0" sz="2400" spc="10" b="1">
                <a:solidFill>
                  <a:srgbClr val="FFFFFF"/>
                </a:solidFill>
                <a:latin typeface="Avenir-Heavy"/>
                <a:cs typeface="Avenir-Heavy"/>
              </a:rPr>
              <a:t> </a:t>
            </a:r>
            <a:r>
              <a:rPr dirty="0" sz="2400" spc="75" b="1">
                <a:solidFill>
                  <a:srgbClr val="FFFFFF"/>
                </a:solidFill>
                <a:latin typeface="Avenir-Heavy"/>
                <a:cs typeface="Avenir-Heavy"/>
              </a:rPr>
              <a:t>to</a:t>
            </a:r>
            <a:r>
              <a:rPr dirty="0" sz="2400" spc="150" b="1">
                <a:solidFill>
                  <a:srgbClr val="FFFFFF"/>
                </a:solidFill>
                <a:latin typeface="Avenir-Heavy"/>
                <a:cs typeface="Avenir-Heavy"/>
              </a:rPr>
              <a:t> </a:t>
            </a:r>
            <a:r>
              <a:rPr dirty="0" sz="2400" spc="50" b="1">
                <a:solidFill>
                  <a:srgbClr val="FFFFFF"/>
                </a:solidFill>
                <a:latin typeface="Avenir-Heavy"/>
                <a:cs typeface="Avenir-Heavy"/>
              </a:rPr>
              <a:t>tell</a:t>
            </a:r>
            <a:r>
              <a:rPr dirty="0" sz="2400" spc="70" b="1">
                <a:solidFill>
                  <a:srgbClr val="FFFFFF"/>
                </a:solidFill>
                <a:latin typeface="Avenir-Heavy"/>
                <a:cs typeface="Avenir-Heavy"/>
              </a:rPr>
              <a:t> </a:t>
            </a:r>
            <a:r>
              <a:rPr dirty="0" sz="2400" spc="-20" b="1">
                <a:solidFill>
                  <a:srgbClr val="FFFFFF"/>
                </a:solidFill>
                <a:latin typeface="Avenir-Heavy"/>
                <a:cs typeface="Avenir-Heavy"/>
              </a:rPr>
              <a:t>your </a:t>
            </a:r>
            <a:r>
              <a:rPr dirty="0" sz="2400" spc="-10" b="1">
                <a:solidFill>
                  <a:srgbClr val="FFFFFF"/>
                </a:solidFill>
                <a:latin typeface="Avenir-Heavy"/>
                <a:cs typeface="Avenir-Heavy"/>
              </a:rPr>
              <a:t>story</a:t>
            </a:r>
            <a:endParaRPr sz="2400">
              <a:latin typeface="Avenir-Heavy"/>
              <a:cs typeface="Avenir-Heavy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42704" y="5785103"/>
              <a:ext cx="1703831" cy="43891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13994" y="395173"/>
            <a:ext cx="3935095" cy="940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/>
              <a:t>Contact </a:t>
            </a:r>
            <a:r>
              <a:rPr dirty="0" sz="6000" spc="-25"/>
              <a:t>Us</a:t>
            </a:r>
            <a:endParaRPr sz="6000"/>
          </a:p>
        </p:txBody>
      </p:sp>
      <p:sp>
        <p:nvSpPr>
          <p:cNvPr id="6" name="object 6" descr=""/>
          <p:cNvSpPr txBox="1"/>
          <p:nvPr/>
        </p:nvSpPr>
        <p:spPr>
          <a:xfrm>
            <a:off x="613663" y="2184272"/>
            <a:ext cx="5986780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55370" algn="l"/>
              </a:tabLst>
            </a:pPr>
            <a:r>
              <a:rPr dirty="0" sz="3600" spc="135" b="1">
                <a:solidFill>
                  <a:srgbClr val="FFFFFF"/>
                </a:solidFill>
                <a:latin typeface="Arial"/>
                <a:cs typeface="Arial"/>
              </a:rPr>
              <a:t>Mill</a:t>
            </a:r>
            <a:r>
              <a:rPr dirty="0" sz="3600" b="1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3600" spc="-10" b="1">
                <a:solidFill>
                  <a:srgbClr val="FFFFFF"/>
                </a:solidFill>
                <a:latin typeface="Arial"/>
                <a:cs typeface="Arial"/>
              </a:rPr>
              <a:t>Graves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3600" spc="105" b="1">
                <a:solidFill>
                  <a:srgbClr val="FFFFFF"/>
                </a:solidFill>
                <a:latin typeface="Arial"/>
                <a:cs typeface="Arial"/>
              </a:rPr>
              <a:t>mill@retailstrategies.com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-2"/>
            <a:ext cx="12192000" cy="6858000"/>
            <a:chOff x="0" y="-2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095999" cy="6857997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2"/>
              <a:ext cx="6096000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09572" y="705612"/>
              <a:ext cx="1559052" cy="111404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74419" y="2494788"/>
              <a:ext cx="3569207" cy="2756916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6096000" y="5763767"/>
              <a:ext cx="6096000" cy="1094740"/>
            </a:xfrm>
            <a:custGeom>
              <a:avLst/>
              <a:gdLst/>
              <a:ahLst/>
              <a:cxnLst/>
              <a:rect l="l" t="t" r="r" b="b"/>
              <a:pathLst>
                <a:path w="6096000" h="1094740">
                  <a:moveTo>
                    <a:pt x="6096000" y="0"/>
                  </a:moveTo>
                  <a:lnTo>
                    <a:pt x="0" y="0"/>
                  </a:lnTo>
                  <a:lnTo>
                    <a:pt x="0" y="1094231"/>
                  </a:lnTo>
                  <a:lnTo>
                    <a:pt x="6096000" y="1094231"/>
                  </a:lnTo>
                  <a:lnTo>
                    <a:pt x="6096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7066280" y="2312669"/>
            <a:ext cx="4302760" cy="1146810"/>
          </a:xfrm>
          <a:prstGeom prst="rect">
            <a:avLst/>
          </a:prstGeom>
        </p:spPr>
        <p:txBody>
          <a:bodyPr wrap="square" lIns="0" tIns="39370" rIns="0" bIns="0" rtlCol="0" vert="horz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310"/>
              </a:spcBef>
            </a:pPr>
            <a:r>
              <a:rPr dirty="0" sz="1600">
                <a:latin typeface="Arial"/>
                <a:cs typeface="Arial"/>
              </a:rPr>
              <a:t>Grown</a:t>
            </a:r>
            <a:r>
              <a:rPr dirty="0" sz="1600" spc="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from</a:t>
            </a:r>
            <a:r>
              <a:rPr dirty="0" sz="1600" spc="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</a:t>
            </a:r>
            <a:r>
              <a:rPr dirty="0" sz="1600" spc="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Commercial</a:t>
            </a:r>
            <a:r>
              <a:rPr dirty="0" sz="1600" spc="40">
                <a:latin typeface="Arial"/>
                <a:cs typeface="Arial"/>
              </a:rPr>
              <a:t> </a:t>
            </a:r>
            <a:r>
              <a:rPr dirty="0" sz="1600" spc="-50">
                <a:latin typeface="Arial"/>
                <a:cs typeface="Arial"/>
              </a:rPr>
              <a:t>Real</a:t>
            </a:r>
            <a:r>
              <a:rPr dirty="0" sz="1600" spc="5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Estate</a:t>
            </a:r>
            <a:r>
              <a:rPr dirty="0" sz="1600" spc="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firm,</a:t>
            </a:r>
            <a:r>
              <a:rPr dirty="0" sz="1600" spc="25">
                <a:latin typeface="Arial"/>
                <a:cs typeface="Arial"/>
              </a:rPr>
              <a:t> </a:t>
            </a:r>
            <a:r>
              <a:rPr dirty="0" sz="1600" spc="-25">
                <a:latin typeface="Arial"/>
                <a:cs typeface="Arial"/>
              </a:rPr>
              <a:t>we </a:t>
            </a:r>
            <a:r>
              <a:rPr dirty="0" sz="1600">
                <a:latin typeface="Arial"/>
                <a:cs typeface="Arial"/>
              </a:rPr>
              <a:t>focus</a:t>
            </a:r>
            <a:r>
              <a:rPr dirty="0" sz="1600" spc="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on</a:t>
            </a:r>
            <a:r>
              <a:rPr dirty="0" sz="1600" spc="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all</a:t>
            </a:r>
            <a:r>
              <a:rPr dirty="0" sz="1600" spc="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facets</a:t>
            </a:r>
            <a:r>
              <a:rPr dirty="0" sz="1600" spc="25">
                <a:latin typeface="Arial"/>
                <a:cs typeface="Arial"/>
              </a:rPr>
              <a:t> </a:t>
            </a:r>
            <a:r>
              <a:rPr dirty="0" sz="1600" spc="50">
                <a:latin typeface="Arial"/>
                <a:cs typeface="Arial"/>
              </a:rPr>
              <a:t>of</a:t>
            </a:r>
            <a:r>
              <a:rPr dirty="0" sz="1600" spc="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community</a:t>
            </a:r>
            <a:r>
              <a:rPr dirty="0" sz="1600" spc="2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growth, </a:t>
            </a:r>
            <a:r>
              <a:rPr dirty="0" sz="1600">
                <a:latin typeface="Arial"/>
                <a:cs typeface="Arial"/>
              </a:rPr>
              <a:t>recruitment</a:t>
            </a:r>
            <a:r>
              <a:rPr dirty="0" sz="1600" spc="1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and</a:t>
            </a:r>
            <a:r>
              <a:rPr dirty="0" sz="1600" spc="14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retention.</a:t>
            </a:r>
            <a:r>
              <a:rPr dirty="0" sz="1600" spc="14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Our</a:t>
            </a:r>
            <a:r>
              <a:rPr dirty="0" sz="1600" spc="1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team</a:t>
            </a:r>
            <a:r>
              <a:rPr dirty="0" sz="1600" spc="145">
                <a:latin typeface="Arial"/>
                <a:cs typeface="Arial"/>
              </a:rPr>
              <a:t> </a:t>
            </a:r>
            <a:r>
              <a:rPr dirty="0" sz="1600" spc="50">
                <a:latin typeface="Arial"/>
                <a:cs typeface="Arial"/>
              </a:rPr>
              <a:t>of</a:t>
            </a:r>
            <a:r>
              <a:rPr dirty="0" sz="1600" spc="120">
                <a:latin typeface="Arial"/>
                <a:cs typeface="Arial"/>
              </a:rPr>
              <a:t> </a:t>
            </a:r>
            <a:r>
              <a:rPr dirty="0" sz="1600" spc="-25">
                <a:latin typeface="Arial"/>
                <a:cs typeface="Arial"/>
              </a:rPr>
              <a:t>70 </a:t>
            </a:r>
            <a:r>
              <a:rPr dirty="0" sz="1600">
                <a:latin typeface="Arial"/>
                <a:cs typeface="Arial"/>
              </a:rPr>
              <a:t>utilizes</a:t>
            </a:r>
            <a:r>
              <a:rPr dirty="0" sz="1600" spc="5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experience</a:t>
            </a:r>
            <a:r>
              <a:rPr dirty="0" sz="1600" spc="45">
                <a:latin typeface="Arial"/>
                <a:cs typeface="Arial"/>
              </a:rPr>
              <a:t> </a:t>
            </a:r>
            <a:r>
              <a:rPr dirty="0" sz="1600" spc="85">
                <a:latin typeface="Arial"/>
                <a:cs typeface="Arial"/>
              </a:rPr>
              <a:t>to</a:t>
            </a:r>
            <a:r>
              <a:rPr dirty="0" sz="1600" spc="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make</a:t>
            </a:r>
            <a:r>
              <a:rPr dirty="0" sz="1600" spc="4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public-</a:t>
            </a:r>
            <a:r>
              <a:rPr dirty="0" sz="1600" spc="-10">
                <a:latin typeface="Arial"/>
                <a:cs typeface="Arial"/>
              </a:rPr>
              <a:t>private </a:t>
            </a:r>
            <a:r>
              <a:rPr dirty="0" sz="1600">
                <a:latin typeface="Arial"/>
                <a:cs typeface="Arial"/>
              </a:rPr>
              <a:t>partnerships</a:t>
            </a:r>
            <a:r>
              <a:rPr dirty="0" sz="1600" spc="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thrive.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066280" y="1271981"/>
            <a:ext cx="2354580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75">
                <a:solidFill>
                  <a:srgbClr val="000000"/>
                </a:solidFill>
                <a:latin typeface="Arial"/>
                <a:cs typeface="Arial"/>
              </a:rPr>
              <a:t>About</a:t>
            </a:r>
            <a:r>
              <a:rPr dirty="0" spc="-22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pc="-390">
                <a:solidFill>
                  <a:srgbClr val="000000"/>
                </a:solidFill>
                <a:latin typeface="Arial"/>
                <a:cs typeface="Arial"/>
              </a:rPr>
              <a:t>Us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7064756" y="958341"/>
            <a:ext cx="3058160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solidFill>
                  <a:srgbClr val="7E7E7E"/>
                </a:solidFill>
                <a:latin typeface="Arial"/>
                <a:cs typeface="Arial"/>
              </a:rPr>
              <a:t>ONE</a:t>
            </a:r>
            <a:r>
              <a:rPr dirty="0" sz="1400" spc="1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7E7E7E"/>
                </a:solidFill>
                <a:latin typeface="Arial"/>
                <a:cs typeface="Arial"/>
              </a:rPr>
              <a:t>COMPANY,</a:t>
            </a:r>
            <a:r>
              <a:rPr dirty="0" sz="1400" spc="1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1400" spc="-95">
                <a:solidFill>
                  <a:srgbClr val="7E7E7E"/>
                </a:solidFill>
                <a:latin typeface="Arial"/>
                <a:cs typeface="Arial"/>
              </a:rPr>
              <a:t>SEVERAL</a:t>
            </a:r>
            <a:r>
              <a:rPr dirty="0" sz="1400" spc="-5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1400" spc="-85">
                <a:solidFill>
                  <a:srgbClr val="7E7E7E"/>
                </a:solidFill>
                <a:latin typeface="Arial"/>
                <a:cs typeface="Arial"/>
              </a:rPr>
              <a:t>SERVICES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80480" y="3691213"/>
            <a:ext cx="5865764" cy="1130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0580" y="0"/>
              <a:ext cx="10846308" cy="6857995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36123" y="6088379"/>
              <a:ext cx="1613916" cy="41452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80084" y="1073607"/>
            <a:ext cx="5089525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Kentucky</a:t>
            </a:r>
            <a:r>
              <a:rPr dirty="0" spc="-25"/>
              <a:t> </a:t>
            </a:r>
            <a:r>
              <a:rPr dirty="0" spc="-10"/>
              <a:t>Footprint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780084" y="656082"/>
            <a:ext cx="31781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77925" algn="l"/>
                <a:tab pos="1722755" algn="l"/>
                <a:tab pos="2369820" algn="l"/>
              </a:tabLst>
            </a:pPr>
            <a:r>
              <a:rPr dirty="0" sz="1800">
                <a:solidFill>
                  <a:srgbClr val="FFFFFF"/>
                </a:solidFill>
                <a:latin typeface="Avenir-Roman"/>
                <a:cs typeface="Avenir-Roman"/>
              </a:rPr>
              <a:t>I</a:t>
            </a:r>
            <a:r>
              <a:rPr dirty="0" sz="1800" spc="-204">
                <a:solidFill>
                  <a:srgbClr val="FFFFFF"/>
                </a:solidFill>
                <a:latin typeface="Avenir-Roman"/>
                <a:cs typeface="Avenir-Roman"/>
              </a:rPr>
              <a:t> </a:t>
            </a:r>
            <a:r>
              <a:rPr dirty="0" sz="1800">
                <a:solidFill>
                  <a:srgbClr val="FFFFFF"/>
                </a:solidFill>
                <a:latin typeface="Avenir-Roman"/>
                <a:cs typeface="Avenir-Roman"/>
              </a:rPr>
              <a:t>M</a:t>
            </a:r>
            <a:r>
              <a:rPr dirty="0" sz="1800" spc="-204">
                <a:solidFill>
                  <a:srgbClr val="FFFFFF"/>
                </a:solidFill>
                <a:latin typeface="Avenir-Roman"/>
                <a:cs typeface="Avenir-Roman"/>
              </a:rPr>
              <a:t> </a:t>
            </a:r>
            <a:r>
              <a:rPr dirty="0" sz="1800" spc="80">
                <a:solidFill>
                  <a:srgbClr val="FFFFFF"/>
                </a:solidFill>
                <a:latin typeface="Avenir-Roman"/>
                <a:cs typeface="Avenir-Roman"/>
              </a:rPr>
              <a:t>PA</a:t>
            </a:r>
            <a:r>
              <a:rPr dirty="0" sz="1800" spc="-200">
                <a:solidFill>
                  <a:srgbClr val="FFFFFF"/>
                </a:solidFill>
                <a:latin typeface="Avenir-Roman"/>
                <a:cs typeface="Avenir-Roman"/>
              </a:rPr>
              <a:t> </a:t>
            </a:r>
            <a:r>
              <a:rPr dirty="0" sz="1800">
                <a:solidFill>
                  <a:srgbClr val="FFFFFF"/>
                </a:solidFill>
                <a:latin typeface="Avenir-Roman"/>
                <a:cs typeface="Avenir-Roman"/>
              </a:rPr>
              <a:t>C</a:t>
            </a:r>
            <a:r>
              <a:rPr dirty="0" sz="1800" spc="-195">
                <a:solidFill>
                  <a:srgbClr val="FFFFFF"/>
                </a:solidFill>
                <a:latin typeface="Avenir-Roman"/>
                <a:cs typeface="Avenir-Roman"/>
              </a:rPr>
              <a:t> </a:t>
            </a:r>
            <a:r>
              <a:rPr dirty="0" sz="1800" spc="-50">
                <a:solidFill>
                  <a:srgbClr val="FFFFFF"/>
                </a:solidFill>
                <a:latin typeface="Avenir-Roman"/>
                <a:cs typeface="Avenir-Roman"/>
              </a:rPr>
              <a:t>T</a:t>
            </a:r>
            <a:r>
              <a:rPr dirty="0" sz="1800">
                <a:solidFill>
                  <a:srgbClr val="FFFFFF"/>
                </a:solidFill>
                <a:latin typeface="Avenir-Roman"/>
                <a:cs typeface="Avenir-Roman"/>
              </a:rPr>
              <a:t>	O</a:t>
            </a:r>
            <a:r>
              <a:rPr dirty="0" sz="1800" spc="-204">
                <a:solidFill>
                  <a:srgbClr val="FFFFFF"/>
                </a:solidFill>
                <a:latin typeface="Avenir-Roman"/>
                <a:cs typeface="Avenir-Roman"/>
              </a:rPr>
              <a:t> </a:t>
            </a:r>
            <a:r>
              <a:rPr dirty="0" sz="1800" spc="-50">
                <a:solidFill>
                  <a:srgbClr val="FFFFFF"/>
                </a:solidFill>
                <a:latin typeface="Avenir-Roman"/>
                <a:cs typeface="Avenir-Roman"/>
              </a:rPr>
              <a:t>N</a:t>
            </a:r>
            <a:r>
              <a:rPr dirty="0" sz="1800">
                <a:solidFill>
                  <a:srgbClr val="FFFFFF"/>
                </a:solidFill>
                <a:latin typeface="Avenir-Roman"/>
                <a:cs typeface="Avenir-Roman"/>
              </a:rPr>
              <a:t>	T</a:t>
            </a:r>
            <a:r>
              <a:rPr dirty="0" sz="1800" spc="-204">
                <a:solidFill>
                  <a:srgbClr val="FFFFFF"/>
                </a:solidFill>
                <a:latin typeface="Avenir-Roman"/>
                <a:cs typeface="Avenir-Roman"/>
              </a:rPr>
              <a:t> </a:t>
            </a:r>
            <a:r>
              <a:rPr dirty="0" sz="1800">
                <a:solidFill>
                  <a:srgbClr val="FFFFFF"/>
                </a:solidFill>
                <a:latin typeface="Avenir-Roman"/>
                <a:cs typeface="Avenir-Roman"/>
              </a:rPr>
              <a:t>H</a:t>
            </a:r>
            <a:r>
              <a:rPr dirty="0" sz="1800" spc="-210">
                <a:solidFill>
                  <a:srgbClr val="FFFFFF"/>
                </a:solidFill>
                <a:latin typeface="Avenir-Roman"/>
                <a:cs typeface="Avenir-Roman"/>
              </a:rPr>
              <a:t> </a:t>
            </a:r>
            <a:r>
              <a:rPr dirty="0" sz="1800" spc="-50">
                <a:solidFill>
                  <a:srgbClr val="FFFFFF"/>
                </a:solidFill>
                <a:latin typeface="Avenir-Roman"/>
                <a:cs typeface="Avenir-Roman"/>
              </a:rPr>
              <a:t>E</a:t>
            </a:r>
            <a:r>
              <a:rPr dirty="0" sz="1800">
                <a:solidFill>
                  <a:srgbClr val="FFFFFF"/>
                </a:solidFill>
                <a:latin typeface="Avenir-Roman"/>
                <a:cs typeface="Avenir-Roman"/>
              </a:rPr>
              <a:t>	S</a:t>
            </a:r>
            <a:r>
              <a:rPr dirty="0" sz="1800" spc="-210">
                <a:solidFill>
                  <a:srgbClr val="FFFFFF"/>
                </a:solidFill>
                <a:latin typeface="Avenir-Roman"/>
                <a:cs typeface="Avenir-Roman"/>
              </a:rPr>
              <a:t> </a:t>
            </a:r>
            <a:r>
              <a:rPr dirty="0" sz="1800" spc="85">
                <a:solidFill>
                  <a:srgbClr val="FFFFFF"/>
                </a:solidFill>
                <a:latin typeface="Avenir-Roman"/>
                <a:cs typeface="Avenir-Roman"/>
              </a:rPr>
              <a:t>TAT</a:t>
            </a:r>
            <a:r>
              <a:rPr dirty="0" sz="1800" spc="-200">
                <a:solidFill>
                  <a:srgbClr val="FFFFFF"/>
                </a:solidFill>
                <a:latin typeface="Avenir-Roman"/>
                <a:cs typeface="Avenir-Roman"/>
              </a:rPr>
              <a:t> </a:t>
            </a:r>
            <a:r>
              <a:rPr dirty="0" sz="1800" spc="-50">
                <a:solidFill>
                  <a:srgbClr val="FFFFFF"/>
                </a:solidFill>
                <a:latin typeface="Avenir-Roman"/>
                <a:cs typeface="Avenir-Roman"/>
              </a:rPr>
              <a:t>E</a:t>
            </a:r>
            <a:endParaRPr sz="1800">
              <a:latin typeface="Avenir-Roman"/>
              <a:cs typeface="Avenir-Roman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2423160" y="1598675"/>
            <a:ext cx="7680325" cy="4059554"/>
            <a:chOff x="2423160" y="1598675"/>
            <a:chExt cx="7680325" cy="4059554"/>
          </a:xfrm>
        </p:grpSpPr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92412" y="2307361"/>
              <a:ext cx="697229" cy="653008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9514331" y="2406395"/>
              <a:ext cx="401320" cy="356870"/>
            </a:xfrm>
            <a:custGeom>
              <a:avLst/>
              <a:gdLst/>
              <a:ahLst/>
              <a:cxnLst/>
              <a:rect l="l" t="t" r="r" b="b"/>
              <a:pathLst>
                <a:path w="401320" h="356869">
                  <a:moveTo>
                    <a:pt x="200406" y="0"/>
                  </a:moveTo>
                  <a:lnTo>
                    <a:pt x="153035" y="136270"/>
                  </a:lnTo>
                  <a:lnTo>
                    <a:pt x="0" y="136270"/>
                  </a:lnTo>
                  <a:lnTo>
                    <a:pt x="123825" y="220344"/>
                  </a:lnTo>
                  <a:lnTo>
                    <a:pt x="76581" y="356615"/>
                  </a:lnTo>
                  <a:lnTo>
                    <a:pt x="200406" y="272414"/>
                  </a:lnTo>
                  <a:lnTo>
                    <a:pt x="324231" y="356615"/>
                  </a:lnTo>
                  <a:lnTo>
                    <a:pt x="276987" y="220344"/>
                  </a:lnTo>
                  <a:lnTo>
                    <a:pt x="400812" y="136270"/>
                  </a:lnTo>
                  <a:lnTo>
                    <a:pt x="247776" y="136270"/>
                  </a:lnTo>
                  <a:lnTo>
                    <a:pt x="200406" y="0"/>
                  </a:lnTo>
                  <a:close/>
                </a:path>
              </a:pathLst>
            </a:custGeom>
            <a:solidFill>
              <a:srgbClr val="78BD1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75931" y="1598675"/>
              <a:ext cx="698728" cy="651510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7197851" y="1697735"/>
              <a:ext cx="402590" cy="355600"/>
            </a:xfrm>
            <a:custGeom>
              <a:avLst/>
              <a:gdLst/>
              <a:ahLst/>
              <a:cxnLst/>
              <a:rect l="l" t="t" r="r" b="b"/>
              <a:pathLst>
                <a:path w="402590" h="355600">
                  <a:moveTo>
                    <a:pt x="201168" y="0"/>
                  </a:moveTo>
                  <a:lnTo>
                    <a:pt x="153670" y="135636"/>
                  </a:lnTo>
                  <a:lnTo>
                    <a:pt x="0" y="135636"/>
                  </a:lnTo>
                  <a:lnTo>
                    <a:pt x="124332" y="219455"/>
                  </a:lnTo>
                  <a:lnTo>
                    <a:pt x="76834" y="355091"/>
                  </a:lnTo>
                  <a:lnTo>
                    <a:pt x="201168" y="271272"/>
                  </a:lnTo>
                  <a:lnTo>
                    <a:pt x="325500" y="355091"/>
                  </a:lnTo>
                  <a:lnTo>
                    <a:pt x="278002" y="219455"/>
                  </a:lnTo>
                  <a:lnTo>
                    <a:pt x="402336" y="135636"/>
                  </a:lnTo>
                  <a:lnTo>
                    <a:pt x="248666" y="135636"/>
                  </a:lnTo>
                  <a:lnTo>
                    <a:pt x="201168" y="0"/>
                  </a:lnTo>
                  <a:close/>
                </a:path>
              </a:pathLst>
            </a:custGeom>
            <a:solidFill>
              <a:srgbClr val="78BD1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71744" y="4696993"/>
              <a:ext cx="698728" cy="653008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5693663" y="4796027"/>
              <a:ext cx="402590" cy="356870"/>
            </a:xfrm>
            <a:custGeom>
              <a:avLst/>
              <a:gdLst/>
              <a:ahLst/>
              <a:cxnLst/>
              <a:rect l="l" t="t" r="r" b="b"/>
              <a:pathLst>
                <a:path w="402589" h="356870">
                  <a:moveTo>
                    <a:pt x="201168" y="0"/>
                  </a:moveTo>
                  <a:lnTo>
                    <a:pt x="153670" y="136271"/>
                  </a:lnTo>
                  <a:lnTo>
                    <a:pt x="0" y="136271"/>
                  </a:lnTo>
                  <a:lnTo>
                    <a:pt x="124333" y="220345"/>
                  </a:lnTo>
                  <a:lnTo>
                    <a:pt x="76835" y="356616"/>
                  </a:lnTo>
                  <a:lnTo>
                    <a:pt x="201168" y="272415"/>
                  </a:lnTo>
                  <a:lnTo>
                    <a:pt x="325500" y="356616"/>
                  </a:lnTo>
                  <a:lnTo>
                    <a:pt x="278002" y="220345"/>
                  </a:lnTo>
                  <a:lnTo>
                    <a:pt x="402336" y="136271"/>
                  </a:lnTo>
                  <a:lnTo>
                    <a:pt x="248665" y="136271"/>
                  </a:lnTo>
                  <a:lnTo>
                    <a:pt x="201168" y="0"/>
                  </a:lnTo>
                  <a:close/>
                </a:path>
              </a:pathLst>
            </a:custGeom>
            <a:solidFill>
              <a:srgbClr val="78BD1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52588" y="2727985"/>
              <a:ext cx="697229" cy="653008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7874507" y="2827019"/>
              <a:ext cx="401320" cy="356870"/>
            </a:xfrm>
            <a:custGeom>
              <a:avLst/>
              <a:gdLst/>
              <a:ahLst/>
              <a:cxnLst/>
              <a:rect l="l" t="t" r="r" b="b"/>
              <a:pathLst>
                <a:path w="401320" h="356869">
                  <a:moveTo>
                    <a:pt x="200406" y="0"/>
                  </a:moveTo>
                  <a:lnTo>
                    <a:pt x="153035" y="136270"/>
                  </a:lnTo>
                  <a:lnTo>
                    <a:pt x="0" y="136270"/>
                  </a:lnTo>
                  <a:lnTo>
                    <a:pt x="123825" y="220344"/>
                  </a:lnTo>
                  <a:lnTo>
                    <a:pt x="76581" y="356615"/>
                  </a:lnTo>
                  <a:lnTo>
                    <a:pt x="200406" y="272414"/>
                  </a:lnTo>
                  <a:lnTo>
                    <a:pt x="324231" y="356615"/>
                  </a:lnTo>
                  <a:lnTo>
                    <a:pt x="276987" y="220344"/>
                  </a:lnTo>
                  <a:lnTo>
                    <a:pt x="400812" y="136270"/>
                  </a:lnTo>
                  <a:lnTo>
                    <a:pt x="247776" y="136270"/>
                  </a:lnTo>
                  <a:lnTo>
                    <a:pt x="200406" y="0"/>
                  </a:lnTo>
                  <a:close/>
                </a:path>
              </a:pathLst>
            </a:custGeom>
            <a:solidFill>
              <a:srgbClr val="78BD1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71460" y="4418101"/>
              <a:ext cx="698728" cy="653008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7993380" y="4517136"/>
              <a:ext cx="402590" cy="356870"/>
            </a:xfrm>
            <a:custGeom>
              <a:avLst/>
              <a:gdLst/>
              <a:ahLst/>
              <a:cxnLst/>
              <a:rect l="l" t="t" r="r" b="b"/>
              <a:pathLst>
                <a:path w="402590" h="356870">
                  <a:moveTo>
                    <a:pt x="201168" y="0"/>
                  </a:moveTo>
                  <a:lnTo>
                    <a:pt x="153670" y="136270"/>
                  </a:lnTo>
                  <a:lnTo>
                    <a:pt x="0" y="136270"/>
                  </a:lnTo>
                  <a:lnTo>
                    <a:pt x="124333" y="220344"/>
                  </a:lnTo>
                  <a:lnTo>
                    <a:pt x="76835" y="356615"/>
                  </a:lnTo>
                  <a:lnTo>
                    <a:pt x="201168" y="272414"/>
                  </a:lnTo>
                  <a:lnTo>
                    <a:pt x="325500" y="356615"/>
                  </a:lnTo>
                  <a:lnTo>
                    <a:pt x="278002" y="220344"/>
                  </a:lnTo>
                  <a:lnTo>
                    <a:pt x="402336" y="136270"/>
                  </a:lnTo>
                  <a:lnTo>
                    <a:pt x="248666" y="136270"/>
                  </a:lnTo>
                  <a:lnTo>
                    <a:pt x="201168" y="0"/>
                  </a:lnTo>
                  <a:close/>
                </a:path>
              </a:pathLst>
            </a:custGeom>
            <a:solidFill>
              <a:srgbClr val="78BD1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79392" y="4216933"/>
              <a:ext cx="698728" cy="653008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4401311" y="4315968"/>
              <a:ext cx="402590" cy="356870"/>
            </a:xfrm>
            <a:custGeom>
              <a:avLst/>
              <a:gdLst/>
              <a:ahLst/>
              <a:cxnLst/>
              <a:rect l="l" t="t" r="r" b="b"/>
              <a:pathLst>
                <a:path w="402589" h="356870">
                  <a:moveTo>
                    <a:pt x="201167" y="0"/>
                  </a:moveTo>
                  <a:lnTo>
                    <a:pt x="153670" y="136270"/>
                  </a:lnTo>
                  <a:lnTo>
                    <a:pt x="0" y="136270"/>
                  </a:lnTo>
                  <a:lnTo>
                    <a:pt x="124333" y="220344"/>
                  </a:lnTo>
                  <a:lnTo>
                    <a:pt x="76835" y="356615"/>
                  </a:lnTo>
                  <a:lnTo>
                    <a:pt x="201167" y="272414"/>
                  </a:lnTo>
                  <a:lnTo>
                    <a:pt x="325500" y="356615"/>
                  </a:lnTo>
                  <a:lnTo>
                    <a:pt x="278002" y="220344"/>
                  </a:lnTo>
                  <a:lnTo>
                    <a:pt x="402336" y="136270"/>
                  </a:lnTo>
                  <a:lnTo>
                    <a:pt x="248665" y="136270"/>
                  </a:lnTo>
                  <a:lnTo>
                    <a:pt x="201167" y="0"/>
                  </a:lnTo>
                  <a:close/>
                </a:path>
              </a:pathLst>
            </a:custGeom>
            <a:solidFill>
              <a:srgbClr val="78BD1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23160" y="4878349"/>
              <a:ext cx="698728" cy="653008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2545080" y="4977384"/>
              <a:ext cx="402590" cy="356870"/>
            </a:xfrm>
            <a:custGeom>
              <a:avLst/>
              <a:gdLst/>
              <a:ahLst/>
              <a:cxnLst/>
              <a:rect l="l" t="t" r="r" b="b"/>
              <a:pathLst>
                <a:path w="402589" h="356870">
                  <a:moveTo>
                    <a:pt x="201168" y="0"/>
                  </a:moveTo>
                  <a:lnTo>
                    <a:pt x="153669" y="136271"/>
                  </a:lnTo>
                  <a:lnTo>
                    <a:pt x="0" y="136271"/>
                  </a:lnTo>
                  <a:lnTo>
                    <a:pt x="124332" y="220345"/>
                  </a:lnTo>
                  <a:lnTo>
                    <a:pt x="76834" y="356616"/>
                  </a:lnTo>
                  <a:lnTo>
                    <a:pt x="201168" y="272415"/>
                  </a:lnTo>
                  <a:lnTo>
                    <a:pt x="325500" y="356616"/>
                  </a:lnTo>
                  <a:lnTo>
                    <a:pt x="278002" y="220345"/>
                  </a:lnTo>
                  <a:lnTo>
                    <a:pt x="402336" y="136271"/>
                  </a:lnTo>
                  <a:lnTo>
                    <a:pt x="248665" y="136271"/>
                  </a:lnTo>
                  <a:lnTo>
                    <a:pt x="201168" y="0"/>
                  </a:lnTo>
                  <a:close/>
                </a:path>
              </a:pathLst>
            </a:custGeom>
            <a:solidFill>
              <a:srgbClr val="78BD1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77312" y="4876825"/>
              <a:ext cx="698728" cy="653008"/>
            </a:xfrm>
            <a:prstGeom prst="rect">
              <a:avLst/>
            </a:prstGeom>
          </p:spPr>
        </p:pic>
        <p:sp>
          <p:nvSpPr>
            <p:cNvPr id="24" name="object 24" descr=""/>
            <p:cNvSpPr/>
            <p:nvPr/>
          </p:nvSpPr>
          <p:spPr>
            <a:xfrm>
              <a:off x="2999232" y="4975860"/>
              <a:ext cx="402590" cy="356870"/>
            </a:xfrm>
            <a:custGeom>
              <a:avLst/>
              <a:gdLst/>
              <a:ahLst/>
              <a:cxnLst/>
              <a:rect l="l" t="t" r="r" b="b"/>
              <a:pathLst>
                <a:path w="402589" h="356870">
                  <a:moveTo>
                    <a:pt x="201168" y="0"/>
                  </a:moveTo>
                  <a:lnTo>
                    <a:pt x="153669" y="136270"/>
                  </a:lnTo>
                  <a:lnTo>
                    <a:pt x="0" y="136270"/>
                  </a:lnTo>
                  <a:lnTo>
                    <a:pt x="124332" y="220344"/>
                  </a:lnTo>
                  <a:lnTo>
                    <a:pt x="76835" y="356615"/>
                  </a:lnTo>
                  <a:lnTo>
                    <a:pt x="201168" y="272414"/>
                  </a:lnTo>
                  <a:lnTo>
                    <a:pt x="325501" y="356615"/>
                  </a:lnTo>
                  <a:lnTo>
                    <a:pt x="278003" y="220344"/>
                  </a:lnTo>
                  <a:lnTo>
                    <a:pt x="402335" y="136270"/>
                  </a:lnTo>
                  <a:lnTo>
                    <a:pt x="248666" y="136270"/>
                  </a:lnTo>
                  <a:lnTo>
                    <a:pt x="201168" y="0"/>
                  </a:lnTo>
                  <a:close/>
                </a:path>
              </a:pathLst>
            </a:custGeom>
            <a:solidFill>
              <a:srgbClr val="78BD1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04603" y="3564636"/>
              <a:ext cx="698728" cy="651509"/>
            </a:xfrm>
            <a:prstGeom prst="rect">
              <a:avLst/>
            </a:prstGeom>
          </p:spPr>
        </p:pic>
        <p:sp>
          <p:nvSpPr>
            <p:cNvPr id="26" name="object 26" descr=""/>
            <p:cNvSpPr/>
            <p:nvPr/>
          </p:nvSpPr>
          <p:spPr>
            <a:xfrm>
              <a:off x="9526524" y="3663696"/>
              <a:ext cx="402590" cy="355600"/>
            </a:xfrm>
            <a:custGeom>
              <a:avLst/>
              <a:gdLst/>
              <a:ahLst/>
              <a:cxnLst/>
              <a:rect l="l" t="t" r="r" b="b"/>
              <a:pathLst>
                <a:path w="402590" h="355600">
                  <a:moveTo>
                    <a:pt x="201168" y="0"/>
                  </a:moveTo>
                  <a:lnTo>
                    <a:pt x="153670" y="135635"/>
                  </a:lnTo>
                  <a:lnTo>
                    <a:pt x="0" y="135635"/>
                  </a:lnTo>
                  <a:lnTo>
                    <a:pt x="124332" y="219455"/>
                  </a:lnTo>
                  <a:lnTo>
                    <a:pt x="76834" y="355091"/>
                  </a:lnTo>
                  <a:lnTo>
                    <a:pt x="201168" y="271271"/>
                  </a:lnTo>
                  <a:lnTo>
                    <a:pt x="325500" y="355091"/>
                  </a:lnTo>
                  <a:lnTo>
                    <a:pt x="278002" y="219455"/>
                  </a:lnTo>
                  <a:lnTo>
                    <a:pt x="402335" y="135635"/>
                  </a:lnTo>
                  <a:lnTo>
                    <a:pt x="248666" y="135635"/>
                  </a:lnTo>
                  <a:lnTo>
                    <a:pt x="201168" y="0"/>
                  </a:lnTo>
                  <a:close/>
                </a:path>
              </a:pathLst>
            </a:custGeom>
            <a:solidFill>
              <a:srgbClr val="78BD1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7" name="object 2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79392" y="5006340"/>
              <a:ext cx="698728" cy="651510"/>
            </a:xfrm>
            <a:prstGeom prst="rect">
              <a:avLst/>
            </a:prstGeom>
          </p:spPr>
        </p:pic>
        <p:sp>
          <p:nvSpPr>
            <p:cNvPr id="28" name="object 28" descr=""/>
            <p:cNvSpPr/>
            <p:nvPr/>
          </p:nvSpPr>
          <p:spPr>
            <a:xfrm>
              <a:off x="4401311" y="5105399"/>
              <a:ext cx="402590" cy="355600"/>
            </a:xfrm>
            <a:custGeom>
              <a:avLst/>
              <a:gdLst/>
              <a:ahLst/>
              <a:cxnLst/>
              <a:rect l="l" t="t" r="r" b="b"/>
              <a:pathLst>
                <a:path w="402589" h="355600">
                  <a:moveTo>
                    <a:pt x="201167" y="0"/>
                  </a:moveTo>
                  <a:lnTo>
                    <a:pt x="153670" y="135636"/>
                  </a:lnTo>
                  <a:lnTo>
                    <a:pt x="0" y="135636"/>
                  </a:lnTo>
                  <a:lnTo>
                    <a:pt x="124333" y="219456"/>
                  </a:lnTo>
                  <a:lnTo>
                    <a:pt x="76835" y="355091"/>
                  </a:lnTo>
                  <a:lnTo>
                    <a:pt x="201167" y="271272"/>
                  </a:lnTo>
                  <a:lnTo>
                    <a:pt x="325500" y="355091"/>
                  </a:lnTo>
                  <a:lnTo>
                    <a:pt x="278002" y="219456"/>
                  </a:lnTo>
                  <a:lnTo>
                    <a:pt x="402336" y="135636"/>
                  </a:lnTo>
                  <a:lnTo>
                    <a:pt x="248665" y="135636"/>
                  </a:lnTo>
                  <a:lnTo>
                    <a:pt x="201167" y="0"/>
                  </a:lnTo>
                  <a:close/>
                </a:path>
              </a:pathLst>
            </a:custGeom>
            <a:solidFill>
              <a:srgbClr val="78BD1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36051" y="2452141"/>
              <a:ext cx="698728" cy="653008"/>
            </a:xfrm>
            <a:prstGeom prst="rect">
              <a:avLst/>
            </a:prstGeom>
          </p:spPr>
        </p:pic>
        <p:sp>
          <p:nvSpPr>
            <p:cNvPr id="30" name="object 30" descr=""/>
            <p:cNvSpPr/>
            <p:nvPr/>
          </p:nvSpPr>
          <p:spPr>
            <a:xfrm>
              <a:off x="8157972" y="2551175"/>
              <a:ext cx="402590" cy="356870"/>
            </a:xfrm>
            <a:custGeom>
              <a:avLst/>
              <a:gdLst/>
              <a:ahLst/>
              <a:cxnLst/>
              <a:rect l="l" t="t" r="r" b="b"/>
              <a:pathLst>
                <a:path w="402590" h="356869">
                  <a:moveTo>
                    <a:pt x="201168" y="0"/>
                  </a:moveTo>
                  <a:lnTo>
                    <a:pt x="153670" y="136271"/>
                  </a:lnTo>
                  <a:lnTo>
                    <a:pt x="0" y="136271"/>
                  </a:lnTo>
                  <a:lnTo>
                    <a:pt x="124332" y="220345"/>
                  </a:lnTo>
                  <a:lnTo>
                    <a:pt x="76834" y="356615"/>
                  </a:lnTo>
                  <a:lnTo>
                    <a:pt x="201168" y="272414"/>
                  </a:lnTo>
                  <a:lnTo>
                    <a:pt x="325500" y="356615"/>
                  </a:lnTo>
                  <a:lnTo>
                    <a:pt x="278002" y="220345"/>
                  </a:lnTo>
                  <a:lnTo>
                    <a:pt x="402335" y="136271"/>
                  </a:lnTo>
                  <a:lnTo>
                    <a:pt x="248666" y="136271"/>
                  </a:lnTo>
                  <a:lnTo>
                    <a:pt x="201168" y="0"/>
                  </a:lnTo>
                  <a:close/>
                </a:path>
              </a:pathLst>
            </a:custGeom>
            <a:solidFill>
              <a:srgbClr val="78BD1F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Boyd</a:t>
            </a:r>
            <a:r>
              <a:rPr dirty="0" spc="25"/>
              <a:t> </a:t>
            </a:r>
            <a:r>
              <a:rPr dirty="0" spc="-10"/>
              <a:t>County-</a:t>
            </a:r>
            <a:r>
              <a:rPr dirty="0"/>
              <a:t>Ashland,</a:t>
            </a:r>
            <a:r>
              <a:rPr dirty="0" spc="-20"/>
              <a:t> </a:t>
            </a:r>
            <a:r>
              <a:rPr dirty="0" spc="-10"/>
              <a:t>Kentucky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527100" y="1794009"/>
            <a:ext cx="10707370" cy="2766695"/>
          </a:xfrm>
          <a:prstGeom prst="rect">
            <a:avLst/>
          </a:prstGeom>
        </p:spPr>
        <p:txBody>
          <a:bodyPr wrap="square" lIns="0" tIns="1816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30"/>
              </a:spcBef>
            </a:pPr>
            <a:r>
              <a:rPr dirty="0" sz="2800">
                <a:solidFill>
                  <a:srgbClr val="FFFFFF"/>
                </a:solidFill>
                <a:latin typeface="Avenir-Roman"/>
                <a:cs typeface="Avenir-Roman"/>
              </a:rPr>
              <a:t>Key</a:t>
            </a:r>
            <a:r>
              <a:rPr dirty="0" sz="2800" spc="-150">
                <a:solidFill>
                  <a:srgbClr val="FFFFFF"/>
                </a:solidFill>
                <a:latin typeface="Avenir-Roman"/>
                <a:cs typeface="Avenir-Roman"/>
              </a:rPr>
              <a:t> </a:t>
            </a:r>
            <a:r>
              <a:rPr dirty="0" sz="2800" spc="-20">
                <a:solidFill>
                  <a:srgbClr val="FFFFFF"/>
                </a:solidFill>
                <a:latin typeface="Avenir-Roman"/>
                <a:cs typeface="Avenir-Roman"/>
              </a:rPr>
              <a:t>Facts</a:t>
            </a:r>
            <a:endParaRPr sz="2800">
              <a:latin typeface="Avenir-Roman"/>
              <a:cs typeface="Avenir-Roman"/>
            </a:endParaRPr>
          </a:p>
          <a:p>
            <a:pPr marL="363220" indent="-287020">
              <a:lnSpc>
                <a:spcPct val="100000"/>
              </a:lnSpc>
              <a:spcBef>
                <a:spcPts val="1050"/>
              </a:spcBef>
              <a:buChar char="•"/>
              <a:tabLst>
                <a:tab pos="363220" algn="l"/>
                <a:tab pos="363855" algn="l"/>
                <a:tab pos="2214880" algn="l"/>
                <a:tab pos="3187065" algn="l"/>
                <a:tab pos="4404360" algn="l"/>
                <a:tab pos="5985510" algn="l"/>
                <a:tab pos="6398895" algn="l"/>
                <a:tab pos="7706359" algn="l"/>
              </a:tabLst>
            </a:pPr>
            <a:r>
              <a:rPr dirty="0" sz="2200" spc="-254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95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6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r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80">
                <a:solidFill>
                  <a:srgbClr val="FFFFFF"/>
                </a:solidFill>
                <a:latin typeface="Arial"/>
                <a:cs typeface="Arial"/>
              </a:rPr>
              <a:t>ta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m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dirty="0" sz="2200" spc="-2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0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235">
                <a:solidFill>
                  <a:srgbClr val="FFFFFF"/>
                </a:solidFill>
                <a:latin typeface="Arial"/>
                <a:cs typeface="Arial"/>
              </a:rPr>
              <a:t>po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215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5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i</a:t>
            </a:r>
            <a:r>
              <a:rPr dirty="0" sz="2200" spc="-2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6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215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dirty="0" sz="22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215">
                <a:solidFill>
                  <a:srgbClr val="FFFFFF"/>
                </a:solidFill>
                <a:latin typeface="Arial"/>
                <a:cs typeface="Arial"/>
              </a:rPr>
              <a:t>tu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sz="2200">
              <a:latin typeface="Arial"/>
              <a:cs typeface="Arial"/>
            </a:endParaRPr>
          </a:p>
          <a:p>
            <a:pPr marL="363220" indent="-287020">
              <a:lnSpc>
                <a:spcPct val="100000"/>
              </a:lnSpc>
              <a:buChar char="•"/>
              <a:tabLst>
                <a:tab pos="363220" algn="l"/>
                <a:tab pos="363855" algn="l"/>
                <a:tab pos="1280795" algn="l"/>
                <a:tab pos="2646680" algn="l"/>
              </a:tabLst>
            </a:pP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22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22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6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5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200">
                <a:solidFill>
                  <a:srgbClr val="FFFFFF"/>
                </a:solidFill>
                <a:latin typeface="Arial"/>
                <a:cs typeface="Arial"/>
              </a:rPr>
              <a:t>ty</a:t>
            </a:r>
            <a:r>
              <a:rPr dirty="0" sz="22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dirty="0" sz="2200" spc="-3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dirty="0" sz="2200" spc="-3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6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200">
              <a:latin typeface="Arial"/>
              <a:cs typeface="Arial"/>
            </a:endParaRPr>
          </a:p>
          <a:p>
            <a:pPr marL="363220" indent="-287020">
              <a:lnSpc>
                <a:spcPct val="100000"/>
              </a:lnSpc>
              <a:buChar char="•"/>
              <a:tabLst>
                <a:tab pos="363220" algn="l"/>
                <a:tab pos="363855" algn="l"/>
                <a:tab pos="1681480" algn="l"/>
                <a:tab pos="2656840" algn="l"/>
                <a:tab pos="3585845" algn="l"/>
              </a:tabLst>
            </a:pPr>
            <a:r>
              <a:rPr dirty="0" sz="2200" spc="-5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6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3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26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15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dirty="0" sz="2200" spc="-3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dirty="0" sz="2200" spc="-3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2200">
              <a:latin typeface="Arial"/>
              <a:cs typeface="Arial"/>
            </a:endParaRPr>
          </a:p>
          <a:p>
            <a:pPr marL="363220" marR="243204" indent="-287020">
              <a:lnSpc>
                <a:spcPct val="100000"/>
              </a:lnSpc>
              <a:buChar char="•"/>
              <a:tabLst>
                <a:tab pos="363220" algn="l"/>
                <a:tab pos="363855" algn="l"/>
                <a:tab pos="2448560" algn="l"/>
                <a:tab pos="4291330" algn="l"/>
                <a:tab pos="5810885" algn="l"/>
                <a:tab pos="7016115" algn="l"/>
                <a:tab pos="8975090" algn="l"/>
              </a:tabLst>
            </a:pPr>
            <a:r>
              <a:rPr dirty="0" sz="2200" spc="-5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5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5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5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2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254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200">
                <a:solidFill>
                  <a:srgbClr val="FFFFFF"/>
                </a:solidFill>
                <a:latin typeface="Arial"/>
                <a:cs typeface="Arial"/>
              </a:rPr>
              <a:t>ty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c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200">
              <a:latin typeface="Arial"/>
              <a:cs typeface="Arial"/>
            </a:endParaRPr>
          </a:p>
          <a:p>
            <a:pPr marL="363220" indent="-287020">
              <a:lnSpc>
                <a:spcPct val="100000"/>
              </a:lnSpc>
              <a:spcBef>
                <a:spcPts val="5"/>
              </a:spcBef>
              <a:buChar char="•"/>
              <a:tabLst>
                <a:tab pos="363220" algn="l"/>
                <a:tab pos="363855" algn="l"/>
                <a:tab pos="2448560" algn="l"/>
                <a:tab pos="4396105" algn="l"/>
                <a:tab pos="5916295" algn="l"/>
                <a:tab pos="6741795" algn="l"/>
                <a:tab pos="8657590" algn="l"/>
                <a:tab pos="9810750" algn="l"/>
              </a:tabLst>
            </a:pPr>
            <a:r>
              <a:rPr dirty="0" sz="2200" spc="-5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5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5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22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80">
                <a:solidFill>
                  <a:srgbClr val="FFFFFF"/>
                </a:solidFill>
                <a:latin typeface="Arial"/>
                <a:cs typeface="Arial"/>
              </a:rPr>
              <a:t>ta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2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254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l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6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225">
                <a:solidFill>
                  <a:srgbClr val="FFFFFF"/>
                </a:solidFill>
                <a:latin typeface="Arial"/>
                <a:cs typeface="Arial"/>
              </a:rPr>
              <a:t>fo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05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Union</a:t>
            </a:r>
            <a:r>
              <a:rPr dirty="0" spc="-160"/>
              <a:t> </a:t>
            </a:r>
            <a:r>
              <a:rPr dirty="0" spc="-25"/>
              <a:t>City,</a:t>
            </a:r>
            <a:r>
              <a:rPr dirty="0" spc="-150"/>
              <a:t> </a:t>
            </a:r>
            <a:r>
              <a:rPr dirty="0" spc="-50"/>
              <a:t>Tennessee</a:t>
            </a:r>
          </a:p>
        </p:txBody>
      </p:sp>
      <p:graphicFrame>
        <p:nvGraphicFramePr>
          <p:cNvPr id="4" name="object 4" descr=""/>
          <p:cNvGraphicFramePr>
            <a:graphicFrameLocks noGrp="1"/>
          </p:cNvGraphicFramePr>
          <p:nvPr/>
        </p:nvGraphicFramePr>
        <p:xfrm>
          <a:off x="508050" y="2681204"/>
          <a:ext cx="10438765" cy="19977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4154"/>
                <a:gridCol w="10214610"/>
              </a:tblGrid>
              <a:tr h="328930">
                <a:tc>
                  <a:txBody>
                    <a:bodyPr/>
                    <a:lstStyle/>
                    <a:p>
                      <a:pPr algn="ctr" marR="54610">
                        <a:lnSpc>
                          <a:spcPts val="2430"/>
                        </a:lnSpc>
                      </a:pP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•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ts val="2430"/>
                        </a:lnSpc>
                        <a:tabLst>
                          <a:tab pos="2388870" algn="l"/>
                          <a:tab pos="2958465" algn="l"/>
                          <a:tab pos="4169410" algn="l"/>
                          <a:tab pos="6017260" algn="l"/>
                          <a:tab pos="6265545" algn="l"/>
                          <a:tab pos="7076440" algn="l"/>
                          <a:tab pos="7862570" algn="l"/>
                        </a:tabLst>
                      </a:pPr>
                      <a:r>
                        <a:rPr dirty="0" sz="2200" spc="2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No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2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</a:t>
                      </a:r>
                      <a:r>
                        <a:rPr dirty="0" sz="2200" spc="-29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16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z="2200" spc="-3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2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z="2200" spc="-1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z="2200" spc="-3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6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z="2200" spc="2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bo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1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z="2200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7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z="2200" spc="-2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dirty="0" sz="2200" spc="-2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dirty="0" sz="2200" spc="-2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z="2200" spc="-2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2200" spc="-2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17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ty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z="2200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z="2200" spc="1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be</a:t>
                      </a:r>
                      <a:r>
                        <a:rPr dirty="0" sz="2200" spc="-3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16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z="2200" spc="-3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1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z="2200" spc="2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fo</a:t>
                      </a:r>
                      <a:r>
                        <a:rPr dirty="0" sz="2200" spc="-3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7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z="2200" spc="-3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1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z="2200" spc="2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fo</a:t>
                      </a:r>
                      <a:r>
                        <a:rPr dirty="0" sz="2200" spc="-2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z="2200" spc="-2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</a:t>
                      </a:r>
                      <a:r>
                        <a:rPr dirty="0" sz="2200" spc="-28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2200" spc="-2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z="2200" spc="-2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6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35280">
                <a:tc>
                  <a:txBody>
                    <a:bodyPr/>
                    <a:lstStyle/>
                    <a:p>
                      <a:pPr algn="ctr" marR="55244">
                        <a:lnSpc>
                          <a:spcPts val="2480"/>
                        </a:lnSpc>
                      </a:pP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•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ts val="2480"/>
                        </a:lnSpc>
                        <a:tabLst>
                          <a:tab pos="1194435" algn="l"/>
                          <a:tab pos="3646804" algn="l"/>
                          <a:tab pos="3903979" algn="l"/>
                          <a:tab pos="4950460" algn="l"/>
                          <a:tab pos="5714365" algn="l"/>
                        </a:tabLst>
                      </a:pPr>
                      <a:r>
                        <a:rPr dirty="0" sz="2200" spc="114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7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z="2200" spc="-5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dirty="0" sz="2200" spc="-3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7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z="2200" spc="-3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dirty="0" sz="2200" spc="-3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ty</a:t>
                      </a:r>
                      <a:r>
                        <a:rPr dirty="0" sz="2200" spc="-3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dirty="0" sz="2200" spc="-3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dirty="0" sz="2200" spc="-3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dirty="0" sz="2200" spc="-3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dirty="0" sz="2200" spc="-3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dirty="0" sz="2200" spc="-3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6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z="2200" spc="14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z="2200" spc="-5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7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z="2200" spc="-5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dirty="0" sz="2200" spc="-2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2200" spc="-2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17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ty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z="22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dirty="0" sz="2200" spc="-3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dirty="0" sz="2200" spc="-3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dirty="0" sz="2200" spc="-3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dirty="0" sz="2200" spc="-3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34645">
                <a:tc>
                  <a:txBody>
                    <a:bodyPr/>
                    <a:lstStyle/>
                    <a:p>
                      <a:pPr algn="ctr" marR="55244">
                        <a:lnSpc>
                          <a:spcPts val="2480"/>
                        </a:lnSpc>
                      </a:pP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•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ts val="2480"/>
                        </a:lnSpc>
                        <a:tabLst>
                          <a:tab pos="1412240" algn="l"/>
                          <a:tab pos="2446655" algn="l"/>
                          <a:tab pos="3429635" algn="l"/>
                        </a:tabLst>
                      </a:pPr>
                      <a:r>
                        <a:rPr dirty="0" sz="2200" spc="-5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dirty="0" sz="2200" spc="-3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dirty="0" sz="2200" spc="-3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16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z="2200" spc="-3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26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dirty="0" sz="2200" spc="-3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z="2200" spc="-1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z="2200" spc="7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2200" spc="-26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z="22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dirty="0" sz="2200" spc="-3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dirty="0" sz="2200" spc="-3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dirty="0" sz="2200" spc="-3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dirty="0" sz="2200" spc="-3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56870">
                <a:tc>
                  <a:txBody>
                    <a:bodyPr/>
                    <a:lstStyle/>
                    <a:p>
                      <a:pPr algn="ctr" marR="55244">
                        <a:lnSpc>
                          <a:spcPts val="2480"/>
                        </a:lnSpc>
                      </a:pP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•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ts val="2480"/>
                        </a:lnSpc>
                        <a:tabLst>
                          <a:tab pos="2179320" algn="l"/>
                          <a:tab pos="4022090" algn="l"/>
                          <a:tab pos="5901055" algn="l"/>
                          <a:tab pos="6769734" algn="l"/>
                          <a:tab pos="8258809" algn="l"/>
                          <a:tab pos="9545955" algn="l"/>
                        </a:tabLst>
                      </a:pPr>
                      <a:r>
                        <a:rPr dirty="0" sz="2200" spc="-5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7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15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15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z="2200" spc="-5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2200" spc="-28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z="2200" spc="-5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7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15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6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r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dirty="0" sz="2200" spc="-29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2200" spc="-29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m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dirty="0" sz="2200" spc="-2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2200" spc="-2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14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ts</a:t>
                      </a:r>
                      <a:r>
                        <a:rPr dirty="0" sz="2200" spc="-3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dirty="0" sz="2200" spc="-3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dirty="0" sz="2200" spc="-2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i</a:t>
                      </a:r>
                      <a:r>
                        <a:rPr dirty="0" sz="2200" spc="-28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6419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 marR="55244">
                        <a:lnSpc>
                          <a:spcPct val="100000"/>
                        </a:lnSpc>
                      </a:pP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•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B="0" marT="1270"/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ts val="2310"/>
                        </a:lnSpc>
                      </a:pPr>
                      <a:r>
                        <a:rPr dirty="0" sz="2200" spc="1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7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15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7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endParaRPr sz="2200">
                        <a:latin typeface="Arial"/>
                        <a:cs typeface="Arial"/>
                      </a:endParaRPr>
                    </a:p>
                    <a:p>
                      <a:pPr marL="93980">
                        <a:lnSpc>
                          <a:spcPct val="100000"/>
                        </a:lnSpc>
                        <a:tabLst>
                          <a:tab pos="2175510" algn="l"/>
                          <a:tab pos="4120515" algn="l"/>
                          <a:tab pos="5619750" algn="l"/>
                          <a:tab pos="7200900" algn="l"/>
                          <a:tab pos="8084820" algn="l"/>
                        </a:tabLst>
                      </a:pPr>
                      <a:r>
                        <a:rPr dirty="0" sz="2200" spc="-5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7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15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15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z="2200" spc="7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2200" spc="-3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dirty="0" sz="2200" spc="-3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dirty="0" sz="2200" spc="-3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2200" spc="-3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z="2200" spc="-3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18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ta</a:t>
                      </a:r>
                      <a:r>
                        <a:rPr dirty="0" sz="2200" spc="-3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dirty="0" sz="2200" spc="-3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2200" spc="-3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z="2200" spc="-1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7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z="2200" spc="-2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16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z="2200" spc="-3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l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7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16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z="2200" spc="-3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15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dirty="0" sz="2200" spc="-3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16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z="2200" spc="-3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l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7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dirty="0" sz="2200" spc="-3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z="2200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dirty="0" sz="2200" spc="-3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7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7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15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z="22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7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z="2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5" name="object 5" descr=""/>
          <p:cNvSpPr txBox="1"/>
          <p:nvPr/>
        </p:nvSpPr>
        <p:spPr>
          <a:xfrm>
            <a:off x="527100" y="1963673"/>
            <a:ext cx="152654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solidFill>
                  <a:srgbClr val="FFFFFF"/>
                </a:solidFill>
                <a:latin typeface="Avenir-Roman"/>
                <a:cs typeface="Avenir-Roman"/>
              </a:rPr>
              <a:t>Key</a:t>
            </a:r>
            <a:r>
              <a:rPr dirty="0" sz="2800" spc="-150">
                <a:solidFill>
                  <a:srgbClr val="FFFFFF"/>
                </a:solidFill>
                <a:latin typeface="Avenir-Roman"/>
                <a:cs typeface="Avenir-Roman"/>
              </a:rPr>
              <a:t> </a:t>
            </a:r>
            <a:r>
              <a:rPr dirty="0" sz="2800" spc="-20">
                <a:solidFill>
                  <a:srgbClr val="FFFFFF"/>
                </a:solidFill>
                <a:latin typeface="Avenir-Roman"/>
                <a:cs typeface="Avenir-Roman"/>
              </a:rPr>
              <a:t>Facts</a:t>
            </a:r>
            <a:endParaRPr sz="2800">
              <a:latin typeface="Avenir-Roman"/>
              <a:cs typeface="Avenir-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Bainbridge, </a:t>
            </a:r>
            <a:r>
              <a:rPr dirty="0" spc="-10"/>
              <a:t>Georgia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527100" y="1794009"/>
            <a:ext cx="10376535" cy="3437254"/>
          </a:xfrm>
          <a:prstGeom prst="rect">
            <a:avLst/>
          </a:prstGeom>
        </p:spPr>
        <p:txBody>
          <a:bodyPr wrap="square" lIns="0" tIns="1816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30"/>
              </a:spcBef>
            </a:pPr>
            <a:r>
              <a:rPr dirty="0" sz="2800">
                <a:solidFill>
                  <a:srgbClr val="FFFFFF"/>
                </a:solidFill>
                <a:latin typeface="Avenir-Roman"/>
                <a:cs typeface="Avenir-Roman"/>
              </a:rPr>
              <a:t>Key</a:t>
            </a:r>
            <a:r>
              <a:rPr dirty="0" sz="2800" spc="-150">
                <a:solidFill>
                  <a:srgbClr val="FFFFFF"/>
                </a:solidFill>
                <a:latin typeface="Avenir-Roman"/>
                <a:cs typeface="Avenir-Roman"/>
              </a:rPr>
              <a:t> </a:t>
            </a:r>
            <a:r>
              <a:rPr dirty="0" sz="2800" spc="-20">
                <a:solidFill>
                  <a:srgbClr val="FFFFFF"/>
                </a:solidFill>
                <a:latin typeface="Avenir-Roman"/>
                <a:cs typeface="Avenir-Roman"/>
              </a:rPr>
              <a:t>Facts</a:t>
            </a:r>
            <a:endParaRPr sz="2800">
              <a:latin typeface="Avenir-Roman"/>
              <a:cs typeface="Avenir-Roman"/>
            </a:endParaRPr>
          </a:p>
          <a:p>
            <a:pPr marL="363220" indent="-287020">
              <a:lnSpc>
                <a:spcPct val="100000"/>
              </a:lnSpc>
              <a:spcBef>
                <a:spcPts val="1050"/>
              </a:spcBef>
              <a:buChar char="•"/>
              <a:tabLst>
                <a:tab pos="363220" algn="l"/>
                <a:tab pos="363855" algn="l"/>
                <a:tab pos="2129790" algn="l"/>
                <a:tab pos="3669665" algn="l"/>
                <a:tab pos="5085715" algn="l"/>
                <a:tab pos="6931659" algn="l"/>
                <a:tab pos="8249284" algn="l"/>
              </a:tabLst>
            </a:pPr>
            <a:r>
              <a:rPr dirty="0" sz="2200" spc="-254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3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215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6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3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0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25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215">
                <a:solidFill>
                  <a:srgbClr val="FFFFFF"/>
                </a:solidFill>
                <a:latin typeface="Arial"/>
                <a:cs typeface="Arial"/>
              </a:rPr>
              <a:t>gi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2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220">
                <a:solidFill>
                  <a:srgbClr val="FFFFFF"/>
                </a:solidFill>
                <a:latin typeface="Arial"/>
                <a:cs typeface="Arial"/>
              </a:rPr>
              <a:t>gr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6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75">
                <a:solidFill>
                  <a:srgbClr val="FFFFFF"/>
                </a:solidFill>
                <a:latin typeface="Arial"/>
                <a:cs typeface="Arial"/>
              </a:rPr>
              <a:t>ty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195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dirty="0" sz="22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6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3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215">
                <a:solidFill>
                  <a:srgbClr val="FFFFFF"/>
                </a:solidFill>
                <a:latin typeface="Arial"/>
                <a:cs typeface="Arial"/>
              </a:rPr>
              <a:t>pi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90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r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215">
                <a:solidFill>
                  <a:srgbClr val="FFFFFF"/>
                </a:solidFill>
                <a:latin typeface="Arial"/>
                <a:cs typeface="Arial"/>
              </a:rPr>
              <a:t>gi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l</a:t>
            </a:r>
            <a:endParaRPr sz="2200">
              <a:latin typeface="Arial"/>
              <a:cs typeface="Arial"/>
            </a:endParaRPr>
          </a:p>
          <a:p>
            <a:pPr marL="363220">
              <a:lnSpc>
                <a:spcPct val="100000"/>
              </a:lnSpc>
            </a:pP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200">
              <a:latin typeface="Arial"/>
              <a:cs typeface="Arial"/>
            </a:endParaRPr>
          </a:p>
          <a:p>
            <a:pPr marL="363220" indent="-287020">
              <a:lnSpc>
                <a:spcPct val="100000"/>
              </a:lnSpc>
              <a:buChar char="•"/>
              <a:tabLst>
                <a:tab pos="363220" algn="l"/>
                <a:tab pos="363855" algn="l"/>
                <a:tab pos="2353945" algn="l"/>
              </a:tabLst>
            </a:pP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dirty="0" sz="2200" spc="-3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dirty="0" sz="2200" spc="-3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dirty="0" sz="2200" spc="-3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2200">
              <a:latin typeface="Arial"/>
              <a:cs typeface="Arial"/>
            </a:endParaRPr>
          </a:p>
          <a:p>
            <a:pPr marL="363220" indent="-287020">
              <a:lnSpc>
                <a:spcPct val="100000"/>
              </a:lnSpc>
              <a:buChar char="•"/>
              <a:tabLst>
                <a:tab pos="363220" algn="l"/>
                <a:tab pos="363855" algn="l"/>
                <a:tab pos="1681480" algn="l"/>
                <a:tab pos="2719705" algn="l"/>
                <a:tab pos="3700145" algn="l"/>
              </a:tabLst>
            </a:pPr>
            <a:r>
              <a:rPr dirty="0" sz="2200" spc="-5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6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3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26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10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dirty="0" sz="2200" spc="-3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dirty="0" sz="2200" spc="-3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dirty="0" sz="2200" spc="-3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2200">
              <a:latin typeface="Arial"/>
              <a:cs typeface="Arial"/>
            </a:endParaRPr>
          </a:p>
          <a:p>
            <a:pPr marL="363220" marR="5080" indent="-287020">
              <a:lnSpc>
                <a:spcPct val="100000"/>
              </a:lnSpc>
              <a:buChar char="•"/>
              <a:tabLst>
                <a:tab pos="363220" algn="l"/>
                <a:tab pos="363855" algn="l"/>
                <a:tab pos="2280920" algn="l"/>
                <a:tab pos="2448560" algn="l"/>
                <a:tab pos="3525520" algn="l"/>
                <a:tab pos="4098925" algn="l"/>
                <a:tab pos="4291330" algn="l"/>
                <a:tab pos="5072380" algn="l"/>
                <a:tab pos="5900420" algn="l"/>
                <a:tab pos="8107045" algn="l"/>
                <a:tab pos="8808720" algn="l"/>
              </a:tabLst>
            </a:pPr>
            <a:r>
              <a:rPr dirty="0" sz="2200" spc="-5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5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5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	</a:t>
            </a:r>
            <a:r>
              <a:rPr dirty="0" sz="2200" spc="-5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2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14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5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2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6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w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dirty="0" sz="2200" spc="-2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225">
                <a:solidFill>
                  <a:srgbClr val="FFFFFF"/>
                </a:solidFill>
                <a:latin typeface="Arial"/>
                <a:cs typeface="Arial"/>
              </a:rPr>
              <a:t>fo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e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6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3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l</a:t>
            </a:r>
            <a:r>
              <a:rPr dirty="0" sz="2200" spc="-2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2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200" spc="-2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2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215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dirty="0" sz="2200" spc="-2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6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4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r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80">
                <a:solidFill>
                  <a:srgbClr val="FFFFFF"/>
                </a:solidFill>
                <a:latin typeface="Arial"/>
                <a:cs typeface="Arial"/>
              </a:rPr>
              <a:t>ta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16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3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215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200">
              <a:latin typeface="Arial"/>
              <a:cs typeface="Arial"/>
            </a:endParaRPr>
          </a:p>
          <a:p>
            <a:pPr marL="363220" marR="972185" indent="-287020">
              <a:lnSpc>
                <a:spcPct val="100000"/>
              </a:lnSpc>
              <a:spcBef>
                <a:spcPts val="5"/>
              </a:spcBef>
              <a:buChar char="•"/>
              <a:tabLst>
                <a:tab pos="363220" algn="l"/>
                <a:tab pos="363855" algn="l"/>
                <a:tab pos="2351405" algn="l"/>
                <a:tab pos="2448560" algn="l"/>
                <a:tab pos="4395470" algn="l"/>
                <a:tab pos="6628765" algn="l"/>
                <a:tab pos="7291705" algn="l"/>
                <a:tab pos="7821295" algn="l"/>
              </a:tabLst>
            </a:pPr>
            <a:r>
              <a:rPr dirty="0" sz="2200" spc="-5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5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5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	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22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80">
                <a:solidFill>
                  <a:srgbClr val="FFFFFF"/>
                </a:solidFill>
                <a:latin typeface="Arial"/>
                <a:cs typeface="Arial"/>
              </a:rPr>
              <a:t>ta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2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18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215">
                <a:solidFill>
                  <a:srgbClr val="FFFFFF"/>
                </a:solidFill>
                <a:latin typeface="Arial"/>
                <a:cs typeface="Arial"/>
              </a:rPr>
              <a:t>tn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6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3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6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3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2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2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m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80">
                <a:solidFill>
                  <a:srgbClr val="FFFFFF"/>
                </a:solidFill>
                <a:latin typeface="Arial"/>
                <a:cs typeface="Arial"/>
              </a:rPr>
              <a:t>ta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200">
                <a:solidFill>
                  <a:srgbClr val="FFFFFF"/>
                </a:solidFill>
                <a:latin typeface="Arial"/>
                <a:cs typeface="Arial"/>
              </a:rPr>
              <a:t>ty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6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3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6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3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l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6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60">
                <a:solidFill>
                  <a:srgbClr val="FFFFFF"/>
                </a:solidFill>
                <a:latin typeface="Arial"/>
                <a:cs typeface="Arial"/>
              </a:rPr>
              <a:t>p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Douglas,</a:t>
            </a:r>
            <a:r>
              <a:rPr dirty="0" spc="-15"/>
              <a:t> </a:t>
            </a:r>
            <a:r>
              <a:rPr dirty="0" spc="-10"/>
              <a:t>Georgia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527100" y="1794009"/>
            <a:ext cx="10764520" cy="3101975"/>
          </a:xfrm>
          <a:prstGeom prst="rect">
            <a:avLst/>
          </a:prstGeom>
        </p:spPr>
        <p:txBody>
          <a:bodyPr wrap="square" lIns="0" tIns="1816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30"/>
              </a:spcBef>
            </a:pPr>
            <a:r>
              <a:rPr dirty="0" sz="2800">
                <a:solidFill>
                  <a:srgbClr val="FFFFFF"/>
                </a:solidFill>
                <a:latin typeface="Avenir-Roman"/>
                <a:cs typeface="Avenir-Roman"/>
              </a:rPr>
              <a:t>Key</a:t>
            </a:r>
            <a:r>
              <a:rPr dirty="0" sz="2800" spc="-150">
                <a:solidFill>
                  <a:srgbClr val="FFFFFF"/>
                </a:solidFill>
                <a:latin typeface="Avenir-Roman"/>
                <a:cs typeface="Avenir-Roman"/>
              </a:rPr>
              <a:t> </a:t>
            </a:r>
            <a:r>
              <a:rPr dirty="0" sz="2800" spc="-20">
                <a:solidFill>
                  <a:srgbClr val="FFFFFF"/>
                </a:solidFill>
                <a:latin typeface="Avenir-Roman"/>
                <a:cs typeface="Avenir-Roman"/>
              </a:rPr>
              <a:t>Facts</a:t>
            </a:r>
            <a:endParaRPr sz="2800">
              <a:latin typeface="Avenir-Roman"/>
              <a:cs typeface="Avenir-Roman"/>
            </a:endParaRPr>
          </a:p>
          <a:p>
            <a:pPr marL="363220" indent="-287020">
              <a:lnSpc>
                <a:spcPct val="100000"/>
              </a:lnSpc>
              <a:spcBef>
                <a:spcPts val="1050"/>
              </a:spcBef>
              <a:buChar char="•"/>
              <a:tabLst>
                <a:tab pos="363220" algn="l"/>
                <a:tab pos="363855" algn="l"/>
                <a:tab pos="2068830" algn="l"/>
                <a:tab pos="3606800" algn="l"/>
                <a:tab pos="5497195" algn="l"/>
                <a:tab pos="5953125" algn="l"/>
                <a:tab pos="6251575" algn="l"/>
                <a:tab pos="7544434" algn="l"/>
                <a:tab pos="8595995" algn="l"/>
                <a:tab pos="9041130" algn="l"/>
              </a:tabLst>
            </a:pPr>
            <a:r>
              <a:rPr dirty="0" sz="2200" spc="-254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3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215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6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3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0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25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215">
                <a:solidFill>
                  <a:srgbClr val="FFFFFF"/>
                </a:solidFill>
                <a:latin typeface="Arial"/>
                <a:cs typeface="Arial"/>
              </a:rPr>
              <a:t>gi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2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5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5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215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6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235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6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5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6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2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220">
                <a:solidFill>
                  <a:srgbClr val="FFFFFF"/>
                </a:solidFill>
                <a:latin typeface="Arial"/>
                <a:cs typeface="Arial"/>
              </a:rPr>
              <a:t>gr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90">
                <a:solidFill>
                  <a:srgbClr val="FFFFFF"/>
                </a:solidFill>
                <a:latin typeface="Arial"/>
                <a:cs typeface="Arial"/>
              </a:rPr>
              <a:t>th</a:t>
            </a:r>
            <a:endParaRPr sz="2200">
              <a:latin typeface="Arial"/>
              <a:cs typeface="Arial"/>
            </a:endParaRPr>
          </a:p>
          <a:p>
            <a:pPr marL="363220" indent="-287020">
              <a:lnSpc>
                <a:spcPct val="100000"/>
              </a:lnSpc>
              <a:buChar char="•"/>
              <a:tabLst>
                <a:tab pos="363220" algn="l"/>
                <a:tab pos="363855" algn="l"/>
              </a:tabLst>
            </a:pP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6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dirty="0" sz="2200" spc="-3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2200">
              <a:latin typeface="Arial"/>
              <a:cs typeface="Arial"/>
            </a:endParaRPr>
          </a:p>
          <a:p>
            <a:pPr marL="363220" indent="-287020">
              <a:lnSpc>
                <a:spcPct val="100000"/>
              </a:lnSpc>
              <a:buChar char="•"/>
              <a:tabLst>
                <a:tab pos="363220" algn="l"/>
                <a:tab pos="363855" algn="l"/>
                <a:tab pos="1681480" algn="l"/>
                <a:tab pos="2719705" algn="l"/>
                <a:tab pos="3700145" algn="l"/>
              </a:tabLst>
            </a:pPr>
            <a:r>
              <a:rPr dirty="0" sz="2200" spc="-5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6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3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26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10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dirty="0" sz="2200" spc="-3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sz="2200">
              <a:latin typeface="Arial"/>
              <a:cs typeface="Arial"/>
            </a:endParaRPr>
          </a:p>
          <a:p>
            <a:pPr marL="363220" marR="546100" indent="-287020">
              <a:lnSpc>
                <a:spcPct val="100000"/>
              </a:lnSpc>
              <a:buChar char="•"/>
              <a:tabLst>
                <a:tab pos="363220" algn="l"/>
                <a:tab pos="363855" algn="l"/>
                <a:tab pos="2444750" algn="l"/>
                <a:tab pos="4441190" algn="l"/>
                <a:tab pos="6372225" algn="l"/>
                <a:tab pos="7905115" algn="l"/>
                <a:tab pos="9391650" algn="l"/>
              </a:tabLst>
            </a:pPr>
            <a:r>
              <a:rPr dirty="0" sz="2200" spc="-5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5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5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5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6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3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l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5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6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3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r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80">
                <a:solidFill>
                  <a:srgbClr val="FFFFFF"/>
                </a:solidFill>
                <a:latin typeface="Arial"/>
                <a:cs typeface="Arial"/>
              </a:rPr>
              <a:t>ta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l </a:t>
            </a:r>
            <a:r>
              <a:rPr dirty="0" sz="2200" spc="-16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3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200">
              <a:latin typeface="Arial"/>
              <a:cs typeface="Arial"/>
            </a:endParaRPr>
          </a:p>
          <a:p>
            <a:pPr marL="363220" marR="5080" indent="-287020">
              <a:lnSpc>
                <a:spcPct val="100000"/>
              </a:lnSpc>
              <a:spcBef>
                <a:spcPts val="5"/>
              </a:spcBef>
              <a:buChar char="•"/>
              <a:tabLst>
                <a:tab pos="363220" algn="l"/>
                <a:tab pos="363855" algn="l"/>
                <a:tab pos="2444750" algn="l"/>
                <a:tab pos="4545965" algn="l"/>
                <a:tab pos="7051040" algn="l"/>
                <a:tab pos="8681720" algn="l"/>
              </a:tabLst>
            </a:pPr>
            <a:r>
              <a:rPr dirty="0" sz="2200" spc="-5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5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5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22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80">
                <a:solidFill>
                  <a:srgbClr val="FFFFFF"/>
                </a:solidFill>
                <a:latin typeface="Arial"/>
                <a:cs typeface="Arial"/>
              </a:rPr>
              <a:t>ta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2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6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3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200">
                <a:solidFill>
                  <a:srgbClr val="FFFFFF"/>
                </a:solidFill>
                <a:latin typeface="Arial"/>
                <a:cs typeface="Arial"/>
              </a:rPr>
              <a:t>ty</a:t>
            </a:r>
            <a:r>
              <a:rPr dirty="0" sz="2200" spc="-2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5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6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200">
                <a:solidFill>
                  <a:srgbClr val="FFFFFF"/>
                </a:solidFill>
                <a:latin typeface="Arial"/>
                <a:cs typeface="Arial"/>
              </a:rPr>
              <a:t>ty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5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e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6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50">
                <a:solidFill>
                  <a:srgbClr val="FFFFFF"/>
                </a:solidFill>
                <a:latin typeface="Arial"/>
                <a:cs typeface="Arial"/>
              </a:rPr>
              <a:t>p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7100" y="649986"/>
            <a:ext cx="7753350" cy="1300480"/>
          </a:xfrm>
          <a:prstGeom prst="rect"/>
        </p:spPr>
        <p:txBody>
          <a:bodyPr wrap="square" lIns="0" tIns="89535" rIns="0" bIns="0" rtlCol="0" vert="horz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705"/>
              </a:spcBef>
            </a:pPr>
            <a:r>
              <a:rPr dirty="0" spc="-10"/>
              <a:t>Madisonville-</a:t>
            </a:r>
            <a:r>
              <a:rPr dirty="0"/>
              <a:t>Hopkins</a:t>
            </a:r>
            <a:r>
              <a:rPr dirty="0" spc="125"/>
              <a:t> </a:t>
            </a:r>
            <a:r>
              <a:rPr dirty="0" spc="-60"/>
              <a:t>County, </a:t>
            </a:r>
            <a:r>
              <a:rPr dirty="0" spc="-10"/>
              <a:t>Kentucky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527100" y="1794009"/>
            <a:ext cx="10342880" cy="3101975"/>
          </a:xfrm>
          <a:prstGeom prst="rect">
            <a:avLst/>
          </a:prstGeom>
        </p:spPr>
        <p:txBody>
          <a:bodyPr wrap="square" lIns="0" tIns="1816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30"/>
              </a:spcBef>
            </a:pPr>
            <a:r>
              <a:rPr dirty="0" sz="2800">
                <a:solidFill>
                  <a:srgbClr val="FFFFFF"/>
                </a:solidFill>
                <a:latin typeface="Avenir-Roman"/>
                <a:cs typeface="Avenir-Roman"/>
              </a:rPr>
              <a:t>Key</a:t>
            </a:r>
            <a:r>
              <a:rPr dirty="0" sz="2800" spc="-150">
                <a:solidFill>
                  <a:srgbClr val="FFFFFF"/>
                </a:solidFill>
                <a:latin typeface="Avenir-Roman"/>
                <a:cs typeface="Avenir-Roman"/>
              </a:rPr>
              <a:t> </a:t>
            </a:r>
            <a:r>
              <a:rPr dirty="0" sz="2800" spc="-20">
                <a:solidFill>
                  <a:srgbClr val="FFFFFF"/>
                </a:solidFill>
                <a:latin typeface="Avenir-Roman"/>
                <a:cs typeface="Avenir-Roman"/>
              </a:rPr>
              <a:t>Facts</a:t>
            </a:r>
            <a:endParaRPr sz="2800">
              <a:latin typeface="Avenir-Roman"/>
              <a:cs typeface="Avenir-Roman"/>
            </a:endParaRPr>
          </a:p>
          <a:p>
            <a:pPr marL="363220" indent="-287020">
              <a:lnSpc>
                <a:spcPct val="100000"/>
              </a:lnSpc>
              <a:spcBef>
                <a:spcPts val="1050"/>
              </a:spcBef>
              <a:buChar char="•"/>
              <a:tabLst>
                <a:tab pos="363220" algn="l"/>
                <a:tab pos="363855" algn="l"/>
                <a:tab pos="1795145" algn="l"/>
                <a:tab pos="3369310" algn="l"/>
                <a:tab pos="3663315" algn="l"/>
                <a:tab pos="4928870" algn="l"/>
              </a:tabLst>
            </a:pP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6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215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dirty="0" sz="22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215">
                <a:solidFill>
                  <a:srgbClr val="FFFFFF"/>
                </a:solidFill>
                <a:latin typeface="Arial"/>
                <a:cs typeface="Arial"/>
              </a:rPr>
              <a:t>tu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18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0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D</a:t>
            </a:r>
            <a:r>
              <a:rPr dirty="0" sz="2200" spc="-2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2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2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2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2200">
              <a:latin typeface="Arial"/>
              <a:cs typeface="Arial"/>
            </a:endParaRPr>
          </a:p>
          <a:p>
            <a:pPr marL="363220" indent="-287020">
              <a:lnSpc>
                <a:spcPct val="100000"/>
              </a:lnSpc>
              <a:buChar char="•"/>
              <a:tabLst>
                <a:tab pos="363220" algn="l"/>
                <a:tab pos="363855" algn="l"/>
                <a:tab pos="1767205" algn="l"/>
                <a:tab pos="3136265" algn="l"/>
              </a:tabLst>
            </a:pPr>
            <a:r>
              <a:rPr dirty="0" sz="2200" spc="-25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5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200">
                <a:solidFill>
                  <a:srgbClr val="FFFFFF"/>
                </a:solidFill>
                <a:latin typeface="Arial"/>
                <a:cs typeface="Arial"/>
              </a:rPr>
              <a:t>ty</a:t>
            </a:r>
            <a:r>
              <a:rPr dirty="0" sz="22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dirty="0" sz="2200" spc="-3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dirty="0" sz="2200" spc="-3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2200">
              <a:latin typeface="Arial"/>
              <a:cs typeface="Arial"/>
            </a:endParaRPr>
          </a:p>
          <a:p>
            <a:pPr marL="363220" indent="-287020">
              <a:lnSpc>
                <a:spcPct val="100000"/>
              </a:lnSpc>
              <a:buChar char="•"/>
              <a:tabLst>
                <a:tab pos="363220" algn="l"/>
                <a:tab pos="363855" algn="l"/>
                <a:tab pos="1681480" algn="l"/>
                <a:tab pos="2719705" algn="l"/>
                <a:tab pos="3700145" algn="l"/>
              </a:tabLst>
            </a:pPr>
            <a:r>
              <a:rPr dirty="0" sz="2200" spc="-5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6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3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26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10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dirty="0" sz="2200" spc="-3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dirty="0" sz="2200" spc="-3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2200">
              <a:latin typeface="Arial"/>
              <a:cs typeface="Arial"/>
            </a:endParaRPr>
          </a:p>
          <a:p>
            <a:pPr marL="363220" marR="102870" indent="-287020">
              <a:lnSpc>
                <a:spcPct val="100000"/>
              </a:lnSpc>
              <a:buChar char="•"/>
              <a:tabLst>
                <a:tab pos="363220" algn="l"/>
                <a:tab pos="363855" algn="l"/>
                <a:tab pos="1477010" algn="l"/>
                <a:tab pos="2178685" algn="l"/>
                <a:tab pos="2444750" algn="l"/>
                <a:tab pos="4448175" algn="l"/>
                <a:tab pos="4490085" algn="l"/>
                <a:tab pos="5497195" algn="l"/>
                <a:tab pos="6492240" algn="l"/>
                <a:tab pos="6937375" algn="l"/>
                <a:tab pos="8449310" algn="l"/>
                <a:tab pos="9653270" algn="l"/>
              </a:tabLst>
            </a:pPr>
            <a:r>
              <a:rPr dirty="0" sz="2200" spc="-5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5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5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5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6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3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254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80">
                <a:solidFill>
                  <a:srgbClr val="FFFFFF"/>
                </a:solidFill>
                <a:latin typeface="Arial"/>
                <a:cs typeface="Arial"/>
              </a:rPr>
              <a:t>ta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2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2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3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5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r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l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6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3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80">
                <a:solidFill>
                  <a:srgbClr val="FFFFFF"/>
                </a:solidFill>
                <a:latin typeface="Arial"/>
                <a:cs typeface="Arial"/>
              </a:rPr>
              <a:t>ta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90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6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i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6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5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215">
                <a:solidFill>
                  <a:srgbClr val="FFFFFF"/>
                </a:solidFill>
                <a:latin typeface="Arial"/>
                <a:cs typeface="Arial"/>
              </a:rPr>
              <a:t>tu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	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3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200">
              <a:latin typeface="Arial"/>
              <a:cs typeface="Arial"/>
            </a:endParaRPr>
          </a:p>
          <a:p>
            <a:pPr marL="363220" marR="5080" indent="-287020">
              <a:lnSpc>
                <a:spcPct val="100000"/>
              </a:lnSpc>
              <a:spcBef>
                <a:spcPts val="5"/>
              </a:spcBef>
              <a:buChar char="•"/>
              <a:tabLst>
                <a:tab pos="363220" algn="l"/>
                <a:tab pos="363855" algn="l"/>
                <a:tab pos="1581785" algn="l"/>
                <a:tab pos="2027555" algn="l"/>
                <a:tab pos="2444750" algn="l"/>
                <a:tab pos="2670810" algn="l"/>
                <a:tab pos="4545965" algn="l"/>
                <a:tab pos="5271135" algn="l"/>
                <a:tab pos="6127750" algn="l"/>
                <a:tab pos="7268209" algn="l"/>
                <a:tab pos="7811770" algn="l"/>
                <a:tab pos="8506460" algn="l"/>
              </a:tabLst>
            </a:pPr>
            <a:r>
              <a:rPr dirty="0" sz="2200" spc="-5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5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5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22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80">
                <a:solidFill>
                  <a:srgbClr val="FFFFFF"/>
                </a:solidFill>
                <a:latin typeface="Arial"/>
                <a:cs typeface="Arial"/>
              </a:rPr>
              <a:t>ta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2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6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3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18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2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8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w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6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6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2200" spc="-2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9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m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215">
                <a:solidFill>
                  <a:srgbClr val="FFFFFF"/>
                </a:solidFill>
                <a:latin typeface="Arial"/>
                <a:cs typeface="Arial"/>
              </a:rPr>
              <a:t>tu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dirty="0" sz="2200" spc="11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65">
                <a:solidFill>
                  <a:srgbClr val="FFFFFF"/>
                </a:solidFill>
                <a:latin typeface="Arial"/>
                <a:cs typeface="Arial"/>
              </a:rPr>
              <a:t>ty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2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l</a:t>
            </a:r>
            <a:r>
              <a:rPr dirty="0" sz="2200" spc="-2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2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55">
                <a:solidFill>
                  <a:srgbClr val="FFFFFF"/>
                </a:solidFill>
                <a:latin typeface="Arial"/>
                <a:cs typeface="Arial"/>
              </a:rPr>
              <a:t>fe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i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5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5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95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5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i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215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6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80">
                <a:solidFill>
                  <a:srgbClr val="FFFFFF"/>
                </a:solidFill>
                <a:latin typeface="Arial"/>
                <a:cs typeface="Arial"/>
              </a:rPr>
              <a:t>ta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90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6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3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9780" y="2928315"/>
            <a:ext cx="8538845" cy="1766570"/>
          </a:xfrm>
          <a:prstGeom prst="rect"/>
        </p:spPr>
        <p:txBody>
          <a:bodyPr wrap="square" lIns="0" tIns="112395" rIns="0" bIns="0" rtlCol="0" vert="horz">
            <a:spAutoFit/>
          </a:bodyPr>
          <a:lstStyle/>
          <a:p>
            <a:pPr marL="12700" marR="5080">
              <a:lnSpc>
                <a:spcPts val="6509"/>
              </a:lnSpc>
              <a:spcBef>
                <a:spcPts val="885"/>
              </a:spcBef>
            </a:pPr>
            <a:r>
              <a:rPr dirty="0" sz="6000"/>
              <a:t>Defining</a:t>
            </a:r>
            <a:r>
              <a:rPr dirty="0" sz="6000" spc="15"/>
              <a:t> </a:t>
            </a:r>
            <a:r>
              <a:rPr dirty="0" sz="6000" spc="-20"/>
              <a:t>Your </a:t>
            </a:r>
            <a:r>
              <a:rPr dirty="0" sz="6000"/>
              <a:t>Competitive</a:t>
            </a:r>
            <a:r>
              <a:rPr dirty="0" sz="6000" spc="-5"/>
              <a:t> </a:t>
            </a:r>
            <a:r>
              <a:rPr dirty="0" sz="6000" spc="-10"/>
              <a:t>Advantage</a:t>
            </a:r>
            <a:endParaRPr sz="6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2022-11-02T14:23:21Z</dcterms:created>
  <dcterms:modified xsi:type="dcterms:W3CDTF">2022-11-02T14:23:21Z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2022-11-01T00:00:00Z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2022-11-02T00:00:00Z</vt:filetime>
  </property>
  <property fmtid="{D5CDD505-2E9C-101B-9397-08002B2CF9AE}" pid="5" name="Producer">
    <vt:lpwstr>Microsoft® PowerPoint® for Microsoft 365</vt:lpwstr>
  </property>
</Properties>
</file>