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4"/>
  </p:sldMasterIdLst>
  <p:notesMasterIdLst>
    <p:notesMasterId r:id="rId14"/>
  </p:notesMasterIdLst>
  <p:sldIdLst>
    <p:sldId id="273" r:id="rId5"/>
    <p:sldId id="309" r:id="rId6"/>
    <p:sldId id="301" r:id="rId7"/>
    <p:sldId id="304" r:id="rId8"/>
    <p:sldId id="305" r:id="rId9"/>
    <p:sldId id="306" r:id="rId10"/>
    <p:sldId id="307" r:id="rId11"/>
    <p:sldId id="310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6DA9CF-8161-44B0-94AF-D6DF0D74803D}">
          <p14:sldIdLst>
            <p14:sldId id="273"/>
            <p14:sldId id="309"/>
            <p14:sldId id="301"/>
            <p14:sldId id="304"/>
            <p14:sldId id="305"/>
            <p14:sldId id="306"/>
            <p14:sldId id="307"/>
            <p14:sldId id="310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A6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CA01A3-BB52-49C8-9973-2FF43AA79270}" v="3" dt="2021-05-20T19:37:47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4"/>
  </p:normalViewPr>
  <p:slideViewPr>
    <p:cSldViewPr snapToGrid="0" snapToObjects="1">
      <p:cViewPr>
        <p:scale>
          <a:sx n="67" d="100"/>
          <a:sy n="67" d="100"/>
        </p:scale>
        <p:origin x="1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ok, Jessie (KCTCS)" userId="S::jessie.schook@kctcs.edu::feb0320f-39df-4c7a-994e-2c79a3baebbb" providerId="AD" clId="Web-{76CA01A3-BB52-49C8-9973-2FF43AA79270}"/>
    <pc:docChg chg="delSld sldOrd modSection">
      <pc:chgData name="Schook, Jessie (KCTCS)" userId="S::jessie.schook@kctcs.edu::feb0320f-39df-4c7a-994e-2c79a3baebbb" providerId="AD" clId="Web-{76CA01A3-BB52-49C8-9973-2FF43AA79270}" dt="2021-05-20T19:37:47.414" v="2"/>
      <pc:docMkLst>
        <pc:docMk/>
      </pc:docMkLst>
      <pc:sldChg chg="ord">
        <pc:chgData name="Schook, Jessie (KCTCS)" userId="S::jessie.schook@kctcs.edu::feb0320f-39df-4c7a-994e-2c79a3baebbb" providerId="AD" clId="Web-{76CA01A3-BB52-49C8-9973-2FF43AA79270}" dt="2021-05-20T19:37:47.414" v="2"/>
        <pc:sldMkLst>
          <pc:docMk/>
          <pc:sldMk cId="1018926855" sldId="301"/>
        </pc:sldMkLst>
      </pc:sldChg>
      <pc:sldChg chg="del">
        <pc:chgData name="Schook, Jessie (KCTCS)" userId="S::jessie.schook@kctcs.edu::feb0320f-39df-4c7a-994e-2c79a3baebbb" providerId="AD" clId="Web-{76CA01A3-BB52-49C8-9973-2FF43AA79270}" dt="2021-05-20T19:37:01.085" v="1"/>
        <pc:sldMkLst>
          <pc:docMk/>
          <pc:sldMk cId="3589423064" sldId="308"/>
        </pc:sldMkLst>
      </pc:sldChg>
      <pc:sldChg chg="ord">
        <pc:chgData name="Schook, Jessie (KCTCS)" userId="S::jessie.schook@kctcs.edu::feb0320f-39df-4c7a-994e-2c79a3baebbb" providerId="AD" clId="Web-{76CA01A3-BB52-49C8-9973-2FF43AA79270}" dt="2021-05-20T19:36:31.365" v="0"/>
        <pc:sldMkLst>
          <pc:docMk/>
          <pc:sldMk cId="2202926560" sldId="309"/>
        </pc:sldMkLst>
      </pc:sldChg>
    </pc:docChg>
  </pc:docChgLst>
  <pc:docChgLst>
    <pc:chgData name="Schook, Jessie (KCTCS)" userId="feb0320f-39df-4c7a-994e-2c79a3baebbb" providerId="ADAL" clId="{5C052300-E1C5-4DA5-9F2B-7F336E20D521}"/>
    <pc:docChg chg="undo custSel addSld delSld modSld modSection">
      <pc:chgData name="Schook, Jessie (KCTCS)" userId="feb0320f-39df-4c7a-994e-2c79a3baebbb" providerId="ADAL" clId="{5C052300-E1C5-4DA5-9F2B-7F336E20D521}" dt="2021-05-17T17:56:52.699" v="608" actId="122"/>
      <pc:docMkLst>
        <pc:docMk/>
      </pc:docMkLst>
      <pc:sldChg chg="del">
        <pc:chgData name="Schook, Jessie (KCTCS)" userId="feb0320f-39df-4c7a-994e-2c79a3baebbb" providerId="ADAL" clId="{5C052300-E1C5-4DA5-9F2B-7F336E20D521}" dt="2021-05-17T17:56:43.972" v="607" actId="2696"/>
        <pc:sldMkLst>
          <pc:docMk/>
          <pc:sldMk cId="1385720999" sldId="300"/>
        </pc:sldMkLst>
      </pc:sldChg>
      <pc:sldChg chg="modSp mod">
        <pc:chgData name="Schook, Jessie (KCTCS)" userId="feb0320f-39df-4c7a-994e-2c79a3baebbb" providerId="ADAL" clId="{5C052300-E1C5-4DA5-9F2B-7F336E20D521}" dt="2021-05-17T17:56:52.699" v="608" actId="122"/>
        <pc:sldMkLst>
          <pc:docMk/>
          <pc:sldMk cId="3725125608" sldId="307"/>
        </pc:sldMkLst>
        <pc:spChg chg="mod">
          <ac:chgData name="Schook, Jessie (KCTCS)" userId="feb0320f-39df-4c7a-994e-2c79a3baebbb" providerId="ADAL" clId="{5C052300-E1C5-4DA5-9F2B-7F336E20D521}" dt="2021-05-17T17:56:52.699" v="608" actId="122"/>
          <ac:spMkLst>
            <pc:docMk/>
            <pc:sldMk cId="3725125608" sldId="307"/>
            <ac:spMk id="3" creationId="{00000000-0000-0000-0000-000000000000}"/>
          </ac:spMkLst>
        </pc:spChg>
      </pc:sldChg>
      <pc:sldChg chg="modSp new mod">
        <pc:chgData name="Schook, Jessie (KCTCS)" userId="feb0320f-39df-4c7a-994e-2c79a3baebbb" providerId="ADAL" clId="{5C052300-E1C5-4DA5-9F2B-7F336E20D521}" dt="2021-05-17T17:56:15.411" v="606" actId="20577"/>
        <pc:sldMkLst>
          <pc:docMk/>
          <pc:sldMk cId="2202926560" sldId="309"/>
        </pc:sldMkLst>
        <pc:spChg chg="mod">
          <ac:chgData name="Schook, Jessie (KCTCS)" userId="feb0320f-39df-4c7a-994e-2c79a3baebbb" providerId="ADAL" clId="{5C052300-E1C5-4DA5-9F2B-7F336E20D521}" dt="2021-05-17T17:51:28.554" v="288" actId="20577"/>
          <ac:spMkLst>
            <pc:docMk/>
            <pc:sldMk cId="2202926560" sldId="309"/>
            <ac:spMk id="2" creationId="{80C5C6C4-5264-4B3F-BFDF-CF873CC30D30}"/>
          </ac:spMkLst>
        </pc:spChg>
        <pc:spChg chg="mod">
          <ac:chgData name="Schook, Jessie (KCTCS)" userId="feb0320f-39df-4c7a-994e-2c79a3baebbb" providerId="ADAL" clId="{5C052300-E1C5-4DA5-9F2B-7F336E20D521}" dt="2021-05-17T17:56:15.411" v="606" actId="20577"/>
          <ac:spMkLst>
            <pc:docMk/>
            <pc:sldMk cId="2202926560" sldId="309"/>
            <ac:spMk id="3" creationId="{E1668703-0ED6-4738-BEC2-23EF56D39600}"/>
          </ac:spMkLst>
        </pc:spChg>
      </pc:sldChg>
      <pc:sldChg chg="add del">
        <pc:chgData name="Schook, Jessie (KCTCS)" userId="feb0320f-39df-4c7a-994e-2c79a3baebbb" providerId="ADAL" clId="{5C052300-E1C5-4DA5-9F2B-7F336E20D521}" dt="2021-05-17T17:25:19.938" v="3" actId="2696"/>
        <pc:sldMkLst>
          <pc:docMk/>
          <pc:sldMk cId="2957510042" sldId="309"/>
        </pc:sldMkLst>
      </pc:sldChg>
      <pc:sldChg chg="modSp add mod">
        <pc:chgData name="Schook, Jessie (KCTCS)" userId="feb0320f-39df-4c7a-994e-2c79a3baebbb" providerId="ADAL" clId="{5C052300-E1C5-4DA5-9F2B-7F336E20D521}" dt="2021-05-17T17:55:59.355" v="601" actId="255"/>
        <pc:sldMkLst>
          <pc:docMk/>
          <pc:sldMk cId="3848299582" sldId="310"/>
        </pc:sldMkLst>
        <pc:spChg chg="mod">
          <ac:chgData name="Schook, Jessie (KCTCS)" userId="feb0320f-39df-4c7a-994e-2c79a3baebbb" providerId="ADAL" clId="{5C052300-E1C5-4DA5-9F2B-7F336E20D521}" dt="2021-05-17T17:55:59.355" v="601" actId="255"/>
          <ac:spMkLst>
            <pc:docMk/>
            <pc:sldMk cId="3848299582" sldId="310"/>
            <ac:spMk id="3" creationId="{E1668703-0ED6-4738-BEC2-23EF56D396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42E0B-CEB4-4098-9D81-F75EAE6DF65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96F3D-C553-46FC-B297-D2009AC9A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0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A2E3-1B11-A24B-9AD0-66628A6511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4E98-07EB-CA41-93DC-6030664EC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7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A2E3-1B11-A24B-9AD0-66628A6511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4E98-07EB-CA41-93DC-6030664EC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0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A2E3-1B11-A24B-9AD0-66628A6511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4E98-07EB-CA41-93DC-6030664EC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2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A2E3-1B11-A24B-9AD0-66628A6511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4E98-07EB-CA41-93DC-6030664EC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1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2A2E3-1B11-A24B-9AD0-66628A6511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34E98-07EB-CA41-93DC-6030664EC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07440" cy="1325563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</a:bodyPr>
          <a:lstStyle/>
          <a:p>
            <a:pPr algn="ctr"/>
            <a:r>
              <a:rPr lang="en-US" sz="4800" b="1" dirty="0">
                <a:solidFill>
                  <a:srgbClr val="E7A614"/>
                </a:solidFill>
                <a:latin typeface="Century Gothic"/>
              </a:rPr>
              <a:t>KCTCS Workforce Solutions</a:t>
            </a:r>
            <a:endParaRPr lang="en-US" sz="4800" b="1" dirty="0">
              <a:solidFill>
                <a:srgbClr val="E7A614"/>
              </a:solidFill>
              <a:latin typeface="Century Gothic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0"/>
          <a:stretch/>
        </p:blipFill>
        <p:spPr>
          <a:xfrm>
            <a:off x="0" y="1825624"/>
            <a:ext cx="4927273" cy="359323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" r="6147"/>
          <a:stretch/>
        </p:blipFill>
        <p:spPr>
          <a:xfrm>
            <a:off x="4521200" y="1825624"/>
            <a:ext cx="4622800" cy="3593231"/>
          </a:xfrm>
        </p:spPr>
      </p:pic>
    </p:spTree>
    <p:extLst>
      <p:ext uri="{BB962C8B-B14F-4D97-AF65-F5344CB8AC3E}">
        <p14:creationId xmlns:p14="http://schemas.microsoft.com/office/powerpoint/2010/main" val="414503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C6C4-5264-4B3F-BFDF-CF873CC3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E7A614"/>
                </a:solidFill>
                <a:latin typeface="Century Gothic" charset="0"/>
              </a:rPr>
              <a:t>COVID-19 Impacts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8703-0ED6-4738-BEC2-23EF56D39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Century Gothic"/>
              </a:rPr>
              <a:t>Impact to training and development budgets</a:t>
            </a:r>
          </a:p>
          <a:p>
            <a:r>
              <a:rPr lang="en-US" dirty="0">
                <a:solidFill>
                  <a:schemeClr val="tx2"/>
                </a:solidFill>
                <a:latin typeface="Century Gothic"/>
              </a:rPr>
              <a:t>Downsizing &amp; Upskilling</a:t>
            </a:r>
          </a:p>
          <a:p>
            <a:r>
              <a:rPr lang="en-US" dirty="0">
                <a:solidFill>
                  <a:schemeClr val="tx2"/>
                </a:solidFill>
                <a:latin typeface="Century Gothic"/>
              </a:rPr>
              <a:t>Pivots to new products &amp; supply chain disruption </a:t>
            </a:r>
          </a:p>
          <a:p>
            <a:r>
              <a:rPr lang="en-US" dirty="0">
                <a:solidFill>
                  <a:schemeClr val="tx2"/>
                </a:solidFill>
                <a:latin typeface="Century Gothic"/>
              </a:rPr>
              <a:t>Out of labor force population &amp; Skills Gap</a:t>
            </a:r>
          </a:p>
        </p:txBody>
      </p:sp>
    </p:spTree>
    <p:extLst>
      <p:ext uri="{BB962C8B-B14F-4D97-AF65-F5344CB8AC3E}">
        <p14:creationId xmlns:p14="http://schemas.microsoft.com/office/powerpoint/2010/main" val="220292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009" y="2291065"/>
            <a:ext cx="8064266" cy="4566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Who we are?</a:t>
            </a:r>
            <a:endParaRPr lang="en-US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Our statewide system of </a:t>
            </a:r>
            <a:r>
              <a:rPr lang="en-U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16 colleges 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provides customized training and support services to businesses and organizations across the Commonwealth.​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Open enrollment programs are also available to help individuals upgrade their skills or meet continuing education needs. 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83" y="732536"/>
            <a:ext cx="5483352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2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009" y="2291065"/>
            <a:ext cx="8064266" cy="4566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Our Services</a:t>
            </a:r>
            <a:endParaRPr lang="en-US" sz="2000" dirty="0">
              <a:solidFill>
                <a:schemeClr val="tx2"/>
              </a:solidFill>
              <a:latin typeface="Century Gothic"/>
            </a:endParaRP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Business &amp; Industry Training – New Hires &amp; Incumbents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Century Gothic"/>
              </a:rPr>
              <a:t>Technical Skills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Century Gothic"/>
              </a:rPr>
              <a:t>Leadership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Century Gothic"/>
              </a:rPr>
              <a:t>Soft Skills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Open Enrollment Programs – CDL, Nurse Aide, Line Tech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Continuing Education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Workforce Assessments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Apprenticeship Services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83" y="732536"/>
            <a:ext cx="5483352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7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009" y="2291065"/>
            <a:ext cx="8064266" cy="4566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Financial Resources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  <a:latin typeface="Century Gothic"/>
            </a:endParaRP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TRAINS funds </a:t>
            </a:r>
            <a:r>
              <a:rPr lang="en-US" sz="2000" b="1" dirty="0">
                <a:solidFill>
                  <a:schemeClr val="tx2"/>
                </a:solidFill>
                <a:latin typeface="Century Gothic"/>
              </a:rPr>
              <a:t>cover 50% </a:t>
            </a:r>
            <a:r>
              <a:rPr lang="en-US" sz="2000" dirty="0">
                <a:solidFill>
                  <a:schemeClr val="tx2"/>
                </a:solidFill>
                <a:latin typeface="Century Gothic"/>
              </a:rPr>
              <a:t>of the cost of training; the company covers 50% plus a 10% administration fee.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For companies new to TRAINS, </a:t>
            </a:r>
            <a:r>
              <a:rPr lang="en-US" sz="2000" b="1" dirty="0">
                <a:solidFill>
                  <a:schemeClr val="tx2"/>
                </a:solidFill>
                <a:latin typeface="Century Gothic"/>
              </a:rPr>
              <a:t>funds cover 75% </a:t>
            </a:r>
            <a:r>
              <a:rPr lang="en-US" sz="2000" dirty="0">
                <a:solidFill>
                  <a:schemeClr val="tx2"/>
                </a:solidFill>
                <a:latin typeface="Century Gothic"/>
              </a:rPr>
              <a:t>of the cost of training.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We work with KCED to provide </a:t>
            </a:r>
            <a:r>
              <a:rPr lang="en-US" sz="2000" b="1" dirty="0">
                <a:solidFill>
                  <a:schemeClr val="tx2"/>
                </a:solidFill>
                <a:latin typeface="Century Gothic"/>
              </a:rPr>
              <a:t>incentive packages funded at 100% 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83" y="732536"/>
            <a:ext cx="5483352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09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009" y="2291065"/>
            <a:ext cx="8064266" cy="4566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>
                <a:solidFill>
                  <a:schemeClr val="tx2"/>
                </a:solidFill>
                <a:latin typeface="Century Gothic"/>
              </a:rPr>
              <a:t>Business &amp; Industry Customized Training </a:t>
            </a:r>
            <a:endParaRPr lang="en-US" sz="2000" dirty="0">
              <a:solidFill>
                <a:schemeClr val="tx2"/>
              </a:solidFill>
              <a:latin typeface="Century Gothic"/>
            </a:endParaRPr>
          </a:p>
          <a:p>
            <a:r>
              <a:rPr lang="en-US" sz="2000" dirty="0">
                <a:solidFill>
                  <a:schemeClr val="tx2"/>
                </a:solidFill>
                <a:latin typeface="Century Gothic"/>
              </a:rPr>
              <a:t>Based on Needs Analysis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/>
              </a:rPr>
              <a:t>Flexible scheduling &amp; delivery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/>
              </a:rPr>
              <a:t>Access to subject matter experts across the system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/>
              </a:rPr>
              <a:t>Credit &amp; Non-Credit Offerings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/>
              </a:rPr>
              <a:t>Smaller class sizes and customized tailored instruction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/>
              </a:rPr>
              <a:t>Blended delivery models</a:t>
            </a:r>
          </a:p>
          <a:p>
            <a:endParaRPr lang="en-US" sz="2400" dirty="0">
              <a:solidFill>
                <a:schemeClr val="tx2"/>
              </a:solidFill>
              <a:latin typeface="Century Gothic"/>
            </a:endParaRPr>
          </a:p>
          <a:p>
            <a:endParaRPr lang="en-US" dirty="0">
              <a:solidFill>
                <a:schemeClr val="tx2"/>
              </a:solidFill>
              <a:latin typeface="Century Gothic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83" y="732536"/>
            <a:ext cx="5483352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0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009" y="2291065"/>
            <a:ext cx="8064266" cy="45669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200" b="1" dirty="0">
                <a:solidFill>
                  <a:schemeClr val="tx2"/>
                </a:solidFill>
                <a:latin typeface="Century Gothic"/>
              </a:rPr>
              <a:t>Apprenticeship Services</a:t>
            </a:r>
            <a:endParaRPr lang="en-US" sz="2000" dirty="0">
              <a:solidFill>
                <a:schemeClr val="tx2"/>
              </a:solidFill>
              <a:latin typeface="Century Gothic"/>
            </a:endParaRPr>
          </a:p>
          <a:p>
            <a:r>
              <a:rPr lang="en-US" sz="2000" dirty="0">
                <a:solidFill>
                  <a:schemeClr val="tx2"/>
                </a:solidFill>
                <a:latin typeface="Century Gothic"/>
              </a:rPr>
              <a:t>KCTCS offers a full suite of Apprenticeship Service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/>
              </a:rPr>
              <a:t>Services include: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Apprentice Recruitment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Wrap Around Supports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Tracking of progress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Delivery instruction related to training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Handling of registration process </a:t>
            </a:r>
          </a:p>
          <a:p>
            <a:endParaRPr lang="en-US" sz="2400" dirty="0">
              <a:solidFill>
                <a:schemeClr val="tx2"/>
              </a:solidFill>
              <a:latin typeface="Century Gothic"/>
            </a:endParaRPr>
          </a:p>
          <a:p>
            <a:endParaRPr lang="en-US" dirty="0">
              <a:solidFill>
                <a:schemeClr val="tx2"/>
              </a:solidFill>
              <a:latin typeface="Century Gothic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83" y="732536"/>
            <a:ext cx="5483352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2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C6C4-5264-4B3F-BFDF-CF873CC3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E7A614"/>
                </a:solidFill>
                <a:latin typeface="Century Gothic" charset="0"/>
              </a:rPr>
              <a:t>COVID-19 Recovery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8703-0ED6-4738-BEC2-23EF56D39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Century Gothic"/>
              </a:rPr>
              <a:t>Strategic marketing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Pathways to advancement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Out of the box job boards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New Hire Training</a:t>
            </a:r>
          </a:p>
          <a:p>
            <a:r>
              <a:rPr lang="en-US" dirty="0">
                <a:solidFill>
                  <a:schemeClr val="tx2"/>
                </a:solidFill>
                <a:latin typeface="Century Gothic"/>
              </a:rPr>
              <a:t>Partnerships with workforce organizations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Recruitment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Incentives &amp; Resources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Braided Funding </a:t>
            </a:r>
          </a:p>
          <a:p>
            <a:r>
              <a:rPr lang="en-US" dirty="0">
                <a:solidFill>
                  <a:schemeClr val="tx2"/>
                </a:solidFill>
                <a:latin typeface="Century Gothic"/>
              </a:rPr>
              <a:t>Partnerships within industry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entury Gothic"/>
              </a:rPr>
              <a:t>Consortia &amp; Collaboratives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9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Image result for kctcs dual credit logo"/>
          <p:cNvSpPr>
            <a:spLocks noChangeAspect="1" noChangeArrowheads="1"/>
          </p:cNvSpPr>
          <p:nvPr/>
        </p:nvSpPr>
        <p:spPr bwMode="auto">
          <a:xfrm>
            <a:off x="155575" y="-517525"/>
            <a:ext cx="42100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710"/>
            <a:ext cx="914400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2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CTCS_PPT_Template_2018" id="{C3A85776-6898-F642-A583-9D0024B7C824}" vid="{656D101F-D163-9D46-B190-04AF644E7A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137394EE65441B7DB6B70866AC07F" ma:contentTypeVersion="11" ma:contentTypeDescription="Create a new document." ma:contentTypeScope="" ma:versionID="3681576f894bc95a2173167fb8678fd5">
  <xsd:schema xmlns:xsd="http://www.w3.org/2001/XMLSchema" xmlns:xs="http://www.w3.org/2001/XMLSchema" xmlns:p="http://schemas.microsoft.com/office/2006/metadata/properties" xmlns:ns2="c6479599-1d77-4c4e-acca-1a9c6f3a12d6" xmlns:ns3="f8b39b96-783e-43de-9731-b2e83449d0e4" targetNamespace="http://schemas.microsoft.com/office/2006/metadata/properties" ma:root="true" ma:fieldsID="eb82cf21805c6570a3b8952eb0fc674b" ns2:_="" ns3:_="">
    <xsd:import namespace="c6479599-1d77-4c4e-acca-1a9c6f3a12d6"/>
    <xsd:import namespace="f8b39b96-783e-43de-9731-b2e83449d0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79599-1d77-4c4e-acca-1a9c6f3a12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39b96-783e-43de-9731-b2e83449d0e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2E95F0-2E00-421C-ABE0-52B4E8E33C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6FD39A-BD46-483A-A4EA-FE0C01D8EE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6DA97F3-3490-49F5-9D98-ACD913F23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479599-1d77-4c4e-acca-1a9c6f3a12d6"/>
    <ds:schemaRef ds:uri="f8b39b96-783e-43de-9731-b2e83449d0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KCTCS_PPT_Template_2018</Template>
  <TotalTime>17339</TotalTime>
  <Words>257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KCTCS Workforce Solutions</vt:lpstr>
      <vt:lpstr>COVID-19 Impacts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COVID-19 Recovery</vt:lpstr>
      <vt:lpstr>PowerPoint Presentation</vt:lpstr>
    </vt:vector>
  </TitlesOfParts>
  <Company>KCTCS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CORRECT FORMAT FOR TITLE slide</dc:title>
  <dc:creator>Moseley, Justin D (KCTCS)</dc:creator>
  <cp:lastModifiedBy>Schook, Jessie (KCTCS)</cp:lastModifiedBy>
  <cp:revision>131</cp:revision>
  <dcterms:created xsi:type="dcterms:W3CDTF">2018-07-21T22:30:03Z</dcterms:created>
  <dcterms:modified xsi:type="dcterms:W3CDTF">2021-05-20T19:37:52Z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0x010100596137394EE65441B7DB6B70866AC07F</vt:lpwstr>
  </property>
</Properties>
</file>