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9"/>
  </p:handoutMasterIdLst>
  <p:sldIdLst>
    <p:sldId id="256" r:id="rId2"/>
    <p:sldId id="283" r:id="rId3"/>
    <p:sldId id="289" r:id="rId4"/>
    <p:sldId id="285" r:id="rId5"/>
    <p:sldId id="284" r:id="rId6"/>
    <p:sldId id="257" r:id="rId7"/>
    <p:sldId id="270" r:id="rId8"/>
    <p:sldId id="258" r:id="rId9"/>
    <p:sldId id="287" r:id="rId10"/>
    <p:sldId id="271" r:id="rId11"/>
    <p:sldId id="259" r:id="rId12"/>
    <p:sldId id="272" r:id="rId13"/>
    <p:sldId id="260" r:id="rId14"/>
    <p:sldId id="288" r:id="rId15"/>
    <p:sldId id="273" r:id="rId16"/>
    <p:sldId id="261" r:id="rId17"/>
    <p:sldId id="274" r:id="rId18"/>
    <p:sldId id="262" r:id="rId19"/>
    <p:sldId id="275" r:id="rId20"/>
    <p:sldId id="263" r:id="rId21"/>
    <p:sldId id="276" r:id="rId22"/>
    <p:sldId id="264" r:id="rId23"/>
    <p:sldId id="277" r:id="rId24"/>
    <p:sldId id="265" r:id="rId25"/>
    <p:sldId id="278" r:id="rId26"/>
    <p:sldId id="266" r:id="rId27"/>
    <p:sldId id="279" r:id="rId28"/>
    <p:sldId id="267" r:id="rId29"/>
    <p:sldId id="280" r:id="rId30"/>
    <p:sldId id="268" r:id="rId31"/>
    <p:sldId id="281" r:id="rId32"/>
    <p:sldId id="269" r:id="rId33"/>
    <p:sldId id="282" r:id="rId34"/>
    <p:sldId id="286" r:id="rId35"/>
    <p:sldId id="292" r:id="rId36"/>
    <p:sldId id="291" r:id="rId37"/>
    <p:sldId id="290"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20" d="100"/>
          <a:sy n="120" d="100"/>
        </p:scale>
        <p:origin x="120"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0805A6-3131-4FDE-8C69-CD3D756E3E43}" type="datetimeFigureOut">
              <a:rPr lang="en-US" smtClean="0"/>
              <a:t>5/20/2021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86921A4-3B46-475D-9ACC-6FB80545E175}" type="slidenum">
              <a:rPr lang="en-US" smtClean="0"/>
              <a:t>‹#›</a:t>
            </a:fld>
            <a:endParaRPr lang="en-US"/>
          </a:p>
        </p:txBody>
      </p:sp>
    </p:spTree>
    <p:extLst>
      <p:ext uri="{BB962C8B-B14F-4D97-AF65-F5344CB8AC3E}">
        <p14:creationId xmlns:p14="http://schemas.microsoft.com/office/powerpoint/2010/main" val="309699040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D7B4AD6-AD8D-4201-B8F8-8C2798D8554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B6584-44FA-41AB-A2DD-038BB7FF2E8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344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B4AD6-AD8D-4201-B8F8-8C2798D8554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115372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B4AD6-AD8D-4201-B8F8-8C2798D8554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48899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D7B4AD6-AD8D-4201-B8F8-8C2798D8554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1393958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7B4AD6-AD8D-4201-B8F8-8C2798D85541}" type="datetimeFigureOut">
              <a:rPr lang="en-US" smtClean="0"/>
              <a:t>5/20/2021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AB6584-44FA-41AB-A2DD-038BB7FF2E8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285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D7B4AD6-AD8D-4201-B8F8-8C2798D85541}"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1114458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D7B4AD6-AD8D-4201-B8F8-8C2798D85541}" type="datetimeFigureOut">
              <a:rPr lang="en-US" smtClean="0"/>
              <a:t>5/20/2021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2570921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7B4AD6-AD8D-4201-B8F8-8C2798D85541}" type="datetimeFigureOut">
              <a:rPr lang="en-US" smtClean="0"/>
              <a:t>5/20/2021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1550107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7B4AD6-AD8D-4201-B8F8-8C2798D85541}" type="datetimeFigureOut">
              <a:rPr lang="en-US" smtClean="0"/>
              <a:t>5/20/2021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337076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7B4AD6-AD8D-4201-B8F8-8C2798D85541}" type="datetimeFigureOut">
              <a:rPr lang="en-US" smtClean="0"/>
              <a:t>5/20/2021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2AB6584-44FA-41AB-A2DD-038BB7FF2E8F}" type="slidenum">
              <a:rPr lang="en-US" smtClean="0"/>
              <a:t>‹#›</a:t>
            </a:fld>
            <a:endParaRPr lang="en-US"/>
          </a:p>
        </p:txBody>
      </p:sp>
    </p:spTree>
    <p:extLst>
      <p:ext uri="{BB962C8B-B14F-4D97-AF65-F5344CB8AC3E}">
        <p14:creationId xmlns:p14="http://schemas.microsoft.com/office/powerpoint/2010/main" val="89449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8D7B4AD6-AD8D-4201-B8F8-8C2798D85541}" type="datetimeFigureOut">
              <a:rPr lang="en-US" smtClean="0"/>
              <a:t>5/20/2021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AB6584-44FA-41AB-A2DD-038BB7FF2E8F}" type="slidenum">
              <a:rPr lang="en-US" smtClean="0"/>
              <a:t>‹#›</a:t>
            </a:fld>
            <a:endParaRPr lang="en-US"/>
          </a:p>
        </p:txBody>
      </p:sp>
    </p:spTree>
    <p:extLst>
      <p:ext uri="{BB962C8B-B14F-4D97-AF65-F5344CB8AC3E}">
        <p14:creationId xmlns:p14="http://schemas.microsoft.com/office/powerpoint/2010/main" val="908228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7B4AD6-AD8D-4201-B8F8-8C2798D85541}" type="datetimeFigureOut">
              <a:rPr lang="en-US" smtClean="0"/>
              <a:t>5/20/2021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2AB6584-44FA-41AB-A2DD-038BB7FF2E8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14408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kystats.ky.gov/" TargetMode="External"/><Relationship Id="rId7" Type="http://schemas.openxmlformats.org/officeDocument/2006/relationships/hyperlink" Target="https://cber.uky.edu/publications/annual-reports" TargetMode="External"/><Relationship Id="rId2" Type="http://schemas.openxmlformats.org/officeDocument/2006/relationships/hyperlink" Target="http://www.onetonline.org/" TargetMode="External"/><Relationship Id="rId1" Type="http://schemas.openxmlformats.org/officeDocument/2006/relationships/slideLayout" Target="../slideLayouts/slideLayout2.xml"/><Relationship Id="rId6" Type="http://schemas.openxmlformats.org/officeDocument/2006/relationships/hyperlink" Target="https://cedik.ca.uky.edu/ky-recovery" TargetMode="External"/><Relationship Id="rId5" Type="http://schemas.openxmlformats.org/officeDocument/2006/relationships/hyperlink" Target="https://www.careeronestop.org/Toolkit/Careers/Occupations/occupation-profile.aspx" TargetMode="External"/><Relationship Id="rId4" Type="http://schemas.openxmlformats.org/officeDocument/2006/relationships/hyperlink" Target="http://ksdc.louisville.edu/data-sources-by-topic/business-and-industry/"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mailto:cwooldridge@murraystate.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dirty="0" smtClean="0">
                <a:solidFill>
                  <a:schemeClr val="tx2"/>
                </a:solidFill>
              </a:rPr>
              <a:t>Components of an Economic Profile</a:t>
            </a:r>
            <a:endParaRPr lang="en-US" sz="5400" dirty="0">
              <a:solidFill>
                <a:schemeClr val="tx2"/>
              </a:solidFill>
            </a:endParaRPr>
          </a:p>
        </p:txBody>
      </p:sp>
      <p:sp>
        <p:nvSpPr>
          <p:cNvPr id="3" name="Subtitle 2"/>
          <p:cNvSpPr>
            <a:spLocks noGrp="1"/>
          </p:cNvSpPr>
          <p:nvPr>
            <p:ph type="subTitle" idx="1"/>
          </p:nvPr>
        </p:nvSpPr>
        <p:spPr/>
        <p:txBody>
          <a:bodyPr>
            <a:normAutofit fontScale="92500" lnSpcReduction="10000"/>
          </a:bodyPr>
          <a:lstStyle/>
          <a:p>
            <a:pPr algn="ctr"/>
            <a:r>
              <a:rPr lang="en-US" dirty="0" smtClean="0"/>
              <a:t>Presenter: Chris Wooldridge, Director</a:t>
            </a:r>
          </a:p>
          <a:p>
            <a:pPr algn="ctr"/>
            <a:r>
              <a:rPr lang="en-US" dirty="0" smtClean="0"/>
              <a:t>Murray State University Center for Economic and Entrepreneurial Development.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13" y="127419"/>
            <a:ext cx="6564778" cy="1431037"/>
          </a:xfrm>
          <a:prstGeom prst="rect">
            <a:avLst/>
          </a:prstGeom>
        </p:spPr>
      </p:pic>
      <p:pic>
        <p:nvPicPr>
          <p:cNvPr id="5" name="Picture 4" descr="https://files.constantcontact.com/5b45d4b6401/ac93de58-9d31-4473-bad7-233671b83d7c.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6720" y="71562"/>
            <a:ext cx="3963062" cy="1844702"/>
          </a:xfrm>
          <a:prstGeom prst="rect">
            <a:avLst/>
          </a:prstGeom>
          <a:noFill/>
          <a:ln>
            <a:noFill/>
          </a:ln>
        </p:spPr>
      </p:pic>
    </p:spTree>
    <p:extLst>
      <p:ext uri="{BB962C8B-B14F-4D97-AF65-F5344CB8AC3E}">
        <p14:creationId xmlns:p14="http://schemas.microsoft.com/office/powerpoint/2010/main" val="1110028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National Climate Data Center</a:t>
            </a:r>
          </a:p>
          <a:p>
            <a:r>
              <a:rPr lang="en-US" dirty="0" smtClean="0"/>
              <a:t>Census Bureau</a:t>
            </a:r>
          </a:p>
          <a:p>
            <a:r>
              <a:rPr lang="en-US" dirty="0" smtClean="0"/>
              <a:t>National / Local Realtors associations</a:t>
            </a:r>
          </a:p>
          <a:p>
            <a:r>
              <a:rPr lang="en-US" dirty="0" smtClean="0"/>
              <a:t>State department of education or public institutions</a:t>
            </a:r>
          </a:p>
          <a:p>
            <a:r>
              <a:rPr lang="en-US" dirty="0" smtClean="0"/>
              <a:t>Local School District</a:t>
            </a:r>
          </a:p>
          <a:p>
            <a:r>
              <a:rPr lang="en-US" dirty="0" smtClean="0"/>
              <a:t>University Systems</a:t>
            </a:r>
          </a:p>
          <a:p>
            <a:r>
              <a:rPr lang="en-US" dirty="0" smtClean="0"/>
              <a:t>FBI Uniform</a:t>
            </a:r>
          </a:p>
          <a:p>
            <a:r>
              <a:rPr lang="en-US" dirty="0" smtClean="0"/>
              <a:t>Crime reports</a:t>
            </a:r>
          </a:p>
          <a:p>
            <a:r>
              <a:rPr lang="en-US" dirty="0" smtClean="0"/>
              <a:t>Local business, medical associations</a:t>
            </a:r>
          </a:p>
          <a:p>
            <a:r>
              <a:rPr lang="en-US" dirty="0" smtClean="0"/>
              <a:t>Chamber of commerce's</a:t>
            </a:r>
          </a:p>
          <a:p>
            <a:r>
              <a:rPr lang="en-US" dirty="0" smtClean="0"/>
              <a:t>Visitors and Tourism Bureaus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9480" y="133821"/>
            <a:ext cx="2923250" cy="637231"/>
          </a:xfrm>
          <a:prstGeom prst="rect">
            <a:avLst/>
          </a:prstGeom>
        </p:spPr>
      </p:pic>
    </p:spTree>
    <p:extLst>
      <p:ext uri="{BB962C8B-B14F-4D97-AF65-F5344CB8AC3E}">
        <p14:creationId xmlns:p14="http://schemas.microsoft.com/office/powerpoint/2010/main" val="16778493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Income and Wages</a:t>
            </a:r>
            <a:endParaRPr lang="en-US" dirty="0"/>
          </a:p>
        </p:txBody>
      </p:sp>
      <p:sp>
        <p:nvSpPr>
          <p:cNvPr id="3" name="Content Placeholder 2"/>
          <p:cNvSpPr>
            <a:spLocks noGrp="1"/>
          </p:cNvSpPr>
          <p:nvPr>
            <p:ph idx="1"/>
          </p:nvPr>
        </p:nvSpPr>
        <p:spPr/>
        <p:txBody>
          <a:bodyPr>
            <a:normAutofit/>
          </a:bodyPr>
          <a:lstStyle/>
          <a:p>
            <a:r>
              <a:rPr lang="en-US" dirty="0"/>
              <a:t>This component is important in understanding the current standard of living. Sources of income wages, investment or transfer payments. As economic professional seek to create goods job (fulltime, heath care benefits, retirement benefits, advancement) one must know the current levels to build from.  This component helps one understand the level of working poor as an example</a:t>
            </a:r>
          </a:p>
          <a:p>
            <a:r>
              <a:rPr lang="en-US" dirty="0" smtClean="0"/>
              <a:t>Median earnings</a:t>
            </a:r>
          </a:p>
          <a:p>
            <a:r>
              <a:rPr lang="en-US" dirty="0" smtClean="0"/>
              <a:t>Income levels</a:t>
            </a:r>
          </a:p>
          <a:p>
            <a:r>
              <a:rPr lang="en-US" dirty="0" smtClean="0"/>
              <a:t>Distribution by quintile</a:t>
            </a:r>
          </a:p>
          <a:p>
            <a:r>
              <a:rPr lang="en-US" dirty="0" smtClean="0"/>
              <a:t>Working poor</a:t>
            </a:r>
          </a:p>
          <a:p>
            <a:r>
              <a:rPr lang="en-US" dirty="0" smtClean="0"/>
              <a:t>Proportion of jobs with health care and retirement benefits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5460" y="93483"/>
            <a:ext cx="3223922" cy="702773"/>
          </a:xfrm>
          <a:prstGeom prst="rect">
            <a:avLst/>
          </a:prstGeom>
        </p:spPr>
      </p:pic>
    </p:spTree>
    <p:extLst>
      <p:ext uri="{BB962C8B-B14F-4D97-AF65-F5344CB8AC3E}">
        <p14:creationId xmlns:p14="http://schemas.microsoft.com/office/powerpoint/2010/main" val="1198582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endParaRPr lang="en-US" dirty="0" smtClean="0"/>
          </a:p>
          <a:p>
            <a:r>
              <a:rPr lang="en-US" dirty="0" smtClean="0"/>
              <a:t>Bureau of Labor statistics (National and regional offices)</a:t>
            </a:r>
          </a:p>
          <a:p>
            <a:r>
              <a:rPr lang="en-US" dirty="0" smtClean="0"/>
              <a:t>State Employment / Labor departments</a:t>
            </a:r>
          </a:p>
          <a:p>
            <a:r>
              <a:rPr lang="en-US" dirty="0" smtClean="0"/>
              <a:t>Census Bureau</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09568" y="87464"/>
            <a:ext cx="3288010" cy="716744"/>
          </a:xfrm>
          <a:prstGeom prst="rect">
            <a:avLst/>
          </a:prstGeom>
        </p:spPr>
      </p:pic>
    </p:spTree>
    <p:extLst>
      <p:ext uri="{BB962C8B-B14F-4D97-AF65-F5344CB8AC3E}">
        <p14:creationId xmlns:p14="http://schemas.microsoft.com/office/powerpoint/2010/main" val="674128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Labor Force Characteristics</a:t>
            </a:r>
            <a:endParaRPr lang="en-US" dirty="0"/>
          </a:p>
        </p:txBody>
      </p:sp>
      <p:sp>
        <p:nvSpPr>
          <p:cNvPr id="3" name="Content Placeholder 2"/>
          <p:cNvSpPr>
            <a:spLocks noGrp="1"/>
          </p:cNvSpPr>
          <p:nvPr>
            <p:ph idx="1"/>
          </p:nvPr>
        </p:nvSpPr>
        <p:spPr/>
        <p:txBody>
          <a:bodyPr>
            <a:normAutofit/>
          </a:bodyPr>
          <a:lstStyle/>
          <a:p>
            <a:r>
              <a:rPr lang="en-US" dirty="0"/>
              <a:t>Of all components, this one represent the more important to the community. Job creation provides the earnings from employment as the primary source of income for individuals. This income allows for families to support themselves and define the stand of living. The characteristics of the labor force of the community are vital for determining the future of the community. Strengthening the labor force is an important economic development goal.  </a:t>
            </a:r>
          </a:p>
          <a:p>
            <a:endParaRPr lang="en-US" dirty="0" smtClean="0"/>
          </a:p>
          <a:p>
            <a:r>
              <a:rPr lang="en-US" dirty="0" smtClean="0"/>
              <a:t>Civilian Labor Force:</a:t>
            </a:r>
          </a:p>
          <a:p>
            <a:pPr marL="311023" lvl="1" indent="0">
              <a:buNone/>
            </a:pPr>
            <a:r>
              <a:rPr lang="en-US"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Labor force Participation Rate</a:t>
            </a:r>
            <a:endParaRPr lang="en-US" dirty="0">
              <a:latin typeface="Times New Roman" panose="02020603050405020304" pitchFamily="18" charset="0"/>
              <a:ea typeface="Times New Roman" panose="02020603050405020304" pitchFamily="18" charset="0"/>
            </a:endParaRPr>
          </a:p>
          <a:p>
            <a:pPr marL="311023" lvl="1" indent="0">
              <a:buNone/>
            </a:pPr>
            <a:r>
              <a:rPr lang="en-US"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Unemployment Rate</a:t>
            </a:r>
            <a:endParaRPr lang="en-US" dirty="0">
              <a:latin typeface="Times New Roman" panose="02020603050405020304" pitchFamily="18" charset="0"/>
              <a:ea typeface="Times New Roman" panose="02020603050405020304" pitchFamily="18" charset="0"/>
            </a:endParaRPr>
          </a:p>
          <a:p>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5947" y="94500"/>
            <a:ext cx="3255728" cy="709707"/>
          </a:xfrm>
          <a:prstGeom prst="rect">
            <a:avLst/>
          </a:prstGeom>
        </p:spPr>
      </p:pic>
    </p:spTree>
    <p:extLst>
      <p:ext uri="{BB962C8B-B14F-4D97-AF65-F5344CB8AC3E}">
        <p14:creationId xmlns:p14="http://schemas.microsoft.com/office/powerpoint/2010/main" val="2417901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Labor Force Characteristics</a:t>
            </a:r>
          </a:p>
        </p:txBody>
      </p:sp>
      <p:sp>
        <p:nvSpPr>
          <p:cNvPr id="3" name="Content Placeholder 2"/>
          <p:cNvSpPr>
            <a:spLocks noGrp="1"/>
          </p:cNvSpPr>
          <p:nvPr>
            <p:ph idx="1"/>
          </p:nvPr>
        </p:nvSpPr>
        <p:spPr/>
        <p:txBody>
          <a:bodyPr/>
          <a:lstStyle/>
          <a:p>
            <a:r>
              <a:rPr lang="en-US" dirty="0"/>
              <a:t>Industry:</a:t>
            </a:r>
          </a:p>
          <a:p>
            <a:pPr marL="201168" lvl="1" indent="0">
              <a:buNone/>
            </a:pPr>
            <a:r>
              <a:rPr lang="en-US"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Good Producing: Natural Resources, mining,  construction, manufacturing.</a:t>
            </a:r>
          </a:p>
          <a:p>
            <a:pPr marL="201168" lvl="1" indent="0">
              <a:buNone/>
            </a:pPr>
            <a:r>
              <a:rPr lang="en-US" dirty="0">
                <a:solidFill>
                  <a:srgbClr val="404040"/>
                </a:solidFill>
                <a:latin typeface="Calibri" panose="020F0502020204030204" pitchFamily="34" charset="0"/>
                <a:ea typeface="Times New Roman" panose="02020603050405020304" pitchFamily="18" charset="0"/>
                <a:cs typeface="Times New Roman" panose="02020603050405020304" pitchFamily="18" charset="0"/>
              </a:rPr>
              <a:t>Service Providing: Trade, Transportation, utilities, information, financial service, professional and business, education, healthcare, leisure, hospitality, other, public administration.</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t>Occupation:</a:t>
            </a:r>
          </a:p>
          <a:p>
            <a:pPr marL="201168" lvl="1" indent="0">
              <a:buNone/>
            </a:pPr>
            <a:r>
              <a:rPr lang="en-US" dirty="0"/>
              <a:t>Management, business and financial, computer, Architecture, engineering, social services, legal, education, arts / entertainment, sports, media, health care, tech, food,  etc.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25947" y="94500"/>
            <a:ext cx="3255728" cy="709707"/>
          </a:xfrm>
          <a:prstGeom prst="rect">
            <a:avLst/>
          </a:prstGeom>
        </p:spPr>
      </p:pic>
    </p:spTree>
    <p:extLst>
      <p:ext uri="{BB962C8B-B14F-4D97-AF65-F5344CB8AC3E}">
        <p14:creationId xmlns:p14="http://schemas.microsoft.com/office/powerpoint/2010/main" val="470563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Bureau of Labor Statistics</a:t>
            </a:r>
          </a:p>
          <a:p>
            <a:r>
              <a:rPr lang="en-US" dirty="0" smtClean="0"/>
              <a:t>Census Bureau</a:t>
            </a:r>
          </a:p>
          <a:p>
            <a:r>
              <a:rPr lang="en-US" dirty="0" smtClean="0"/>
              <a:t>State Employment / Labor department</a:t>
            </a:r>
          </a:p>
          <a:p>
            <a:r>
              <a:rPr lang="en-US" dirty="0" smtClean="0"/>
              <a:t>County Business patterns</a:t>
            </a:r>
          </a:p>
          <a:p>
            <a:r>
              <a:rPr lang="en-US" dirty="0" smtClean="0"/>
              <a:t>Economic Census </a:t>
            </a:r>
          </a:p>
          <a:p>
            <a:r>
              <a:rPr lang="en-US" dirty="0" smtClean="0"/>
              <a:t>Annual Survey of Manufactures</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62337" y="97556"/>
            <a:ext cx="3351143" cy="730506"/>
          </a:xfrm>
          <a:prstGeom prst="rect">
            <a:avLst/>
          </a:prstGeom>
        </p:spPr>
      </p:pic>
    </p:spTree>
    <p:extLst>
      <p:ext uri="{BB962C8B-B14F-4D97-AF65-F5344CB8AC3E}">
        <p14:creationId xmlns:p14="http://schemas.microsoft.com/office/powerpoint/2010/main" val="2853556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Establishments by Industry Sector and Employment Size</a:t>
            </a:r>
            <a:endParaRPr lang="en-US" dirty="0"/>
          </a:p>
        </p:txBody>
      </p:sp>
      <p:sp>
        <p:nvSpPr>
          <p:cNvPr id="3" name="Content Placeholder 2"/>
          <p:cNvSpPr>
            <a:spLocks noGrp="1"/>
          </p:cNvSpPr>
          <p:nvPr>
            <p:ph idx="1"/>
          </p:nvPr>
        </p:nvSpPr>
        <p:spPr/>
        <p:txBody>
          <a:bodyPr>
            <a:normAutofit/>
          </a:bodyPr>
          <a:lstStyle/>
          <a:p>
            <a:r>
              <a:rPr lang="en-US" dirty="0"/>
              <a:t>Understanding the different business sectors operating in the community help identify the sectors on which the EDP can build upon in recruitment and retention efforts. Concentration of industry establishments can indicate a cluster which can be developed further and firm that have headquarter operations in the community are more likely to be permanent to the community than branches, subsidiaries or processing offices. Also, what research and development effort within firms may produce innovations and possible spur additional firm creation?</a:t>
            </a:r>
          </a:p>
          <a:p>
            <a:r>
              <a:rPr lang="en-US" dirty="0" smtClean="0"/>
              <a:t>By industry, function (headquarters, back office, branch, R &amp; D)</a:t>
            </a:r>
          </a:p>
          <a:p>
            <a:r>
              <a:rPr lang="en-US" dirty="0" smtClean="0"/>
              <a:t>New to the area / Long time to the area</a:t>
            </a:r>
          </a:p>
          <a:p>
            <a:r>
              <a:rPr lang="en-US" dirty="0" smtClean="0"/>
              <a:t>Expansion / New facilities</a:t>
            </a:r>
          </a:p>
          <a:p>
            <a:r>
              <a:rPr lang="en-US" dirty="0" smtClean="0"/>
              <a:t>Downsizing / closing / layoffs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99373" y="178229"/>
            <a:ext cx="2102788" cy="458381"/>
          </a:xfrm>
          <a:prstGeom prst="rect">
            <a:avLst/>
          </a:prstGeom>
        </p:spPr>
      </p:pic>
    </p:spTree>
    <p:extLst>
      <p:ext uri="{BB962C8B-B14F-4D97-AF65-F5344CB8AC3E}">
        <p14:creationId xmlns:p14="http://schemas.microsoft.com/office/powerpoint/2010/main" val="2028440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Statistics of US Businesses</a:t>
            </a:r>
          </a:p>
          <a:p>
            <a:r>
              <a:rPr lang="en-US" dirty="0" smtClean="0"/>
              <a:t>Local business journals (The Lane Report)</a:t>
            </a:r>
          </a:p>
          <a:p>
            <a:r>
              <a:rPr lang="en-US" dirty="0" smtClean="0"/>
              <a:t>Local and State industrial agencies</a:t>
            </a:r>
          </a:p>
          <a:p>
            <a:r>
              <a:rPr lang="en-US" dirty="0" smtClean="0"/>
              <a:t>Local surveys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3664" y="79512"/>
            <a:ext cx="3433913" cy="748549"/>
          </a:xfrm>
          <a:prstGeom prst="rect">
            <a:avLst/>
          </a:prstGeom>
        </p:spPr>
      </p:pic>
    </p:spTree>
    <p:extLst>
      <p:ext uri="{BB962C8B-B14F-4D97-AF65-F5344CB8AC3E}">
        <p14:creationId xmlns:p14="http://schemas.microsoft.com/office/powerpoint/2010/main" val="3335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International Linkages</a:t>
            </a:r>
            <a:endParaRPr lang="en-US" dirty="0"/>
          </a:p>
        </p:txBody>
      </p:sp>
      <p:sp>
        <p:nvSpPr>
          <p:cNvPr id="3" name="Content Placeholder 2"/>
          <p:cNvSpPr>
            <a:spLocks noGrp="1"/>
          </p:cNvSpPr>
          <p:nvPr>
            <p:ph idx="1"/>
          </p:nvPr>
        </p:nvSpPr>
        <p:spPr/>
        <p:txBody>
          <a:bodyPr>
            <a:normAutofit lnSpcReduction="10000"/>
          </a:bodyPr>
          <a:lstStyle/>
          <a:p>
            <a:r>
              <a:rPr lang="en-US" dirty="0"/>
              <a:t>This component seeks to identify to what extent locally produced products and services are sold on the global market.  Also, what global industries are currently located in the community on which relationships and further development could be pursued.</a:t>
            </a:r>
          </a:p>
          <a:p>
            <a:r>
              <a:rPr lang="en-US" dirty="0" smtClean="0"/>
              <a:t>Foreign Owned Companies</a:t>
            </a:r>
          </a:p>
          <a:p>
            <a:r>
              <a:rPr lang="en-US" dirty="0" smtClean="0"/>
              <a:t>US Companies with foreign branches</a:t>
            </a:r>
          </a:p>
          <a:p>
            <a:r>
              <a:rPr lang="en-US" dirty="0" smtClean="0"/>
              <a:t>Foreign bank branches</a:t>
            </a:r>
          </a:p>
          <a:p>
            <a:r>
              <a:rPr lang="en-US" dirty="0" smtClean="0"/>
              <a:t>US banks with international departments</a:t>
            </a:r>
          </a:p>
          <a:p>
            <a:r>
              <a:rPr lang="en-US" dirty="0" smtClean="0"/>
              <a:t>Foreign consulates</a:t>
            </a:r>
          </a:p>
          <a:p>
            <a:r>
              <a:rPr lang="en-US" dirty="0" smtClean="0"/>
              <a:t>Import/Export bookers</a:t>
            </a:r>
          </a:p>
          <a:p>
            <a:r>
              <a:rPr lang="en-US" dirty="0" smtClean="0"/>
              <a:t>International Education Programs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4630" y="104791"/>
            <a:ext cx="3390900" cy="739173"/>
          </a:xfrm>
          <a:prstGeom prst="rect">
            <a:avLst/>
          </a:prstGeom>
        </p:spPr>
      </p:pic>
    </p:spTree>
    <p:extLst>
      <p:ext uri="{BB962C8B-B14F-4D97-AF65-F5344CB8AC3E}">
        <p14:creationId xmlns:p14="http://schemas.microsoft.com/office/powerpoint/2010/main" val="3401159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USA Trade on line</a:t>
            </a:r>
          </a:p>
          <a:p>
            <a:r>
              <a:rPr lang="en-US" dirty="0" smtClean="0"/>
              <a:t>Industry Trade Associations</a:t>
            </a:r>
          </a:p>
          <a:p>
            <a:r>
              <a:rPr lang="en-US" dirty="0" smtClean="0"/>
              <a:t>University Research Offices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715" y="87465"/>
            <a:ext cx="3360960" cy="732646"/>
          </a:xfrm>
          <a:prstGeom prst="rect">
            <a:avLst/>
          </a:prstGeom>
        </p:spPr>
      </p:pic>
    </p:spTree>
    <p:extLst>
      <p:ext uri="{BB962C8B-B14F-4D97-AF65-F5344CB8AC3E}">
        <p14:creationId xmlns:p14="http://schemas.microsoft.com/office/powerpoint/2010/main" val="974695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Introduction:</a:t>
            </a:r>
            <a:endParaRPr lang="en-US" dirty="0"/>
          </a:p>
        </p:txBody>
      </p:sp>
      <p:sp>
        <p:nvSpPr>
          <p:cNvPr id="3" name="Content Placeholder 2"/>
          <p:cNvSpPr>
            <a:spLocks noGrp="1"/>
          </p:cNvSpPr>
          <p:nvPr>
            <p:ph idx="1"/>
          </p:nvPr>
        </p:nvSpPr>
        <p:spPr/>
        <p:txBody>
          <a:bodyPr/>
          <a:lstStyle/>
          <a:p>
            <a:r>
              <a:rPr lang="en-US" dirty="0" smtClean="0">
                <a:solidFill>
                  <a:schemeClr val="tx2"/>
                </a:solidFill>
              </a:rPr>
              <a:t>This session in an overview of the basic structure of an economic profile. The economic developers success depends in large part on understanding the local economy and economic conditions.  Creating a comprehensive descriptive economic profile of the allows the economic development professional to better understand the strengths and weaknesses of the community. </a:t>
            </a:r>
            <a:endParaRPr lang="en-US"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8547" y="103367"/>
            <a:ext cx="2899843" cy="632129"/>
          </a:xfrm>
          <a:prstGeom prst="rect">
            <a:avLst/>
          </a:prstGeom>
        </p:spPr>
      </p:pic>
    </p:spTree>
    <p:extLst>
      <p:ext uri="{BB962C8B-B14F-4D97-AF65-F5344CB8AC3E}">
        <p14:creationId xmlns:p14="http://schemas.microsoft.com/office/powerpoint/2010/main" val="7160936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Base</a:t>
            </a:r>
            <a:endParaRPr lang="en-US" dirty="0"/>
          </a:p>
        </p:txBody>
      </p:sp>
      <p:sp>
        <p:nvSpPr>
          <p:cNvPr id="3" name="Content Placeholder 2"/>
          <p:cNvSpPr>
            <a:spLocks noGrp="1"/>
          </p:cNvSpPr>
          <p:nvPr>
            <p:ph idx="1"/>
          </p:nvPr>
        </p:nvSpPr>
        <p:spPr/>
        <p:txBody>
          <a:bodyPr/>
          <a:lstStyle/>
          <a:p>
            <a:r>
              <a:rPr lang="en-US" dirty="0" smtClean="0"/>
              <a:t>Research activity and capability can provide the opportunity for innovation of product or services. This can lead to commercialization and the development of new clusters. Research can be a draw form higher paid professional / skilled labor, more expensive equipment and support services.  </a:t>
            </a:r>
          </a:p>
          <a:p>
            <a:r>
              <a:rPr lang="en-US" dirty="0" smtClean="0"/>
              <a:t>Corporate</a:t>
            </a:r>
          </a:p>
          <a:p>
            <a:r>
              <a:rPr lang="en-US" dirty="0" smtClean="0"/>
              <a:t>Non profit</a:t>
            </a:r>
          </a:p>
          <a:p>
            <a:r>
              <a:rPr lang="en-US" dirty="0" smtClean="0"/>
              <a:t>University</a:t>
            </a:r>
          </a:p>
          <a:p>
            <a:r>
              <a:rPr lang="en-US" dirty="0" smtClean="0"/>
              <a:t>Government</a:t>
            </a:r>
          </a:p>
          <a:p>
            <a:r>
              <a:rPr lang="en-US" dirty="0" smtClean="0"/>
              <a:t>Military</a:t>
            </a:r>
          </a:p>
          <a:p>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4169162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US Patent and Trademark Office</a:t>
            </a:r>
          </a:p>
          <a:p>
            <a:r>
              <a:rPr lang="en-US" dirty="0" smtClean="0"/>
              <a:t>Trade Associations</a:t>
            </a:r>
          </a:p>
          <a:p>
            <a:r>
              <a:rPr lang="en-US" dirty="0" smtClean="0"/>
              <a:t>University Research offices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3171293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Education Resources</a:t>
            </a:r>
            <a:endParaRPr lang="en-US" dirty="0"/>
          </a:p>
        </p:txBody>
      </p:sp>
      <p:sp>
        <p:nvSpPr>
          <p:cNvPr id="3" name="Content Placeholder 2"/>
          <p:cNvSpPr>
            <a:spLocks noGrp="1"/>
          </p:cNvSpPr>
          <p:nvPr>
            <p:ph idx="1"/>
          </p:nvPr>
        </p:nvSpPr>
        <p:spPr/>
        <p:txBody>
          <a:bodyPr>
            <a:normAutofit lnSpcReduction="10000"/>
          </a:bodyPr>
          <a:lstStyle/>
          <a:p>
            <a:r>
              <a:rPr lang="en-US" dirty="0" smtClean="0"/>
              <a:t>Support for business and industry can be derived from higher education sources from training works forces, assisting in testing, providing research and data gathering</a:t>
            </a:r>
          </a:p>
          <a:p>
            <a:endParaRPr lang="en-US" dirty="0"/>
          </a:p>
          <a:p>
            <a:endParaRPr lang="en-US" dirty="0" smtClean="0"/>
          </a:p>
          <a:p>
            <a:endParaRPr lang="en-US" dirty="0"/>
          </a:p>
          <a:p>
            <a:r>
              <a:rPr lang="en-US" dirty="0" smtClean="0"/>
              <a:t>University</a:t>
            </a:r>
          </a:p>
          <a:p>
            <a:pPr marL="201168" lvl="1" indent="0">
              <a:buNone/>
            </a:pPr>
            <a:r>
              <a:rPr lang="en-US" dirty="0" smtClean="0"/>
              <a:t>Centers, schools</a:t>
            </a:r>
          </a:p>
          <a:p>
            <a:pPr marL="201168" lvl="1" indent="0">
              <a:buNone/>
            </a:pPr>
            <a:r>
              <a:rPr lang="en-US" dirty="0" smtClean="0"/>
              <a:t>SCORE, SBDC</a:t>
            </a:r>
          </a:p>
          <a:p>
            <a:r>
              <a:rPr lang="en-US" dirty="0" smtClean="0"/>
              <a:t>Community Colleges</a:t>
            </a:r>
          </a:p>
          <a:p>
            <a:r>
              <a:rPr lang="en-US" dirty="0" smtClean="0"/>
              <a:t>Labs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41332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State / Regional University </a:t>
            </a:r>
          </a:p>
          <a:p>
            <a:r>
              <a:rPr lang="en-US" dirty="0" smtClean="0"/>
              <a:t>Community College System</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263863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Transportation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Transportation data should reflect how connected communities are with other communities, markets and economic centers. How timely and cost effectively can people get the jobs and products can be moved. The more divers the modes of transportation are into and out of a economic center, the more appealing a community will be to certain industry's.</a:t>
            </a:r>
          </a:p>
          <a:p>
            <a:r>
              <a:rPr lang="en-US" dirty="0"/>
              <a:t>Interstate / Parkways / Turnpikes </a:t>
            </a:r>
            <a:r>
              <a:rPr lang="en-US" dirty="0" smtClean="0"/>
              <a:t>- Drive times for labor sheds.</a:t>
            </a:r>
          </a:p>
          <a:p>
            <a:r>
              <a:rPr lang="en-US" dirty="0" smtClean="0"/>
              <a:t>Commercial Airport and its capacity.</a:t>
            </a:r>
          </a:p>
          <a:p>
            <a:r>
              <a:rPr lang="en-US" dirty="0" smtClean="0"/>
              <a:t>Railroads including number of lines, tracks, capacity.</a:t>
            </a:r>
          </a:p>
          <a:p>
            <a:r>
              <a:rPr lang="en-US" dirty="0" smtClean="0"/>
              <a:t>Motor Carriers/Trucks</a:t>
            </a:r>
          </a:p>
          <a:p>
            <a:r>
              <a:rPr lang="en-US" dirty="0" smtClean="0"/>
              <a:t>Water access / functional Ports / Federal Trade Zones</a:t>
            </a:r>
          </a:p>
          <a:p>
            <a:r>
              <a:rPr lang="en-US" dirty="0" smtClean="0"/>
              <a:t>Overnight Express Services</a:t>
            </a:r>
          </a:p>
          <a:p>
            <a:r>
              <a:rPr lang="en-US" dirty="0" smtClean="0"/>
              <a:t>Mass Transit</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9900521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State Department of Transportation</a:t>
            </a:r>
          </a:p>
          <a:p>
            <a:r>
              <a:rPr lang="en-US" dirty="0" smtClean="0"/>
              <a:t>US Department of Transportation</a:t>
            </a:r>
          </a:p>
          <a:p>
            <a:r>
              <a:rPr lang="en-US" dirty="0" smtClean="0"/>
              <a:t>Public Works</a:t>
            </a:r>
          </a:p>
          <a:p>
            <a:r>
              <a:rPr lang="en-US" dirty="0" smtClean="0"/>
              <a:t>Local bus / tax services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3639009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Utilities</a:t>
            </a:r>
            <a:endParaRPr lang="en-US" dirty="0"/>
          </a:p>
        </p:txBody>
      </p:sp>
      <p:sp>
        <p:nvSpPr>
          <p:cNvPr id="3" name="Content Placeholder 2"/>
          <p:cNvSpPr>
            <a:spLocks noGrp="1"/>
          </p:cNvSpPr>
          <p:nvPr>
            <p:ph idx="1"/>
          </p:nvPr>
        </p:nvSpPr>
        <p:spPr/>
        <p:txBody>
          <a:bodyPr/>
          <a:lstStyle/>
          <a:p>
            <a:r>
              <a:rPr lang="en-US" dirty="0" smtClean="0"/>
              <a:t>This component seeks to determine the capacity of the utility support services which will in turn impact what recruitment efforts are likely to be successful.   </a:t>
            </a:r>
          </a:p>
          <a:p>
            <a:endParaRPr lang="en-US" dirty="0" smtClean="0"/>
          </a:p>
          <a:p>
            <a:r>
              <a:rPr lang="en-US" dirty="0" smtClean="0"/>
              <a:t>Water </a:t>
            </a:r>
            <a:r>
              <a:rPr lang="en-US" dirty="0" smtClean="0"/>
              <a:t>and Sewer</a:t>
            </a:r>
          </a:p>
          <a:p>
            <a:r>
              <a:rPr lang="en-US" dirty="0" smtClean="0"/>
              <a:t>Electric </a:t>
            </a:r>
          </a:p>
          <a:p>
            <a:r>
              <a:rPr lang="en-US" dirty="0" smtClean="0"/>
              <a:t>Natural Gas</a:t>
            </a:r>
          </a:p>
          <a:p>
            <a:r>
              <a:rPr lang="en-US" dirty="0" smtClean="0"/>
              <a:t>Telecommunications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2610490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State Utility Commission</a:t>
            </a:r>
          </a:p>
          <a:p>
            <a:r>
              <a:rPr lang="en-US" dirty="0" smtClean="0"/>
              <a:t>Local Knowledge</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1484026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Taxes</a:t>
            </a:r>
            <a:endParaRPr lang="en-US" dirty="0"/>
          </a:p>
        </p:txBody>
      </p:sp>
      <p:sp>
        <p:nvSpPr>
          <p:cNvPr id="3" name="Content Placeholder 2"/>
          <p:cNvSpPr>
            <a:spLocks noGrp="1"/>
          </p:cNvSpPr>
          <p:nvPr>
            <p:ph idx="1"/>
          </p:nvPr>
        </p:nvSpPr>
        <p:spPr/>
        <p:txBody>
          <a:bodyPr>
            <a:normAutofit lnSpcReduction="10000"/>
          </a:bodyPr>
          <a:lstStyle/>
          <a:p>
            <a:r>
              <a:rPr lang="en-US" dirty="0" smtClean="0"/>
              <a:t>This component seeks to identify all the taxes that can impact both the business and the employees. This section well completed gives the true competitiveness of the community when compared to other communities by the prospective company. </a:t>
            </a:r>
            <a:endParaRPr lang="en-US" dirty="0" smtClean="0"/>
          </a:p>
          <a:p>
            <a:endParaRPr lang="en-US" dirty="0" smtClean="0"/>
          </a:p>
          <a:p>
            <a:r>
              <a:rPr lang="en-US" dirty="0" smtClean="0"/>
              <a:t>Corporate</a:t>
            </a:r>
            <a:endParaRPr lang="en-US" dirty="0" smtClean="0"/>
          </a:p>
          <a:p>
            <a:r>
              <a:rPr lang="en-US" dirty="0" smtClean="0"/>
              <a:t>Personal</a:t>
            </a:r>
          </a:p>
          <a:p>
            <a:r>
              <a:rPr lang="en-US" dirty="0" smtClean="0"/>
              <a:t>Sales/Use</a:t>
            </a:r>
          </a:p>
          <a:p>
            <a:r>
              <a:rPr lang="en-US" dirty="0" smtClean="0"/>
              <a:t>Machinery / Equipment</a:t>
            </a:r>
          </a:p>
          <a:p>
            <a:r>
              <a:rPr lang="en-US" dirty="0" smtClean="0"/>
              <a:t>Inventory</a:t>
            </a:r>
          </a:p>
          <a:p>
            <a:r>
              <a:rPr lang="en-US" dirty="0" smtClean="0"/>
              <a:t>Property</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717788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endParaRPr lang="en-US" dirty="0" smtClean="0"/>
          </a:p>
          <a:p>
            <a:r>
              <a:rPr lang="en-US" dirty="0" smtClean="0"/>
              <a:t>State </a:t>
            </a:r>
            <a:r>
              <a:rPr lang="en-US" dirty="0" smtClean="0"/>
              <a:t>Department of Revenue</a:t>
            </a:r>
          </a:p>
          <a:p>
            <a:r>
              <a:rPr lang="en-US" dirty="0" smtClean="0"/>
              <a:t>Local property valuation </a:t>
            </a:r>
            <a:r>
              <a:rPr lang="en-US" dirty="0" smtClean="0"/>
              <a:t>office</a:t>
            </a:r>
          </a:p>
          <a:p>
            <a:r>
              <a:rPr lang="en-US" dirty="0" smtClean="0"/>
              <a:t>City, County and Parish</a:t>
            </a:r>
          </a:p>
          <a:p>
            <a:r>
              <a:rPr lang="en-US" dirty="0" smtClean="0"/>
              <a:t> </a:t>
            </a:r>
            <a:endParaRPr lang="en-US" dirty="0" smtClean="0"/>
          </a:p>
          <a:p>
            <a:pPr marL="0" indent="0">
              <a:buNone/>
            </a:pPr>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503470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 Profile?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Profile: </a:t>
            </a:r>
            <a:r>
              <a:rPr lang="en-US" dirty="0" smtClean="0"/>
              <a:t>A profile is a narrative that covers multiple components of the community from an economic development perspective. The narrative is supported by data presented in various methods. Why have one? </a:t>
            </a:r>
          </a:p>
          <a:p>
            <a:r>
              <a:rPr lang="en-US" dirty="0" smtClean="0"/>
              <a:t>To understand the current state of the community</a:t>
            </a:r>
          </a:p>
          <a:p>
            <a:r>
              <a:rPr lang="en-US" dirty="0" smtClean="0"/>
              <a:t>To understand what work needs to be done</a:t>
            </a:r>
          </a:p>
          <a:p>
            <a:r>
              <a:rPr lang="en-US" dirty="0" smtClean="0"/>
              <a:t>To understand what expansion, recruitment and retaining efforts are likely to be most successful.</a:t>
            </a:r>
          </a:p>
          <a:p>
            <a:r>
              <a:rPr lang="en-US" dirty="0" smtClean="0"/>
              <a:t>It </a:t>
            </a:r>
            <a:r>
              <a:rPr lang="en-US" dirty="0" smtClean="0"/>
              <a:t>prepares you for RFI’s.</a:t>
            </a:r>
          </a:p>
          <a:p>
            <a:pPr lvl="1"/>
            <a:r>
              <a:rPr lang="en-US" dirty="0" smtClean="0"/>
              <a:t>Lack of detail / Incomplete Responses = thinning the herd. </a:t>
            </a:r>
          </a:p>
          <a:p>
            <a:pPr lvl="1"/>
            <a:r>
              <a:rPr lang="en-US" dirty="0" smtClean="0"/>
              <a:t>Labor / work force is the biggest economic development sale.</a:t>
            </a:r>
          </a:p>
          <a:p>
            <a:r>
              <a:rPr lang="en-US" dirty="0" smtClean="0"/>
              <a:t>It helps you build your story</a:t>
            </a:r>
            <a:r>
              <a:rPr lang="en-US" dirty="0" smtClean="0"/>
              <a:t>. Building </a:t>
            </a:r>
            <a:r>
              <a:rPr lang="en-US" dirty="0" smtClean="0"/>
              <a:t>up your community profile. </a:t>
            </a:r>
            <a:endParaRPr lang="en-US" dirty="0" smtClean="0"/>
          </a:p>
          <a:p>
            <a:r>
              <a:rPr lang="en-US" dirty="0" smtClean="0"/>
              <a:t>Everything has changed due to the CV19.</a:t>
            </a:r>
            <a:endParaRPr lang="en-US" dirty="0" smtClean="0"/>
          </a:p>
          <a:p>
            <a:endParaRPr lang="en-US" dirty="0" smtClean="0"/>
          </a:p>
          <a:p>
            <a:endParaRPr lang="en-US" dirty="0"/>
          </a:p>
        </p:txBody>
      </p:sp>
    </p:spTree>
    <p:extLst>
      <p:ext uri="{BB962C8B-B14F-4D97-AF65-F5344CB8AC3E}">
        <p14:creationId xmlns:p14="http://schemas.microsoft.com/office/powerpoint/2010/main" val="30704020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 &amp; Building Availability</a:t>
            </a:r>
            <a:endParaRPr lang="en-US" dirty="0"/>
          </a:p>
        </p:txBody>
      </p:sp>
      <p:sp>
        <p:nvSpPr>
          <p:cNvPr id="3" name="Content Placeholder 2"/>
          <p:cNvSpPr>
            <a:spLocks noGrp="1"/>
          </p:cNvSpPr>
          <p:nvPr>
            <p:ph idx="1"/>
          </p:nvPr>
        </p:nvSpPr>
        <p:spPr/>
        <p:txBody>
          <a:bodyPr>
            <a:normAutofit/>
          </a:bodyPr>
          <a:lstStyle/>
          <a:p>
            <a:r>
              <a:rPr lang="en-US" dirty="0" smtClean="0"/>
              <a:t>This component of the profile involves the determination of what land is available and can support product development, what product already exists and what the community can realistically support. Can land be zoned and parks be established? How long does it take to get permits, can existing businesses expand? The </a:t>
            </a:r>
            <a:r>
              <a:rPr lang="en-US" dirty="0"/>
              <a:t>importance of product cannot be over stressed. </a:t>
            </a:r>
            <a:endParaRPr lang="en-US" dirty="0" smtClean="0"/>
          </a:p>
          <a:p>
            <a:r>
              <a:rPr lang="en-US" dirty="0" smtClean="0"/>
              <a:t>Business Parks: Industrial, Office, Research, Mixed use</a:t>
            </a:r>
          </a:p>
          <a:p>
            <a:r>
              <a:rPr lang="en-US" dirty="0" smtClean="0"/>
              <a:t>Commercially Zoned land and buildings</a:t>
            </a:r>
          </a:p>
          <a:p>
            <a:r>
              <a:rPr lang="en-US" dirty="0" smtClean="0"/>
              <a:t>Vacancy rates and average rents (warehouse, industrial, office)</a:t>
            </a:r>
          </a:p>
          <a:p>
            <a:r>
              <a:rPr lang="en-US" dirty="0" smtClean="0"/>
              <a:t>Approval processes and length of time</a:t>
            </a:r>
          </a:p>
          <a:p>
            <a:r>
              <a:rPr lang="en-US" dirty="0" smtClean="0"/>
              <a:t>Permits required, processes and length of time.</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301706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endParaRPr lang="en-US" dirty="0" smtClean="0"/>
          </a:p>
          <a:p>
            <a:r>
              <a:rPr lang="en-US" dirty="0" smtClean="0"/>
              <a:t>National and local association of realtors</a:t>
            </a:r>
          </a:p>
          <a:p>
            <a:r>
              <a:rPr lang="en-US" dirty="0" smtClean="0"/>
              <a:t>Commercial Real Estate vendors</a:t>
            </a:r>
          </a:p>
          <a:p>
            <a:r>
              <a:rPr lang="en-US" dirty="0" smtClean="0"/>
              <a:t>US Census Bureau Residential Building permits</a:t>
            </a:r>
          </a:p>
          <a:p>
            <a:r>
              <a:rPr lang="en-US" dirty="0" smtClean="0"/>
              <a:t>Local Government (zoning boards, etc.)</a:t>
            </a:r>
          </a:p>
          <a:p>
            <a:r>
              <a:rPr lang="en-US" dirty="0" smtClean="0"/>
              <a:t>Local permit processes and costs </a:t>
            </a:r>
            <a:r>
              <a:rPr lang="en-US" dirty="0" err="1" smtClean="0"/>
              <a:t>ordinaces</a:t>
            </a:r>
            <a:r>
              <a:rPr lang="en-US" dirty="0" smtClean="0"/>
              <a:t> </a:t>
            </a:r>
          </a:p>
          <a:p>
            <a:r>
              <a:rPr lang="en-US" dirty="0" smtClean="0"/>
              <a:t>Construction company listings </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3947117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Regulations</a:t>
            </a:r>
            <a:endParaRPr lang="en-US" dirty="0"/>
          </a:p>
        </p:txBody>
      </p:sp>
      <p:sp>
        <p:nvSpPr>
          <p:cNvPr id="3" name="Content Placeholder 2"/>
          <p:cNvSpPr>
            <a:spLocks noGrp="1"/>
          </p:cNvSpPr>
          <p:nvPr>
            <p:ph idx="1"/>
          </p:nvPr>
        </p:nvSpPr>
        <p:spPr/>
        <p:txBody>
          <a:bodyPr>
            <a:normAutofit/>
          </a:bodyPr>
          <a:lstStyle/>
          <a:p>
            <a:r>
              <a:rPr lang="en-US" dirty="0" smtClean="0"/>
              <a:t>Identifying the potential delays or denials for a prospective firm is very important especially for determining recruitment efforts. Wasting valuable resources recruiting a firm that cannot received environmental permitting, or there is not capacity for waste water, landfill usage and other waste disposal, can be avoided with fully vetting this component. </a:t>
            </a:r>
          </a:p>
          <a:p>
            <a:endParaRPr lang="en-US" dirty="0" smtClean="0"/>
          </a:p>
          <a:p>
            <a:r>
              <a:rPr lang="en-US" dirty="0" smtClean="0"/>
              <a:t>Attainment </a:t>
            </a:r>
            <a:r>
              <a:rPr lang="en-US" dirty="0" smtClean="0"/>
              <a:t>status for federal air pollution regulations</a:t>
            </a:r>
          </a:p>
          <a:p>
            <a:r>
              <a:rPr lang="en-US" dirty="0" smtClean="0"/>
              <a:t>Average permit approval times (Air, water, hazardous waste)</a:t>
            </a:r>
          </a:p>
          <a:p>
            <a:r>
              <a:rPr lang="en-US" dirty="0" smtClean="0"/>
              <a:t>Landfills</a:t>
            </a:r>
          </a:p>
          <a:p>
            <a:r>
              <a:rPr lang="en-US" dirty="0" smtClean="0"/>
              <a:t>Recycling regulations and programs.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22718693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US Environmental Protection Agency</a:t>
            </a:r>
          </a:p>
          <a:p>
            <a:r>
              <a:rPr lang="en-US" dirty="0" smtClean="0"/>
              <a:t>State Environmental Protection Agency</a:t>
            </a:r>
          </a:p>
          <a:p>
            <a:r>
              <a:rPr lang="en-US" dirty="0" smtClean="0"/>
              <a:t>Local Government Environmental Department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1779586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95130"/>
            <a:ext cx="10058400" cy="942230"/>
          </a:xfrm>
        </p:spPr>
        <p:txBody>
          <a:bodyPr>
            <a:normAutofit/>
          </a:bodyPr>
          <a:lstStyle/>
          <a:p>
            <a:r>
              <a:rPr lang="en-US" dirty="0" smtClean="0"/>
              <a:t>More Data Resources</a:t>
            </a:r>
            <a:endParaRPr lang="en-US" dirty="0"/>
          </a:p>
        </p:txBody>
      </p:sp>
      <p:sp>
        <p:nvSpPr>
          <p:cNvPr id="3" name="Content Placeholder 2"/>
          <p:cNvSpPr>
            <a:spLocks noGrp="1"/>
          </p:cNvSpPr>
          <p:nvPr>
            <p:ph idx="1"/>
          </p:nvPr>
        </p:nvSpPr>
        <p:spPr/>
        <p:txBody>
          <a:bodyPr>
            <a:normAutofit/>
          </a:bodyPr>
          <a:lstStyle/>
          <a:p>
            <a:pPr marL="0">
              <a:lnSpc>
                <a:spcPct val="107000"/>
              </a:lnSpc>
              <a:spcBef>
                <a:spcPts val="0"/>
              </a:spcBef>
              <a:spcAft>
                <a:spcPts val="0"/>
              </a:spcAft>
            </a:pPr>
            <a:r>
              <a:rPr lang="en-US" u="sng" dirty="0">
                <a:solidFill>
                  <a:srgbClr val="0563C1"/>
                </a:solidFill>
                <a:ea typeface="Calibri" panose="020F0502020204030204" pitchFamily="34" charset="0"/>
                <a:cs typeface="Times New Roman" panose="02020603050405020304" pitchFamily="18" charset="0"/>
                <a:hlinkClick r:id="rId2"/>
              </a:rPr>
              <a:t>www.onetonline.org</a:t>
            </a:r>
            <a:endParaRPr lang="en-US"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u="sng" dirty="0" smtClean="0">
              <a:solidFill>
                <a:srgbClr val="0563C1"/>
              </a:solidFill>
              <a:ea typeface="Calibri" panose="020F0502020204030204" pitchFamily="34" charset="0"/>
              <a:cs typeface="Times New Roman" panose="02020603050405020304" pitchFamily="18" charset="0"/>
              <a:hlinkClick r:id="rId3"/>
            </a:endParaRPr>
          </a:p>
          <a:p>
            <a:pPr marL="0" marR="0">
              <a:lnSpc>
                <a:spcPct val="107000"/>
              </a:lnSpc>
              <a:spcBef>
                <a:spcPts val="0"/>
              </a:spcBef>
              <a:spcAft>
                <a:spcPts val="0"/>
              </a:spcAft>
            </a:pPr>
            <a:r>
              <a:rPr lang="en-US" u="sng" dirty="0" smtClean="0">
                <a:solidFill>
                  <a:srgbClr val="0563C1"/>
                </a:solidFill>
                <a:ea typeface="Calibri" panose="020F0502020204030204" pitchFamily="34" charset="0"/>
                <a:cs typeface="Times New Roman" panose="02020603050405020304" pitchFamily="18" charset="0"/>
                <a:hlinkClick r:id="rId3"/>
              </a:rPr>
              <a:t>https</a:t>
            </a:r>
            <a:r>
              <a:rPr lang="en-US" u="sng" dirty="0">
                <a:solidFill>
                  <a:srgbClr val="0563C1"/>
                </a:solidFill>
                <a:ea typeface="Calibri" panose="020F0502020204030204" pitchFamily="34" charset="0"/>
                <a:cs typeface="Times New Roman" panose="02020603050405020304" pitchFamily="18" charset="0"/>
                <a:hlinkClick r:id="rId3"/>
              </a:rPr>
              <a:t>://kystats.ky.gov</a:t>
            </a:r>
            <a:r>
              <a:rPr lang="en-US" u="sng" dirty="0" smtClean="0">
                <a:solidFill>
                  <a:srgbClr val="0563C1"/>
                </a:solidFill>
                <a:ea typeface="Calibri" panose="020F0502020204030204" pitchFamily="34" charset="0"/>
                <a:cs typeface="Times New Roman" panose="02020603050405020304" pitchFamily="18" charset="0"/>
                <a:hlinkClick r:id="rId3"/>
              </a:rPr>
              <a:t>/</a:t>
            </a:r>
            <a:endParaRPr lang="en-US" u="sng" dirty="0" smtClean="0">
              <a:solidFill>
                <a:srgbClr val="0563C1"/>
              </a:solidFill>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u="sng" dirty="0" smtClean="0">
                <a:solidFill>
                  <a:srgbClr val="0563C1"/>
                </a:solidFill>
                <a:ea typeface="Calibri" panose="020F0502020204030204" pitchFamily="34" charset="0"/>
                <a:cs typeface="Times New Roman" panose="02020603050405020304" pitchFamily="18" charset="0"/>
                <a:hlinkClick r:id="rId4"/>
              </a:rPr>
              <a:t>http</a:t>
            </a:r>
            <a:r>
              <a:rPr lang="en-US" u="sng" dirty="0">
                <a:solidFill>
                  <a:srgbClr val="0563C1"/>
                </a:solidFill>
                <a:ea typeface="Calibri" panose="020F0502020204030204" pitchFamily="34" charset="0"/>
                <a:cs typeface="Times New Roman" panose="02020603050405020304" pitchFamily="18" charset="0"/>
                <a:hlinkClick r:id="rId4"/>
              </a:rPr>
              <a:t>://ksdc.louisville.edu/data-sources-by-topic/business-and-industry</a:t>
            </a:r>
            <a:r>
              <a:rPr lang="en-US" u="sng" dirty="0" smtClean="0">
                <a:solidFill>
                  <a:srgbClr val="0563C1"/>
                </a:solidFill>
                <a:ea typeface="Calibri" panose="020F0502020204030204" pitchFamily="34" charset="0"/>
                <a:cs typeface="Times New Roman" panose="02020603050405020304" pitchFamily="18" charset="0"/>
                <a:hlinkClick r:id="rId4"/>
              </a:rPr>
              <a:t>/</a:t>
            </a:r>
            <a:endParaRPr lang="en-US" u="sng" dirty="0" smtClean="0">
              <a:solidFill>
                <a:srgbClr val="0563C1"/>
              </a:solidFill>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000" dirty="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u="sng" dirty="0" smtClean="0">
                <a:solidFill>
                  <a:srgbClr val="0563C1"/>
                </a:solidFill>
                <a:ea typeface="Calibri" panose="020F0502020204030204" pitchFamily="34" charset="0"/>
                <a:cs typeface="Times New Roman" panose="02020603050405020304" pitchFamily="18" charset="0"/>
                <a:hlinkClick r:id="rId5"/>
              </a:rPr>
              <a:t>https</a:t>
            </a:r>
            <a:r>
              <a:rPr lang="en-US" u="sng" dirty="0">
                <a:solidFill>
                  <a:srgbClr val="0563C1"/>
                </a:solidFill>
                <a:ea typeface="Calibri" panose="020F0502020204030204" pitchFamily="34" charset="0"/>
                <a:cs typeface="Times New Roman" panose="02020603050405020304" pitchFamily="18" charset="0"/>
                <a:hlinkClick r:id="rId5"/>
              </a:rPr>
              <a:t>://</a:t>
            </a:r>
            <a:r>
              <a:rPr lang="en-US" u="sng" dirty="0" smtClean="0">
                <a:solidFill>
                  <a:srgbClr val="0563C1"/>
                </a:solidFill>
                <a:ea typeface="Calibri" panose="020F0502020204030204" pitchFamily="34" charset="0"/>
                <a:cs typeface="Times New Roman" panose="02020603050405020304" pitchFamily="18" charset="0"/>
                <a:hlinkClick r:id="rId5"/>
              </a:rPr>
              <a:t>www.careeronestop.org/Toolkit/Careers/Occupations/occupation-profile.aspx</a:t>
            </a:r>
            <a:endParaRPr lang="en-US" u="sng" dirty="0" smtClean="0">
              <a:solidFill>
                <a:srgbClr val="0563C1"/>
              </a:solidFill>
              <a:ea typeface="Calibri" panose="020F0502020204030204" pitchFamily="34" charset="0"/>
              <a:cs typeface="Times New Roman" panose="02020603050405020304" pitchFamily="18" charset="0"/>
            </a:endParaRPr>
          </a:p>
          <a:p>
            <a:r>
              <a:rPr lang="en-US" u="sng" dirty="0" smtClean="0">
                <a:solidFill>
                  <a:srgbClr val="0563C1"/>
                </a:solidFill>
                <a:ea typeface="Calibri" panose="020F0502020204030204" pitchFamily="34" charset="0"/>
                <a:cs typeface="Times New Roman" panose="02020603050405020304" pitchFamily="18" charset="0"/>
                <a:hlinkClick r:id="rId6"/>
              </a:rPr>
              <a:t>https</a:t>
            </a:r>
            <a:r>
              <a:rPr lang="en-US" u="sng" dirty="0">
                <a:solidFill>
                  <a:srgbClr val="0563C1"/>
                </a:solidFill>
                <a:ea typeface="Calibri" panose="020F0502020204030204" pitchFamily="34" charset="0"/>
                <a:cs typeface="Times New Roman" panose="02020603050405020304" pitchFamily="18" charset="0"/>
                <a:hlinkClick r:id="rId6"/>
              </a:rPr>
              <a:t>://cedik.ca.uky.edu/ky-recovery</a:t>
            </a:r>
            <a:r>
              <a:rPr lang="en-US" dirty="0">
                <a:ea typeface="Calibri" panose="020F0502020204030204" pitchFamily="34" charset="0"/>
                <a:cs typeface="Times New Roman" panose="02020603050405020304" pitchFamily="18" charset="0"/>
              </a:rPr>
              <a:t> </a:t>
            </a:r>
            <a:endParaRPr lang="en-US" dirty="0" smtClean="0">
              <a:ea typeface="Calibri" panose="020F0502020204030204" pitchFamily="34" charset="0"/>
              <a:cs typeface="Times New Roman" panose="02020603050405020304" pitchFamily="18" charset="0"/>
            </a:endParaRPr>
          </a:p>
          <a:p>
            <a:r>
              <a:rPr lang="en-US" dirty="0" smtClean="0">
                <a:ea typeface="Calibri" panose="020F0502020204030204" pitchFamily="34" charset="0"/>
                <a:cs typeface="Times New Roman" panose="02020603050405020304" pitchFamily="18" charset="0"/>
                <a:hlinkClick r:id="rId7"/>
              </a:rPr>
              <a:t>https</a:t>
            </a:r>
            <a:r>
              <a:rPr lang="en-US" dirty="0">
                <a:ea typeface="Calibri" panose="020F0502020204030204" pitchFamily="34" charset="0"/>
                <a:cs typeface="Times New Roman" panose="02020603050405020304" pitchFamily="18" charset="0"/>
                <a:hlinkClick r:id="rId7"/>
              </a:rPr>
              <a:t>://</a:t>
            </a:r>
            <a:r>
              <a:rPr lang="en-US" dirty="0" smtClean="0">
                <a:ea typeface="Calibri" panose="020F0502020204030204" pitchFamily="34" charset="0"/>
                <a:cs typeface="Times New Roman" panose="02020603050405020304" pitchFamily="18" charset="0"/>
                <a:hlinkClick r:id="rId7"/>
              </a:rPr>
              <a:t>cber.uky.edu/publications/annual-reports</a:t>
            </a:r>
            <a:endParaRPr lang="en-US" dirty="0" smtClean="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40346498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methods</a:t>
            </a:r>
            <a:endParaRPr lang="en-US" dirty="0"/>
          </a:p>
        </p:txBody>
      </p:sp>
      <p:sp>
        <p:nvSpPr>
          <p:cNvPr id="3" name="Content Placeholder 2"/>
          <p:cNvSpPr>
            <a:spLocks noGrp="1"/>
          </p:cNvSpPr>
          <p:nvPr>
            <p:ph idx="1"/>
          </p:nvPr>
        </p:nvSpPr>
        <p:spPr/>
        <p:txBody>
          <a:bodyPr/>
          <a:lstStyle/>
          <a:p>
            <a:r>
              <a:rPr lang="en-US" dirty="0" smtClean="0"/>
              <a:t>Personal interviews</a:t>
            </a:r>
          </a:p>
          <a:p>
            <a:r>
              <a:rPr lang="en-US" dirty="0" smtClean="0"/>
              <a:t>Public hearings</a:t>
            </a:r>
          </a:p>
          <a:p>
            <a:r>
              <a:rPr lang="en-US" dirty="0" smtClean="0"/>
              <a:t>Neighborhood meetings</a:t>
            </a:r>
          </a:p>
          <a:p>
            <a:r>
              <a:rPr lang="en-US" dirty="0" smtClean="0"/>
              <a:t>Press, radio and television outlets</a:t>
            </a:r>
          </a:p>
          <a:p>
            <a:r>
              <a:rPr lang="en-US" dirty="0" smtClean="0"/>
              <a:t>Social media</a:t>
            </a:r>
          </a:p>
          <a:p>
            <a:r>
              <a:rPr lang="en-US" dirty="0" smtClean="0"/>
              <a:t>Religious, fraternal and trade organizations</a:t>
            </a:r>
          </a:p>
          <a:p>
            <a:r>
              <a:rPr lang="en-US" dirty="0" smtClean="0"/>
              <a:t>Existing reports,, case studies and feasibility studies.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1047672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a:t>
            </a:r>
            <a:endParaRPr lang="en-US" dirty="0"/>
          </a:p>
        </p:txBody>
      </p:sp>
      <p:sp>
        <p:nvSpPr>
          <p:cNvPr id="3" name="Content Placeholder 2"/>
          <p:cNvSpPr>
            <a:spLocks noGrp="1"/>
          </p:cNvSpPr>
          <p:nvPr>
            <p:ph idx="1"/>
          </p:nvPr>
        </p:nvSpPr>
        <p:spPr/>
        <p:txBody>
          <a:bodyPr/>
          <a:lstStyle/>
          <a:p>
            <a:endParaRPr lang="en-US" dirty="0" smtClean="0"/>
          </a:p>
          <a:p>
            <a:r>
              <a:rPr lang="en-US" dirty="0" smtClean="0"/>
              <a:t>Best practices discussion </a:t>
            </a:r>
          </a:p>
          <a:p>
            <a:endParaRPr lang="en-US" dirty="0"/>
          </a:p>
          <a:p>
            <a:r>
              <a:rPr lang="en-US" dirty="0" smtClean="0"/>
              <a:t>Q and A</a:t>
            </a:r>
          </a:p>
          <a:p>
            <a:endParaRPr lang="en-US" dirty="0" smtClean="0"/>
          </a:p>
          <a:p>
            <a:r>
              <a:rPr lang="en-US" dirty="0" smtClean="0"/>
              <a:t>Contact Information:	</a:t>
            </a:r>
            <a:r>
              <a:rPr lang="en-US" dirty="0" smtClean="0">
                <a:hlinkClick r:id="rId2"/>
              </a:rPr>
              <a:t>cwooldridge@murraystate.edu</a:t>
            </a:r>
            <a:r>
              <a:rPr lang="en-US" dirty="0" smtClean="0"/>
              <a:t> / 270 809 2495</a:t>
            </a:r>
          </a:p>
          <a:p>
            <a:pPr lvl="8"/>
            <a:endParaRPr lang="en-US"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32171883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List</a:t>
            </a:r>
            <a:endParaRPr lang="en-US" dirty="0"/>
          </a:p>
        </p:txBody>
      </p:sp>
      <p:sp>
        <p:nvSpPr>
          <p:cNvPr id="3" name="Content Placeholder 2"/>
          <p:cNvSpPr>
            <a:spLocks noGrp="1"/>
          </p:cNvSpPr>
          <p:nvPr>
            <p:ph idx="1"/>
          </p:nvPr>
        </p:nvSpPr>
        <p:spPr/>
        <p:txBody>
          <a:bodyPr/>
          <a:lstStyle/>
          <a:p>
            <a:endParaRPr lang="en-US" dirty="0" smtClean="0"/>
          </a:p>
          <a:p>
            <a:r>
              <a:rPr lang="en-US" dirty="0" smtClean="0"/>
              <a:t>Towns, Inc.					By Andrew Davis</a:t>
            </a:r>
          </a:p>
          <a:p>
            <a:r>
              <a:rPr lang="en-US" dirty="0" smtClean="0"/>
              <a:t>Economic Development is not for Amateurs!	By Jay Garner and Ross Patten</a:t>
            </a:r>
          </a:p>
          <a:p>
            <a:r>
              <a:rPr lang="en-US" dirty="0" smtClean="0"/>
              <a:t>13 Ways to Kill your Community			By Doug Griffin</a:t>
            </a:r>
          </a:p>
          <a:p>
            <a:r>
              <a:rPr lang="en-US" dirty="0"/>
              <a:t>Planning Local Economic Development		By Nancy Leigh and Edward </a:t>
            </a:r>
            <a:r>
              <a:rPr lang="en-US" dirty="0" err="1"/>
              <a:t>Blakley</a:t>
            </a:r>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4873" y="99288"/>
            <a:ext cx="3343192" cy="728773"/>
          </a:xfrm>
          <a:prstGeom prst="rect">
            <a:avLst/>
          </a:prstGeom>
        </p:spPr>
      </p:pic>
    </p:spTree>
    <p:extLst>
      <p:ext uri="{BB962C8B-B14F-4D97-AF65-F5344CB8AC3E}">
        <p14:creationId xmlns:p14="http://schemas.microsoft.com/office/powerpoint/2010/main" val="3869268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Class Challenge</a:t>
            </a:r>
            <a:endParaRPr lang="en-US" dirty="0"/>
          </a:p>
        </p:txBody>
      </p:sp>
      <p:sp>
        <p:nvSpPr>
          <p:cNvPr id="3" name="Text Placeholder 2"/>
          <p:cNvSpPr>
            <a:spLocks noGrp="1"/>
          </p:cNvSpPr>
          <p:nvPr>
            <p:ph type="body" idx="1"/>
          </p:nvPr>
        </p:nvSpPr>
        <p:spPr/>
        <p:txBody>
          <a:bodyPr/>
          <a:lstStyle/>
          <a:p>
            <a:r>
              <a:rPr lang="en-US" dirty="0" smtClean="0"/>
              <a:t> </a:t>
            </a:r>
            <a:endParaRPr lang="en-US" dirty="0"/>
          </a:p>
        </p:txBody>
      </p:sp>
      <p:sp>
        <p:nvSpPr>
          <p:cNvPr id="5" name="Text Placeholder 4"/>
          <p:cNvSpPr>
            <a:spLocks noGrp="1"/>
          </p:cNvSpPr>
          <p:nvPr>
            <p:ph type="body" sz="quarter" idx="3"/>
          </p:nvPr>
        </p:nvSpPr>
        <p:spPr/>
        <p:txBody>
          <a:bodyPr/>
          <a:lstStyle/>
          <a:p>
            <a:r>
              <a:rPr lang="en-US" dirty="0" smtClean="0"/>
              <a:t> </a:t>
            </a:r>
            <a:endParaRPr lang="en-US" dirty="0"/>
          </a:p>
        </p:txBody>
      </p:sp>
      <p:sp>
        <p:nvSpPr>
          <p:cNvPr id="6" name="Content Placeholder 5"/>
          <p:cNvSpPr>
            <a:spLocks noGrp="1"/>
          </p:cNvSpPr>
          <p:nvPr>
            <p:ph sz="quarter" idx="4"/>
          </p:nvPr>
        </p:nvSpPr>
        <p:spPr>
          <a:xfrm>
            <a:off x="2926080" y="2035534"/>
            <a:ext cx="8229600" cy="3196424"/>
          </a:xfrm>
        </p:spPr>
        <p:txBody>
          <a:bodyPr/>
          <a:lstStyle/>
          <a:p>
            <a:r>
              <a:rPr lang="en-US" dirty="0" smtClean="0"/>
              <a:t>As </a:t>
            </a:r>
            <a:r>
              <a:rPr lang="en-US" dirty="0"/>
              <a:t>part of the master program in economic development, one of projects the students must complete is the profile. The scenario is that the student has been recently hired and on the first day the chairman of board advises the new EDC president that board would like a presentation addressing the current state of the community from and economic development perspective at the next board meeting which is in 30 days. The student is assigned this project with 30 days complete it and produce a report addressing the components of the profile. They must learn to work with a tight time line, imperfect and incomplete information and defend the report with references. Not unlike what all EDP do in real life….    </a:t>
            </a:r>
          </a:p>
          <a:p>
            <a:endParaRPr lang="en-US" dirty="0"/>
          </a:p>
        </p:txBody>
      </p:sp>
      <p:pic>
        <p:nvPicPr>
          <p:cNvPr id="7" name="Content Placeholder 6" descr="The view from under a parachute canopy - Wildfire Today"/>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1097280" y="2035534"/>
            <a:ext cx="1743075" cy="2619375"/>
          </a:xfrm>
          <a:prstGeom prst="rect">
            <a:avLst/>
          </a:prstGeom>
          <a:noFill/>
          <a:ln>
            <a:noFill/>
          </a:ln>
        </p:spPr>
      </p:pic>
    </p:spTree>
    <p:extLst>
      <p:ext uri="{BB962C8B-B14F-4D97-AF65-F5344CB8AC3E}">
        <p14:creationId xmlns:p14="http://schemas.microsoft.com/office/powerpoint/2010/main" val="178010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Economic Profile Outline</a:t>
            </a:r>
            <a:endParaRPr lang="en-US" dirty="0">
              <a:solidFill>
                <a:schemeClr val="tx2"/>
              </a:solidFill>
            </a:endParaRPr>
          </a:p>
        </p:txBody>
      </p:sp>
      <p:sp>
        <p:nvSpPr>
          <p:cNvPr id="3" name="Content Placeholder 2"/>
          <p:cNvSpPr>
            <a:spLocks noGrp="1"/>
          </p:cNvSpPr>
          <p:nvPr>
            <p:ph idx="1"/>
          </p:nvPr>
        </p:nvSpPr>
        <p:spPr/>
        <p:txBody>
          <a:bodyPr/>
          <a:lstStyle/>
          <a:p>
            <a:endParaRPr lang="en-US" dirty="0" smtClean="0"/>
          </a:p>
          <a:p>
            <a:r>
              <a:rPr lang="en-US" dirty="0" smtClean="0">
                <a:solidFill>
                  <a:schemeClr val="tx2"/>
                </a:solidFill>
              </a:rPr>
              <a:t>Demographics 			Research Base</a:t>
            </a:r>
          </a:p>
          <a:p>
            <a:r>
              <a:rPr lang="en-US" dirty="0" smtClean="0">
                <a:solidFill>
                  <a:schemeClr val="tx2"/>
                </a:solidFill>
              </a:rPr>
              <a:t>Quality of Life			Higher Education Resources</a:t>
            </a:r>
          </a:p>
          <a:p>
            <a:r>
              <a:rPr lang="en-US" dirty="0" smtClean="0">
                <a:solidFill>
                  <a:schemeClr val="tx2"/>
                </a:solidFill>
              </a:rPr>
              <a:t>Income and Wages		Transportation</a:t>
            </a:r>
          </a:p>
          <a:p>
            <a:r>
              <a:rPr lang="en-US" dirty="0" smtClean="0">
                <a:solidFill>
                  <a:schemeClr val="tx2"/>
                </a:solidFill>
              </a:rPr>
              <a:t>Labor Force Characteristics	Utilities</a:t>
            </a:r>
          </a:p>
          <a:p>
            <a:r>
              <a:rPr lang="en-US" dirty="0" smtClean="0">
                <a:solidFill>
                  <a:schemeClr val="tx2"/>
                </a:solidFill>
              </a:rPr>
              <a:t>Business Establishments 		Taxes</a:t>
            </a:r>
          </a:p>
          <a:p>
            <a:r>
              <a:rPr lang="en-US" dirty="0" smtClean="0">
                <a:solidFill>
                  <a:schemeClr val="tx2"/>
                </a:solidFill>
              </a:rPr>
              <a:t>International Linkages		Land and Building availability </a:t>
            </a:r>
          </a:p>
          <a:p>
            <a:r>
              <a:rPr lang="en-US" dirty="0" smtClean="0">
                <a:solidFill>
                  <a:schemeClr val="tx2"/>
                </a:solidFill>
              </a:rPr>
              <a:t>				Environmental Regulations </a:t>
            </a:r>
            <a:endParaRPr lang="en-US"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80389" y="95324"/>
            <a:ext cx="3033091" cy="661175"/>
          </a:xfrm>
          <a:prstGeom prst="rect">
            <a:avLst/>
          </a:prstGeom>
        </p:spPr>
      </p:pic>
    </p:spTree>
    <p:extLst>
      <p:ext uri="{BB962C8B-B14F-4D97-AF65-F5344CB8AC3E}">
        <p14:creationId xmlns:p14="http://schemas.microsoft.com/office/powerpoint/2010/main" val="597943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Demographics</a:t>
            </a:r>
            <a:endParaRPr lang="en-US" dirty="0">
              <a:solidFill>
                <a:schemeClr val="tx2"/>
              </a:solidFill>
            </a:endParaRPr>
          </a:p>
        </p:txBody>
      </p:sp>
      <p:sp>
        <p:nvSpPr>
          <p:cNvPr id="3" name="Content Placeholder 2"/>
          <p:cNvSpPr>
            <a:spLocks noGrp="1"/>
          </p:cNvSpPr>
          <p:nvPr>
            <p:ph idx="1"/>
          </p:nvPr>
        </p:nvSpPr>
        <p:spPr/>
        <p:txBody>
          <a:bodyPr>
            <a:normAutofit/>
          </a:bodyPr>
          <a:lstStyle/>
          <a:p>
            <a:r>
              <a:rPr lang="en-US" dirty="0">
                <a:solidFill>
                  <a:schemeClr val="tx2"/>
                </a:solidFill>
                <a:ea typeface="Calibri" panose="020F0502020204030204" pitchFamily="34" charset="0"/>
                <a:cs typeface="Times New Roman" panose="02020603050405020304" pitchFamily="18" charset="0"/>
              </a:rPr>
              <a:t>A community’s demographic characteristics reveals whether the community is small or larger, declining or growing and if the population is homogenous or diverse. Also if the community has an equal distribution of age groups or is more concentrated toward a younger work force or an older workforce. Cohorts of ages moving over time through a community toward retirement has ED implications especially in seeking replacement workers. Also measured is mobility and are younger workers finding employment or are leaving to find employment. </a:t>
            </a:r>
          </a:p>
          <a:p>
            <a:r>
              <a:rPr lang="en-US" dirty="0" smtClean="0">
                <a:solidFill>
                  <a:schemeClr val="tx2"/>
                </a:solidFill>
              </a:rPr>
              <a:t>Population by age</a:t>
            </a:r>
          </a:p>
          <a:p>
            <a:r>
              <a:rPr lang="en-US" dirty="0" smtClean="0">
                <a:solidFill>
                  <a:schemeClr val="tx2"/>
                </a:solidFill>
              </a:rPr>
              <a:t>Population by ethnicity</a:t>
            </a:r>
          </a:p>
          <a:p>
            <a:r>
              <a:rPr lang="en-US" dirty="0" smtClean="0">
                <a:solidFill>
                  <a:schemeClr val="tx2"/>
                </a:solidFill>
              </a:rPr>
              <a:t>Households</a:t>
            </a:r>
          </a:p>
          <a:p>
            <a:r>
              <a:rPr lang="en-US" dirty="0" smtClean="0">
                <a:solidFill>
                  <a:schemeClr val="tx2"/>
                </a:solidFill>
              </a:rPr>
              <a:t>Net migration</a:t>
            </a:r>
          </a:p>
          <a:p>
            <a:r>
              <a:rPr lang="en-US" dirty="0" smtClean="0">
                <a:solidFill>
                  <a:schemeClr val="tx2"/>
                </a:solidFill>
              </a:rPr>
              <a:t>Workforce Education Attainment</a:t>
            </a:r>
          </a:p>
          <a:p>
            <a:pPr marL="0" indent="0">
              <a:buNone/>
            </a:pPr>
            <a:endParaRPr lang="en-US" dirty="0">
              <a:solidFill>
                <a:schemeClr val="tx2"/>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20146" y="102258"/>
            <a:ext cx="3001286" cy="654242"/>
          </a:xfrm>
          <a:prstGeom prst="rect">
            <a:avLst/>
          </a:prstGeom>
        </p:spPr>
      </p:pic>
    </p:spTree>
    <p:extLst>
      <p:ext uri="{BB962C8B-B14F-4D97-AF65-F5344CB8AC3E}">
        <p14:creationId xmlns:p14="http://schemas.microsoft.com/office/powerpoint/2010/main" val="1762800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Resources</a:t>
            </a:r>
            <a:endParaRPr lang="en-US" dirty="0"/>
          </a:p>
        </p:txBody>
      </p:sp>
      <p:sp>
        <p:nvSpPr>
          <p:cNvPr id="3" name="Content Placeholder 2"/>
          <p:cNvSpPr>
            <a:spLocks noGrp="1"/>
          </p:cNvSpPr>
          <p:nvPr>
            <p:ph idx="1"/>
          </p:nvPr>
        </p:nvSpPr>
        <p:spPr/>
        <p:txBody>
          <a:bodyPr/>
          <a:lstStyle/>
          <a:p>
            <a:r>
              <a:rPr lang="en-US" dirty="0" smtClean="0"/>
              <a:t>Census Bureau</a:t>
            </a:r>
          </a:p>
          <a:p>
            <a:r>
              <a:rPr lang="en-US" dirty="0" smtClean="0"/>
              <a:t>Decennial Survey</a:t>
            </a:r>
          </a:p>
          <a:p>
            <a:r>
              <a:rPr lang="en-US" dirty="0" smtClean="0"/>
              <a:t>American Community Survey</a:t>
            </a:r>
          </a:p>
          <a:p>
            <a:r>
              <a:rPr lang="en-US" dirty="0" smtClean="0"/>
              <a:t>Local/Regional Agency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12194" y="102973"/>
            <a:ext cx="2961530" cy="645575"/>
          </a:xfrm>
          <a:prstGeom prst="rect">
            <a:avLst/>
          </a:prstGeom>
        </p:spPr>
      </p:pic>
    </p:spTree>
    <p:extLst>
      <p:ext uri="{BB962C8B-B14F-4D97-AF65-F5344CB8AC3E}">
        <p14:creationId xmlns:p14="http://schemas.microsoft.com/office/powerpoint/2010/main" val="3545159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475" y="286603"/>
            <a:ext cx="10090205" cy="969703"/>
          </a:xfrm>
        </p:spPr>
        <p:txBody>
          <a:bodyPr/>
          <a:lstStyle/>
          <a:p>
            <a:r>
              <a:rPr lang="en-US" dirty="0" smtClean="0"/>
              <a:t>Quality of Life</a:t>
            </a:r>
            <a:endParaRPr lang="en-US" dirty="0"/>
          </a:p>
        </p:txBody>
      </p:sp>
      <p:sp>
        <p:nvSpPr>
          <p:cNvPr id="3" name="Content Placeholder 2"/>
          <p:cNvSpPr>
            <a:spLocks noGrp="1"/>
          </p:cNvSpPr>
          <p:nvPr>
            <p:ph idx="1"/>
          </p:nvPr>
        </p:nvSpPr>
        <p:spPr>
          <a:xfrm>
            <a:off x="1097280" y="1844703"/>
            <a:ext cx="10256520" cy="4332260"/>
          </a:xfrm>
        </p:spPr>
        <p:txBody>
          <a:bodyPr>
            <a:normAutofit/>
          </a:bodyPr>
          <a:lstStyle/>
          <a:p>
            <a:r>
              <a:rPr lang="en-US" dirty="0"/>
              <a:t>The component seeks to measure the aspects of the community that will draw firms and, more importantly, employees for the firm. The higher the pay scales of the employees, the higher the importance of QOL as higher pay allows for discretionary spending for restaurants, entertainment and higher end durable goods and luxury services. Safe environments increasingly are part of the QOL determination. A community with a unique environment appeals to younger professionals and supports the firms hiring efforts</a:t>
            </a:r>
            <a:r>
              <a:rPr lang="en-US" dirty="0" smtClean="0"/>
              <a:t>. QOL is beginning to be a given. Now the challenge is becoming the differentiation…the story. Every community has a story and it must be told.</a:t>
            </a:r>
          </a:p>
          <a:p>
            <a:endParaRPr lang="en-US" dirty="0"/>
          </a:p>
          <a:p>
            <a:r>
              <a:rPr lang="en-US" dirty="0" smtClean="0"/>
              <a:t>Climate</a:t>
            </a:r>
          </a:p>
          <a:p>
            <a:r>
              <a:rPr lang="en-US" dirty="0" smtClean="0"/>
              <a:t>Housing Supply and Prices</a:t>
            </a:r>
          </a:p>
          <a:p>
            <a:r>
              <a:rPr lang="en-US" dirty="0" smtClean="0"/>
              <a:t>Workforce housing supply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492" y="113746"/>
            <a:ext cx="3017189" cy="657708"/>
          </a:xfrm>
          <a:prstGeom prst="rect">
            <a:avLst/>
          </a:prstGeom>
        </p:spPr>
      </p:pic>
    </p:spTree>
    <p:extLst>
      <p:ext uri="{BB962C8B-B14F-4D97-AF65-F5344CB8AC3E}">
        <p14:creationId xmlns:p14="http://schemas.microsoft.com/office/powerpoint/2010/main" val="1214763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of Life</a:t>
            </a:r>
          </a:p>
        </p:txBody>
      </p:sp>
      <p:sp>
        <p:nvSpPr>
          <p:cNvPr id="3" name="Content Placeholder 2"/>
          <p:cNvSpPr>
            <a:spLocks noGrp="1"/>
          </p:cNvSpPr>
          <p:nvPr>
            <p:ph idx="1"/>
          </p:nvPr>
        </p:nvSpPr>
        <p:spPr/>
        <p:txBody>
          <a:bodyPr/>
          <a:lstStyle/>
          <a:p>
            <a:r>
              <a:rPr lang="en-US" dirty="0"/>
              <a:t>Education</a:t>
            </a:r>
          </a:p>
          <a:p>
            <a:pPr lvl="1"/>
            <a:r>
              <a:rPr lang="en-US" dirty="0"/>
              <a:t>Spending per student</a:t>
            </a:r>
          </a:p>
          <a:p>
            <a:pPr lvl="1"/>
            <a:r>
              <a:rPr lang="en-US" dirty="0"/>
              <a:t>Student Teacher ratios</a:t>
            </a:r>
          </a:p>
          <a:p>
            <a:pPr lvl="1"/>
            <a:r>
              <a:rPr lang="en-US" dirty="0"/>
              <a:t>Achievement test results</a:t>
            </a:r>
          </a:p>
          <a:p>
            <a:pPr lvl="1"/>
            <a:r>
              <a:rPr lang="en-US" dirty="0"/>
              <a:t>High School graduation rates</a:t>
            </a:r>
          </a:p>
          <a:p>
            <a:pPr lvl="1"/>
            <a:r>
              <a:rPr lang="en-US" dirty="0"/>
              <a:t>Vocational and University attendance/graduation</a:t>
            </a:r>
          </a:p>
          <a:p>
            <a:r>
              <a:rPr lang="en-US" dirty="0"/>
              <a:t>Health Care</a:t>
            </a:r>
          </a:p>
          <a:p>
            <a:r>
              <a:rPr lang="en-US" dirty="0"/>
              <a:t>Crime Rate</a:t>
            </a:r>
          </a:p>
          <a:p>
            <a:r>
              <a:rPr lang="en-US" dirty="0"/>
              <a:t>Culture</a:t>
            </a:r>
          </a:p>
          <a:p>
            <a:pPr lvl="1"/>
            <a:r>
              <a:rPr lang="en-US" dirty="0"/>
              <a:t>Museums, Art, Sports and events</a:t>
            </a:r>
          </a:p>
          <a:p>
            <a:pPr lvl="1"/>
            <a:r>
              <a:rPr lang="en-US" dirty="0"/>
              <a:t>Green Space and recreational outlets</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492" y="113746"/>
            <a:ext cx="3017189" cy="657708"/>
          </a:xfrm>
          <a:prstGeom prst="rect">
            <a:avLst/>
          </a:prstGeom>
        </p:spPr>
      </p:pic>
    </p:spTree>
    <p:extLst>
      <p:ext uri="{BB962C8B-B14F-4D97-AF65-F5344CB8AC3E}">
        <p14:creationId xmlns:p14="http://schemas.microsoft.com/office/powerpoint/2010/main" val="3034082868"/>
      </p:ext>
    </p:extLst>
  </p:cSld>
  <p:clrMapOvr>
    <a:masterClrMapping/>
  </p:clrMapOvr>
</p:sld>
</file>

<file path=ppt/theme/theme1.xml><?xml version="1.0" encoding="utf-8"?>
<a:theme xmlns:a="http://schemas.openxmlformats.org/drawingml/2006/main" name="Retrospect">
  <a:themeElements>
    <a:clrScheme name="Custom 8">
      <a:dk1>
        <a:srgbClr val="212121"/>
      </a:dk1>
      <a:lt1>
        <a:srgbClr val="FFFFFF"/>
      </a:lt1>
      <a:dk2>
        <a:srgbClr val="212121"/>
      </a:dk2>
      <a:lt2>
        <a:srgbClr val="FFFFFF"/>
      </a:lt2>
      <a:accent1>
        <a:srgbClr val="FFC000"/>
      </a:accent1>
      <a:accent2>
        <a:srgbClr val="1186C3"/>
      </a:accent2>
      <a:accent3>
        <a:srgbClr val="1186C3"/>
      </a:accent3>
      <a:accent4>
        <a:srgbClr val="1186C3"/>
      </a:accent4>
      <a:accent5>
        <a:srgbClr val="1186C3"/>
      </a:accent5>
      <a:accent6>
        <a:srgbClr val="1186C3"/>
      </a:accent6>
      <a:hlink>
        <a:srgbClr val="1186C3"/>
      </a:hlink>
      <a:folHlink>
        <a:srgbClr val="1186C3"/>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835</TotalTime>
  <Words>1930</Words>
  <Application>Microsoft Office PowerPoint</Application>
  <PresentationFormat>Widescreen</PresentationFormat>
  <Paragraphs>247</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Calibri</vt:lpstr>
      <vt:lpstr>Calibri Light</vt:lpstr>
      <vt:lpstr>Times New Roman</vt:lpstr>
      <vt:lpstr>Retrospect</vt:lpstr>
      <vt:lpstr>Components of an Economic Profile</vt:lpstr>
      <vt:lpstr>Session Introduction:</vt:lpstr>
      <vt:lpstr>Why a Profile?</vt:lpstr>
      <vt:lpstr>The Class Challenge</vt:lpstr>
      <vt:lpstr>Economic Profile Outline</vt:lpstr>
      <vt:lpstr>Demographics</vt:lpstr>
      <vt:lpstr>Data Resources</vt:lpstr>
      <vt:lpstr>Quality of Life</vt:lpstr>
      <vt:lpstr>Quality of Life</vt:lpstr>
      <vt:lpstr>Data Resources</vt:lpstr>
      <vt:lpstr>Income and Wages</vt:lpstr>
      <vt:lpstr>Data Resources</vt:lpstr>
      <vt:lpstr>Labor Force Characteristics</vt:lpstr>
      <vt:lpstr>Labor Force Characteristics</vt:lpstr>
      <vt:lpstr>Data Resources</vt:lpstr>
      <vt:lpstr>Business Establishments by Industry Sector and Employment Size</vt:lpstr>
      <vt:lpstr>Data Resources</vt:lpstr>
      <vt:lpstr>International Linkages</vt:lpstr>
      <vt:lpstr>Data Resources</vt:lpstr>
      <vt:lpstr>Research Base</vt:lpstr>
      <vt:lpstr>Data Resources</vt:lpstr>
      <vt:lpstr>Higher Education Resources</vt:lpstr>
      <vt:lpstr>Data Resources</vt:lpstr>
      <vt:lpstr>Transportation</vt:lpstr>
      <vt:lpstr>Data Resources</vt:lpstr>
      <vt:lpstr>Utilities</vt:lpstr>
      <vt:lpstr>Data Resources</vt:lpstr>
      <vt:lpstr>Taxes</vt:lpstr>
      <vt:lpstr>Data Resources</vt:lpstr>
      <vt:lpstr>Land &amp; Building Availability</vt:lpstr>
      <vt:lpstr>Data Resources</vt:lpstr>
      <vt:lpstr>Environmental Regulations</vt:lpstr>
      <vt:lpstr>Data Resources</vt:lpstr>
      <vt:lpstr>More Data Resources</vt:lpstr>
      <vt:lpstr>Additional methods</vt:lpstr>
      <vt:lpstr>Wrap up</vt:lpstr>
      <vt:lpstr>Reading List</vt:lpstr>
    </vt:vector>
  </TitlesOfParts>
  <Company>Murray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Components of an Economic Profile</dc:title>
  <dc:creator>Chris Wooldridge</dc:creator>
  <cp:lastModifiedBy>Chris Wooldridge</cp:lastModifiedBy>
  <cp:revision>60</cp:revision>
  <cp:lastPrinted>2021-05-18T17:59:23Z</cp:lastPrinted>
  <dcterms:created xsi:type="dcterms:W3CDTF">2021-05-13T12:07:21Z</dcterms:created>
  <dcterms:modified xsi:type="dcterms:W3CDTF">2021-05-20T13:51:22Z</dcterms:modified>
</cp:coreProperties>
</file>