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7" r:id="rId1"/>
    <p:sldMasterId id="2147483889" r:id="rId2"/>
  </p:sldMasterIdLst>
  <p:notesMasterIdLst>
    <p:notesMasterId r:id="rId22"/>
  </p:notesMasterIdLst>
  <p:sldIdLst>
    <p:sldId id="256" r:id="rId3"/>
    <p:sldId id="290" r:id="rId4"/>
    <p:sldId id="271" r:id="rId5"/>
    <p:sldId id="309" r:id="rId6"/>
    <p:sldId id="269" r:id="rId7"/>
    <p:sldId id="292" r:id="rId8"/>
    <p:sldId id="308" r:id="rId9"/>
    <p:sldId id="304" r:id="rId10"/>
    <p:sldId id="296" r:id="rId11"/>
    <p:sldId id="305" r:id="rId12"/>
    <p:sldId id="2145707338" r:id="rId13"/>
    <p:sldId id="2145707335" r:id="rId14"/>
    <p:sldId id="2145707336" r:id="rId15"/>
    <p:sldId id="2145707339" r:id="rId16"/>
    <p:sldId id="2145707340" r:id="rId17"/>
    <p:sldId id="2145707337" r:id="rId18"/>
    <p:sldId id="2145707341" r:id="rId19"/>
    <p:sldId id="306" r:id="rId20"/>
    <p:sldId id="27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irchner" initials="JK" lastIdx="1" clrIdx="0">
    <p:extLst>
      <p:ext uri="{19B8F6BF-5375-455C-9EA6-DF929625EA0E}">
        <p15:presenceInfo xmlns:p15="http://schemas.microsoft.com/office/powerpoint/2012/main" userId="e5452854d83001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C441"/>
    <a:srgbClr val="008187"/>
    <a:srgbClr val="F47A2A"/>
    <a:srgbClr val="D5E3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88"/>
    <p:restoredTop sz="81119" autoAdjust="0"/>
  </p:normalViewPr>
  <p:slideViewPr>
    <p:cSldViewPr snapToGrid="0" snapToObjects="1">
      <p:cViewPr varScale="1">
        <p:scale>
          <a:sx n="60" d="100"/>
          <a:sy n="60" d="100"/>
        </p:scale>
        <p:origin x="48" y="9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enniferkirchner\Desktop\ANNUAL%20ROAD%20FUNDING%20LEVELS%20AND%20MOTOR%20FUELS%20TAX%20LEVELS%202004-2022%20&amp;%20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Kentucky State</a:t>
            </a:r>
            <a:r>
              <a:rPr lang="en-US" baseline="0"/>
              <a:t> Road Fund Revenues, Motor Fuels Tax Revenue, &amp; Motor Vehicle Usage Tax Revenue</a:t>
            </a:r>
          </a:p>
          <a:p>
            <a:pPr>
              <a:defRPr/>
            </a:pPr>
            <a:r>
              <a:rPr lang="en-US" baseline="0"/>
              <a:t>FY04-FY21</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Data!$B$13</c:f>
              <c:strCache>
                <c:ptCount val="1"/>
                <c:pt idx="0">
                  <c:v>State Road Funds </c:v>
                </c:pt>
              </c:strCache>
            </c:strRef>
          </c:tx>
          <c:spPr>
            <a:ln w="28575" cap="rnd">
              <a:solidFill>
                <a:schemeClr val="accent1"/>
              </a:solidFill>
              <a:round/>
            </a:ln>
            <a:effectLst/>
          </c:spPr>
          <c:marker>
            <c:symbol val="none"/>
          </c:marker>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Data!$A$14:$A$32</c:f>
              <c:strCach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 (estimated)</c:v>
                </c:pt>
              </c:strCache>
            </c:strRef>
          </c:cat>
          <c:val>
            <c:numRef>
              <c:f>Data!$B$14:$B$32</c:f>
              <c:numCache>
                <c:formatCode>"$"#,##0</c:formatCode>
                <c:ptCount val="19"/>
                <c:pt idx="0">
                  <c:v>1116734272</c:v>
                </c:pt>
                <c:pt idx="1">
                  <c:v>1126554402</c:v>
                </c:pt>
                <c:pt idx="2">
                  <c:v>1165409505</c:v>
                </c:pt>
                <c:pt idx="3">
                  <c:v>1225943515</c:v>
                </c:pt>
                <c:pt idx="4">
                  <c:v>1262798751</c:v>
                </c:pt>
                <c:pt idx="5">
                  <c:v>1191982893</c:v>
                </c:pt>
                <c:pt idx="6">
                  <c:v>1206622639</c:v>
                </c:pt>
                <c:pt idx="7">
                  <c:v>1338811926</c:v>
                </c:pt>
                <c:pt idx="8">
                  <c:v>1443773845</c:v>
                </c:pt>
                <c:pt idx="9">
                  <c:v>1491623668</c:v>
                </c:pt>
                <c:pt idx="10">
                  <c:v>1560441246</c:v>
                </c:pt>
                <c:pt idx="11">
                  <c:v>1526738659</c:v>
                </c:pt>
                <c:pt idx="12">
                  <c:v>1482541978</c:v>
                </c:pt>
                <c:pt idx="13">
                  <c:v>1508003421</c:v>
                </c:pt>
                <c:pt idx="14">
                  <c:v>1511003520</c:v>
                </c:pt>
                <c:pt idx="15">
                  <c:v>1566079860</c:v>
                </c:pt>
                <c:pt idx="16">
                  <c:v>1491513188</c:v>
                </c:pt>
                <c:pt idx="17">
                  <c:v>1642340305</c:v>
                </c:pt>
                <c:pt idx="18">
                  <c:v>1685800000</c:v>
                </c:pt>
              </c:numCache>
            </c:numRef>
          </c:val>
          <c:smooth val="0"/>
          <c:extLst>
            <c:ext xmlns:c16="http://schemas.microsoft.com/office/drawing/2014/chart" uri="{C3380CC4-5D6E-409C-BE32-E72D297353CC}">
              <c16:uniqueId val="{00000000-B0B2-EC46-A2D4-B9EDD21301E5}"/>
            </c:ext>
          </c:extLst>
        </c:ser>
        <c:ser>
          <c:idx val="1"/>
          <c:order val="1"/>
          <c:tx>
            <c:strRef>
              <c:f>Data!$C$13</c:f>
              <c:strCache>
                <c:ptCount val="1"/>
                <c:pt idx="0">
                  <c:v>Motor Fuels Tax </c:v>
                </c:pt>
              </c:strCache>
            </c:strRef>
          </c:tx>
          <c:spPr>
            <a:ln w="28575" cap="rnd">
              <a:solidFill>
                <a:schemeClr val="accent2"/>
              </a:solidFill>
              <a:round/>
            </a:ln>
            <a:effectLst/>
          </c:spPr>
          <c:marker>
            <c:symbol val="none"/>
          </c:marker>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Data!$A$14:$A$32</c:f>
              <c:strCach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 (estimated)</c:v>
                </c:pt>
              </c:strCache>
            </c:strRef>
          </c:cat>
          <c:val>
            <c:numRef>
              <c:f>Data!$C$14:$C$32</c:f>
              <c:numCache>
                <c:formatCode>"$"#,##0</c:formatCode>
                <c:ptCount val="19"/>
                <c:pt idx="0">
                  <c:v>441382996</c:v>
                </c:pt>
                <c:pt idx="1">
                  <c:v>469621779</c:v>
                </c:pt>
                <c:pt idx="2">
                  <c:v>501927927</c:v>
                </c:pt>
                <c:pt idx="3">
                  <c:v>538568693</c:v>
                </c:pt>
                <c:pt idx="4">
                  <c:v>608779123</c:v>
                </c:pt>
                <c:pt idx="5">
                  <c:v>622479527</c:v>
                </c:pt>
                <c:pt idx="6">
                  <c:v>655761466</c:v>
                </c:pt>
                <c:pt idx="7">
                  <c:v>732826112</c:v>
                </c:pt>
                <c:pt idx="8">
                  <c:v>790229379</c:v>
                </c:pt>
                <c:pt idx="9">
                  <c:v>838344373</c:v>
                </c:pt>
                <c:pt idx="10">
                  <c:v>886161042</c:v>
                </c:pt>
                <c:pt idx="11">
                  <c:v>850276246</c:v>
                </c:pt>
                <c:pt idx="12">
                  <c:v>750034840</c:v>
                </c:pt>
                <c:pt idx="13">
                  <c:v>760514967</c:v>
                </c:pt>
                <c:pt idx="14">
                  <c:v>764937870</c:v>
                </c:pt>
                <c:pt idx="15">
                  <c:v>773248338</c:v>
                </c:pt>
                <c:pt idx="16">
                  <c:v>741601128</c:v>
                </c:pt>
                <c:pt idx="17">
                  <c:v>748377115</c:v>
                </c:pt>
                <c:pt idx="18">
                  <c:v>782900000</c:v>
                </c:pt>
              </c:numCache>
            </c:numRef>
          </c:val>
          <c:smooth val="0"/>
          <c:extLst>
            <c:ext xmlns:c16="http://schemas.microsoft.com/office/drawing/2014/chart" uri="{C3380CC4-5D6E-409C-BE32-E72D297353CC}">
              <c16:uniqueId val="{00000001-B0B2-EC46-A2D4-B9EDD21301E5}"/>
            </c:ext>
          </c:extLst>
        </c:ser>
        <c:ser>
          <c:idx val="2"/>
          <c:order val="2"/>
          <c:tx>
            <c:strRef>
              <c:f>Data!$D$13</c:f>
              <c:strCache>
                <c:ptCount val="1"/>
                <c:pt idx="0">
                  <c:v>Motor Vehicle Usage Tax</c:v>
                </c:pt>
              </c:strCache>
            </c:strRef>
          </c:tx>
          <c:spPr>
            <a:ln w="28575" cap="rnd">
              <a:solidFill>
                <a:schemeClr val="accent3"/>
              </a:solidFill>
              <a:round/>
            </a:ln>
            <a:effectLst/>
          </c:spPr>
          <c:marker>
            <c:symbol val="none"/>
          </c:marker>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Data!$A$14:$A$32</c:f>
              <c:strCach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 (estimated)</c:v>
                </c:pt>
              </c:strCache>
            </c:strRef>
          </c:cat>
          <c:val>
            <c:numRef>
              <c:f>Data!$D$14:$D$32</c:f>
              <c:numCache>
                <c:formatCode>"$"#,##0</c:formatCode>
                <c:ptCount val="19"/>
                <c:pt idx="0">
                  <c:v>429242527</c:v>
                </c:pt>
                <c:pt idx="1">
                  <c:v>407525361</c:v>
                </c:pt>
                <c:pt idx="2">
                  <c:v>395582626</c:v>
                </c:pt>
                <c:pt idx="3">
                  <c:v>411251997</c:v>
                </c:pt>
                <c:pt idx="4">
                  <c:v>405797215</c:v>
                </c:pt>
                <c:pt idx="5">
                  <c:v>336301200</c:v>
                </c:pt>
                <c:pt idx="6">
                  <c:v>332779879</c:v>
                </c:pt>
                <c:pt idx="7">
                  <c:v>381767869</c:v>
                </c:pt>
                <c:pt idx="8">
                  <c:v>416852951</c:v>
                </c:pt>
                <c:pt idx="9">
                  <c:v>426830826</c:v>
                </c:pt>
                <c:pt idx="10">
                  <c:v>443047087</c:v>
                </c:pt>
                <c:pt idx="11">
                  <c:v>432769932</c:v>
                </c:pt>
                <c:pt idx="12">
                  <c:v>484397314</c:v>
                </c:pt>
                <c:pt idx="13">
                  <c:v>499833891</c:v>
                </c:pt>
                <c:pt idx="14">
                  <c:v>493132705</c:v>
                </c:pt>
                <c:pt idx="15">
                  <c:v>514522523</c:v>
                </c:pt>
                <c:pt idx="16">
                  <c:v>499277601</c:v>
                </c:pt>
                <c:pt idx="17">
                  <c:v>620876121</c:v>
                </c:pt>
                <c:pt idx="18">
                  <c:v>636500000</c:v>
                </c:pt>
              </c:numCache>
            </c:numRef>
          </c:val>
          <c:smooth val="0"/>
          <c:extLst>
            <c:ext xmlns:c16="http://schemas.microsoft.com/office/drawing/2014/chart" uri="{C3380CC4-5D6E-409C-BE32-E72D297353CC}">
              <c16:uniqueId val="{00000002-B0B2-EC46-A2D4-B9EDD21301E5}"/>
            </c:ext>
          </c:extLst>
        </c:ser>
        <c:dLbls>
          <c:showLegendKey val="0"/>
          <c:showVal val="0"/>
          <c:showCatName val="0"/>
          <c:showSerName val="0"/>
          <c:showPercent val="0"/>
          <c:showBubbleSize val="0"/>
        </c:dLbls>
        <c:smooth val="0"/>
        <c:axId val="310762431"/>
        <c:axId val="310760351"/>
      </c:lineChart>
      <c:catAx>
        <c:axId val="310762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0760351"/>
        <c:crosses val="autoZero"/>
        <c:auto val="1"/>
        <c:lblAlgn val="ctr"/>
        <c:lblOffset val="100"/>
        <c:noMultiLvlLbl val="0"/>
      </c:catAx>
      <c:valAx>
        <c:axId val="310760351"/>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0762431"/>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C7F24A-80D0-4146-968B-75FBAFEEEE00}"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en-US"/>
        </a:p>
      </dgm:t>
    </dgm:pt>
    <dgm:pt modelId="{C51FA19D-3479-4064-B134-57EEC1BE66AF}">
      <dgm:prSet phldrT="[Text]" custT="1"/>
      <dgm:spPr/>
      <dgm:t>
        <a:bodyPr/>
        <a:lstStyle/>
        <a:p>
          <a:endParaRPr lang="en-US" sz="3200" dirty="0"/>
        </a:p>
      </dgm:t>
    </dgm:pt>
    <dgm:pt modelId="{958B6D99-6D42-4C67-93CB-F2A2925091B4}" type="parTrans" cxnId="{C6903C4D-5771-4B97-BA30-F086E26D2CFA}">
      <dgm:prSet/>
      <dgm:spPr/>
      <dgm:t>
        <a:bodyPr/>
        <a:lstStyle/>
        <a:p>
          <a:endParaRPr lang="en-US" sz="1400"/>
        </a:p>
      </dgm:t>
    </dgm:pt>
    <dgm:pt modelId="{8C6F794B-3575-484B-80DD-FFE156E2A841}" type="sibTrans" cxnId="{C6903C4D-5771-4B97-BA30-F086E26D2CFA}">
      <dgm:prSet/>
      <dgm:spPr/>
      <dgm:t>
        <a:bodyPr/>
        <a:lstStyle/>
        <a:p>
          <a:endParaRPr lang="en-US" sz="1400"/>
        </a:p>
      </dgm:t>
    </dgm:pt>
    <dgm:pt modelId="{9DF7505E-03E4-4741-A368-AC4A661D3114}">
      <dgm:prSet phldrT="[Text]" custT="1"/>
      <dgm:spPr/>
      <dgm:t>
        <a:bodyPr/>
        <a:lstStyle/>
        <a:p>
          <a:r>
            <a:rPr lang="en-US" sz="2800" dirty="0"/>
            <a:t>The Challenge</a:t>
          </a:r>
        </a:p>
      </dgm:t>
    </dgm:pt>
    <dgm:pt modelId="{FE855980-CC26-4883-A484-7BC3A6F4A1E7}" type="parTrans" cxnId="{70DD616C-43B4-454A-A774-0789A2C6984C}">
      <dgm:prSet/>
      <dgm:spPr/>
      <dgm:t>
        <a:bodyPr/>
        <a:lstStyle/>
        <a:p>
          <a:endParaRPr lang="en-US" sz="1400"/>
        </a:p>
      </dgm:t>
    </dgm:pt>
    <dgm:pt modelId="{D12DD897-0B33-4EA5-A405-12A58EFADC7F}" type="sibTrans" cxnId="{70DD616C-43B4-454A-A774-0789A2C6984C}">
      <dgm:prSet/>
      <dgm:spPr/>
      <dgm:t>
        <a:bodyPr/>
        <a:lstStyle/>
        <a:p>
          <a:endParaRPr lang="en-US" sz="1400"/>
        </a:p>
      </dgm:t>
    </dgm:pt>
    <dgm:pt modelId="{9C40F6E4-6AC4-4340-88AE-93C96AD33CD4}" type="pres">
      <dgm:prSet presAssocID="{BEC7F24A-80D0-4146-968B-75FBAFEEEE00}" presName="Name0" presStyleCnt="0">
        <dgm:presLayoutVars>
          <dgm:chMax val="7"/>
          <dgm:chPref val="7"/>
          <dgm:dir/>
          <dgm:animOne val="branch"/>
          <dgm:animLvl val="lvl"/>
        </dgm:presLayoutVars>
      </dgm:prSet>
      <dgm:spPr/>
    </dgm:pt>
    <dgm:pt modelId="{4DCA6CE6-FBB1-4773-ABFB-12046549DB08}" type="pres">
      <dgm:prSet presAssocID="{C51FA19D-3479-4064-B134-57EEC1BE66AF}" presName="ParentComposite" presStyleCnt="0"/>
      <dgm:spPr/>
    </dgm:pt>
    <dgm:pt modelId="{5630AAB8-D10D-4076-83B6-D7CE549A4B5C}" type="pres">
      <dgm:prSet presAssocID="{C51FA19D-3479-4064-B134-57EEC1BE66AF}" presName="Chord" presStyleLbl="bgShp" presStyleIdx="0" presStyleCnt="1"/>
      <dgm:spPr/>
    </dgm:pt>
    <dgm:pt modelId="{E5C5F85B-1C45-40BE-B7C1-DC21A8BE3F46}" type="pres">
      <dgm:prSet presAssocID="{C51FA19D-3479-4064-B134-57EEC1BE66AF}" presName="Pie" presStyleLbl="alignNode1" presStyleIdx="0" presStyleCnt="1"/>
      <dgm:spPr/>
    </dgm:pt>
    <dgm:pt modelId="{2CE8E5F0-7CAC-447A-969B-706C73454FC0}" type="pres">
      <dgm:prSet presAssocID="{C51FA19D-3479-4064-B134-57EEC1BE66AF}" presName="Parent" presStyleLbl="revTx" presStyleIdx="0" presStyleCnt="2">
        <dgm:presLayoutVars>
          <dgm:chMax val="1"/>
          <dgm:chPref val="1"/>
          <dgm:bulletEnabled val="1"/>
        </dgm:presLayoutVars>
      </dgm:prSet>
      <dgm:spPr/>
    </dgm:pt>
    <dgm:pt modelId="{615FF13A-62B3-4CBA-B01A-7E95E9C1B690}" type="pres">
      <dgm:prSet presAssocID="{D12DD897-0B33-4EA5-A405-12A58EFADC7F}" presName="negSibTrans" presStyleCnt="0"/>
      <dgm:spPr/>
    </dgm:pt>
    <dgm:pt modelId="{81384820-AD21-4152-A55F-E888183265FB}" type="pres">
      <dgm:prSet presAssocID="{C51FA19D-3479-4064-B134-57EEC1BE66AF}" presName="composite" presStyleCnt="0"/>
      <dgm:spPr/>
    </dgm:pt>
    <dgm:pt modelId="{6F8BAB11-3147-4963-BE68-DFACF4C5D467}" type="pres">
      <dgm:prSet presAssocID="{C51FA19D-3479-4064-B134-57EEC1BE66AF}" presName="Child" presStyleLbl="revTx" presStyleIdx="1" presStyleCnt="2" custScaleX="260928">
        <dgm:presLayoutVars>
          <dgm:chMax val="0"/>
          <dgm:chPref val="0"/>
          <dgm:bulletEnabled val="1"/>
        </dgm:presLayoutVars>
      </dgm:prSet>
      <dgm:spPr/>
    </dgm:pt>
  </dgm:ptLst>
  <dgm:cxnLst>
    <dgm:cxn modelId="{BC6A2603-7AE1-4FAE-A23F-ABB6FDA1565D}" type="presOf" srcId="{BEC7F24A-80D0-4146-968B-75FBAFEEEE00}" destId="{9C40F6E4-6AC4-4340-88AE-93C96AD33CD4}" srcOrd="0" destOrd="0" presId="urn:microsoft.com/office/officeart/2009/3/layout/PieProcess"/>
    <dgm:cxn modelId="{162DBF49-74CC-4ADC-ADB5-8F86C9EF4807}" type="presOf" srcId="{9DF7505E-03E4-4741-A368-AC4A661D3114}" destId="{6F8BAB11-3147-4963-BE68-DFACF4C5D467}" srcOrd="0" destOrd="0" presId="urn:microsoft.com/office/officeart/2009/3/layout/PieProcess"/>
    <dgm:cxn modelId="{70DD616C-43B4-454A-A774-0789A2C6984C}" srcId="{C51FA19D-3479-4064-B134-57EEC1BE66AF}" destId="{9DF7505E-03E4-4741-A368-AC4A661D3114}" srcOrd="0" destOrd="0" parTransId="{FE855980-CC26-4883-A484-7BC3A6F4A1E7}" sibTransId="{D12DD897-0B33-4EA5-A405-12A58EFADC7F}"/>
    <dgm:cxn modelId="{C6903C4D-5771-4B97-BA30-F086E26D2CFA}" srcId="{BEC7F24A-80D0-4146-968B-75FBAFEEEE00}" destId="{C51FA19D-3479-4064-B134-57EEC1BE66AF}" srcOrd="0" destOrd="0" parTransId="{958B6D99-6D42-4C67-93CB-F2A2925091B4}" sibTransId="{8C6F794B-3575-484B-80DD-FFE156E2A841}"/>
    <dgm:cxn modelId="{90D2A6F6-4ABE-438E-A584-50B0093B9556}" type="presOf" srcId="{C51FA19D-3479-4064-B134-57EEC1BE66AF}" destId="{2CE8E5F0-7CAC-447A-969B-706C73454FC0}" srcOrd="0" destOrd="0" presId="urn:microsoft.com/office/officeart/2009/3/layout/PieProcess"/>
    <dgm:cxn modelId="{B5AFC1F0-492E-4F98-BA11-C24FB83CE0AB}" type="presParOf" srcId="{9C40F6E4-6AC4-4340-88AE-93C96AD33CD4}" destId="{4DCA6CE6-FBB1-4773-ABFB-12046549DB08}" srcOrd="0" destOrd="0" presId="urn:microsoft.com/office/officeart/2009/3/layout/PieProcess"/>
    <dgm:cxn modelId="{210EF4EC-3EB3-43FD-AB3E-E8D3553E786E}" type="presParOf" srcId="{4DCA6CE6-FBB1-4773-ABFB-12046549DB08}" destId="{5630AAB8-D10D-4076-83B6-D7CE549A4B5C}" srcOrd="0" destOrd="0" presId="urn:microsoft.com/office/officeart/2009/3/layout/PieProcess"/>
    <dgm:cxn modelId="{0A621E5F-95E9-439E-8039-4CEB8363E555}" type="presParOf" srcId="{4DCA6CE6-FBB1-4773-ABFB-12046549DB08}" destId="{E5C5F85B-1C45-40BE-B7C1-DC21A8BE3F46}" srcOrd="1" destOrd="0" presId="urn:microsoft.com/office/officeart/2009/3/layout/PieProcess"/>
    <dgm:cxn modelId="{B3F91720-99F4-4ABD-878F-CB6A5DB947A1}" type="presParOf" srcId="{4DCA6CE6-FBB1-4773-ABFB-12046549DB08}" destId="{2CE8E5F0-7CAC-447A-969B-706C73454FC0}" srcOrd="2" destOrd="0" presId="urn:microsoft.com/office/officeart/2009/3/layout/PieProcess"/>
    <dgm:cxn modelId="{23704461-4141-4F0B-8FA3-620AF5D299B9}" type="presParOf" srcId="{9C40F6E4-6AC4-4340-88AE-93C96AD33CD4}" destId="{615FF13A-62B3-4CBA-B01A-7E95E9C1B690}" srcOrd="1" destOrd="0" presId="urn:microsoft.com/office/officeart/2009/3/layout/PieProcess"/>
    <dgm:cxn modelId="{9C7D1AFB-B308-452B-91BA-7FBE1C58E44F}" type="presParOf" srcId="{9C40F6E4-6AC4-4340-88AE-93C96AD33CD4}" destId="{81384820-AD21-4152-A55F-E888183265FB}" srcOrd="2" destOrd="0" presId="urn:microsoft.com/office/officeart/2009/3/layout/PieProcess"/>
    <dgm:cxn modelId="{19EB4518-F809-4D6B-9BE8-06817F6D8577}" type="presParOf" srcId="{81384820-AD21-4152-A55F-E888183265FB}" destId="{6F8BAB11-3147-4963-BE68-DFACF4C5D467}" srcOrd="0" destOrd="0" presId="urn:microsoft.com/office/officeart/2009/3/layout/Pi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C7F24A-80D0-4146-968B-75FBAFEEEE00}"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en-US"/>
        </a:p>
      </dgm:t>
    </dgm:pt>
    <dgm:pt modelId="{C51FA19D-3479-4064-B134-57EEC1BE66AF}">
      <dgm:prSet phldrT="[Text]" custT="1"/>
      <dgm:spPr/>
      <dgm:t>
        <a:bodyPr/>
        <a:lstStyle/>
        <a:p>
          <a:endParaRPr lang="en-US" sz="3200" dirty="0"/>
        </a:p>
      </dgm:t>
    </dgm:pt>
    <dgm:pt modelId="{958B6D99-6D42-4C67-93CB-F2A2925091B4}" type="parTrans" cxnId="{C6903C4D-5771-4B97-BA30-F086E26D2CFA}">
      <dgm:prSet/>
      <dgm:spPr/>
      <dgm:t>
        <a:bodyPr/>
        <a:lstStyle/>
        <a:p>
          <a:endParaRPr lang="en-US" sz="1400"/>
        </a:p>
      </dgm:t>
    </dgm:pt>
    <dgm:pt modelId="{8C6F794B-3575-484B-80DD-FFE156E2A841}" type="sibTrans" cxnId="{C6903C4D-5771-4B97-BA30-F086E26D2CFA}">
      <dgm:prSet/>
      <dgm:spPr/>
      <dgm:t>
        <a:bodyPr/>
        <a:lstStyle/>
        <a:p>
          <a:endParaRPr lang="en-US" sz="1400"/>
        </a:p>
      </dgm:t>
    </dgm:pt>
    <dgm:pt modelId="{9DF7505E-03E4-4741-A368-AC4A661D3114}">
      <dgm:prSet phldrT="[Text]" custT="1"/>
      <dgm:spPr/>
      <dgm:t>
        <a:bodyPr/>
        <a:lstStyle/>
        <a:p>
          <a:r>
            <a:rPr lang="en-US" sz="2800" dirty="0"/>
            <a:t>The Opportunity</a:t>
          </a:r>
        </a:p>
      </dgm:t>
    </dgm:pt>
    <dgm:pt modelId="{FE855980-CC26-4883-A484-7BC3A6F4A1E7}" type="parTrans" cxnId="{70DD616C-43B4-454A-A774-0789A2C6984C}">
      <dgm:prSet/>
      <dgm:spPr/>
      <dgm:t>
        <a:bodyPr/>
        <a:lstStyle/>
        <a:p>
          <a:endParaRPr lang="en-US" sz="1400"/>
        </a:p>
      </dgm:t>
    </dgm:pt>
    <dgm:pt modelId="{D12DD897-0B33-4EA5-A405-12A58EFADC7F}" type="sibTrans" cxnId="{70DD616C-43B4-454A-A774-0789A2C6984C}">
      <dgm:prSet/>
      <dgm:spPr/>
      <dgm:t>
        <a:bodyPr/>
        <a:lstStyle/>
        <a:p>
          <a:endParaRPr lang="en-US" sz="1400"/>
        </a:p>
      </dgm:t>
    </dgm:pt>
    <dgm:pt modelId="{9C40F6E4-6AC4-4340-88AE-93C96AD33CD4}" type="pres">
      <dgm:prSet presAssocID="{BEC7F24A-80D0-4146-968B-75FBAFEEEE00}" presName="Name0" presStyleCnt="0">
        <dgm:presLayoutVars>
          <dgm:chMax val="7"/>
          <dgm:chPref val="7"/>
          <dgm:dir/>
          <dgm:animOne val="branch"/>
          <dgm:animLvl val="lvl"/>
        </dgm:presLayoutVars>
      </dgm:prSet>
      <dgm:spPr/>
    </dgm:pt>
    <dgm:pt modelId="{4DCA6CE6-FBB1-4773-ABFB-12046549DB08}" type="pres">
      <dgm:prSet presAssocID="{C51FA19D-3479-4064-B134-57EEC1BE66AF}" presName="ParentComposite" presStyleCnt="0"/>
      <dgm:spPr/>
    </dgm:pt>
    <dgm:pt modelId="{5630AAB8-D10D-4076-83B6-D7CE549A4B5C}" type="pres">
      <dgm:prSet presAssocID="{C51FA19D-3479-4064-B134-57EEC1BE66AF}" presName="Chord" presStyleLbl="bgShp" presStyleIdx="0" presStyleCnt="1"/>
      <dgm:spPr/>
    </dgm:pt>
    <dgm:pt modelId="{E5C5F85B-1C45-40BE-B7C1-DC21A8BE3F46}" type="pres">
      <dgm:prSet presAssocID="{C51FA19D-3479-4064-B134-57EEC1BE66AF}" presName="Pie" presStyleLbl="alignNode1" presStyleIdx="0" presStyleCnt="1"/>
      <dgm:spPr/>
    </dgm:pt>
    <dgm:pt modelId="{2CE8E5F0-7CAC-447A-969B-706C73454FC0}" type="pres">
      <dgm:prSet presAssocID="{C51FA19D-3479-4064-B134-57EEC1BE66AF}" presName="Parent" presStyleLbl="revTx" presStyleIdx="0" presStyleCnt="2">
        <dgm:presLayoutVars>
          <dgm:chMax val="1"/>
          <dgm:chPref val="1"/>
          <dgm:bulletEnabled val="1"/>
        </dgm:presLayoutVars>
      </dgm:prSet>
      <dgm:spPr/>
    </dgm:pt>
    <dgm:pt modelId="{615FF13A-62B3-4CBA-B01A-7E95E9C1B690}" type="pres">
      <dgm:prSet presAssocID="{D12DD897-0B33-4EA5-A405-12A58EFADC7F}" presName="negSibTrans" presStyleCnt="0"/>
      <dgm:spPr/>
    </dgm:pt>
    <dgm:pt modelId="{81384820-AD21-4152-A55F-E888183265FB}" type="pres">
      <dgm:prSet presAssocID="{C51FA19D-3479-4064-B134-57EEC1BE66AF}" presName="composite" presStyleCnt="0"/>
      <dgm:spPr/>
    </dgm:pt>
    <dgm:pt modelId="{6F8BAB11-3147-4963-BE68-DFACF4C5D467}" type="pres">
      <dgm:prSet presAssocID="{C51FA19D-3479-4064-B134-57EEC1BE66AF}" presName="Child" presStyleLbl="revTx" presStyleIdx="1" presStyleCnt="2" custScaleX="260928">
        <dgm:presLayoutVars>
          <dgm:chMax val="0"/>
          <dgm:chPref val="0"/>
          <dgm:bulletEnabled val="1"/>
        </dgm:presLayoutVars>
      </dgm:prSet>
      <dgm:spPr/>
    </dgm:pt>
  </dgm:ptLst>
  <dgm:cxnLst>
    <dgm:cxn modelId="{BC6A2603-7AE1-4FAE-A23F-ABB6FDA1565D}" type="presOf" srcId="{BEC7F24A-80D0-4146-968B-75FBAFEEEE00}" destId="{9C40F6E4-6AC4-4340-88AE-93C96AD33CD4}" srcOrd="0" destOrd="0" presId="urn:microsoft.com/office/officeart/2009/3/layout/PieProcess"/>
    <dgm:cxn modelId="{162DBF49-74CC-4ADC-ADB5-8F86C9EF4807}" type="presOf" srcId="{9DF7505E-03E4-4741-A368-AC4A661D3114}" destId="{6F8BAB11-3147-4963-BE68-DFACF4C5D467}" srcOrd="0" destOrd="0" presId="urn:microsoft.com/office/officeart/2009/3/layout/PieProcess"/>
    <dgm:cxn modelId="{70DD616C-43B4-454A-A774-0789A2C6984C}" srcId="{C51FA19D-3479-4064-B134-57EEC1BE66AF}" destId="{9DF7505E-03E4-4741-A368-AC4A661D3114}" srcOrd="0" destOrd="0" parTransId="{FE855980-CC26-4883-A484-7BC3A6F4A1E7}" sibTransId="{D12DD897-0B33-4EA5-A405-12A58EFADC7F}"/>
    <dgm:cxn modelId="{C6903C4D-5771-4B97-BA30-F086E26D2CFA}" srcId="{BEC7F24A-80D0-4146-968B-75FBAFEEEE00}" destId="{C51FA19D-3479-4064-B134-57EEC1BE66AF}" srcOrd="0" destOrd="0" parTransId="{958B6D99-6D42-4C67-93CB-F2A2925091B4}" sibTransId="{8C6F794B-3575-484B-80DD-FFE156E2A841}"/>
    <dgm:cxn modelId="{90D2A6F6-4ABE-438E-A584-50B0093B9556}" type="presOf" srcId="{C51FA19D-3479-4064-B134-57EEC1BE66AF}" destId="{2CE8E5F0-7CAC-447A-969B-706C73454FC0}" srcOrd="0" destOrd="0" presId="urn:microsoft.com/office/officeart/2009/3/layout/PieProcess"/>
    <dgm:cxn modelId="{B5AFC1F0-492E-4F98-BA11-C24FB83CE0AB}" type="presParOf" srcId="{9C40F6E4-6AC4-4340-88AE-93C96AD33CD4}" destId="{4DCA6CE6-FBB1-4773-ABFB-12046549DB08}" srcOrd="0" destOrd="0" presId="urn:microsoft.com/office/officeart/2009/3/layout/PieProcess"/>
    <dgm:cxn modelId="{210EF4EC-3EB3-43FD-AB3E-E8D3553E786E}" type="presParOf" srcId="{4DCA6CE6-FBB1-4773-ABFB-12046549DB08}" destId="{5630AAB8-D10D-4076-83B6-D7CE549A4B5C}" srcOrd="0" destOrd="0" presId="urn:microsoft.com/office/officeart/2009/3/layout/PieProcess"/>
    <dgm:cxn modelId="{0A621E5F-95E9-439E-8039-4CEB8363E555}" type="presParOf" srcId="{4DCA6CE6-FBB1-4773-ABFB-12046549DB08}" destId="{E5C5F85B-1C45-40BE-B7C1-DC21A8BE3F46}" srcOrd="1" destOrd="0" presId="urn:microsoft.com/office/officeart/2009/3/layout/PieProcess"/>
    <dgm:cxn modelId="{B3F91720-99F4-4ABD-878F-CB6A5DB947A1}" type="presParOf" srcId="{4DCA6CE6-FBB1-4773-ABFB-12046549DB08}" destId="{2CE8E5F0-7CAC-447A-969B-706C73454FC0}" srcOrd="2" destOrd="0" presId="urn:microsoft.com/office/officeart/2009/3/layout/PieProcess"/>
    <dgm:cxn modelId="{23704461-4141-4F0B-8FA3-620AF5D299B9}" type="presParOf" srcId="{9C40F6E4-6AC4-4340-88AE-93C96AD33CD4}" destId="{615FF13A-62B3-4CBA-B01A-7E95E9C1B690}" srcOrd="1" destOrd="0" presId="urn:microsoft.com/office/officeart/2009/3/layout/PieProcess"/>
    <dgm:cxn modelId="{9C7D1AFB-B308-452B-91BA-7FBE1C58E44F}" type="presParOf" srcId="{9C40F6E4-6AC4-4340-88AE-93C96AD33CD4}" destId="{81384820-AD21-4152-A55F-E888183265FB}" srcOrd="2" destOrd="0" presId="urn:microsoft.com/office/officeart/2009/3/layout/PieProcess"/>
    <dgm:cxn modelId="{19EB4518-F809-4D6B-9BE8-06817F6D8577}" type="presParOf" srcId="{81384820-AD21-4152-A55F-E888183265FB}" destId="{6F8BAB11-3147-4963-BE68-DFACF4C5D467}" srcOrd="0" destOrd="0" presId="urn:microsoft.com/office/officeart/2009/3/layout/Pi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FF9807-E635-42C9-B524-09F80838E48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10D5CE6-E98F-4C02-ACDF-8C6EDFC8D25A}">
      <dgm:prSet custT="1"/>
      <dgm:spPr/>
      <dgm:t>
        <a:bodyPr/>
        <a:lstStyle/>
        <a:p>
          <a:pPr>
            <a:lnSpc>
              <a:spcPct val="100000"/>
            </a:lnSpc>
          </a:pPr>
          <a:r>
            <a:rPr lang="en-US" sz="1600" dirty="0"/>
            <a:t>Moves people and cargo between places not conveniently served by surface transportation and underserved by aviation.</a:t>
          </a:r>
        </a:p>
      </dgm:t>
    </dgm:pt>
    <dgm:pt modelId="{98401467-57E7-4DD4-8928-E1A280593EC9}" type="parTrans" cxnId="{6879D6D5-31BF-4980-A1A9-39E747E22869}">
      <dgm:prSet/>
      <dgm:spPr/>
      <dgm:t>
        <a:bodyPr/>
        <a:lstStyle/>
        <a:p>
          <a:endParaRPr lang="en-US"/>
        </a:p>
      </dgm:t>
    </dgm:pt>
    <dgm:pt modelId="{996A1E19-A4E7-42CD-B6FD-8988950779DD}" type="sibTrans" cxnId="{6879D6D5-31BF-4980-A1A9-39E747E22869}">
      <dgm:prSet/>
      <dgm:spPr/>
      <dgm:t>
        <a:bodyPr/>
        <a:lstStyle/>
        <a:p>
          <a:endParaRPr lang="en-US"/>
        </a:p>
      </dgm:t>
    </dgm:pt>
    <dgm:pt modelId="{84560D35-4D1C-4C0A-85D6-439D945945AD}">
      <dgm:prSet custT="1"/>
      <dgm:spPr/>
      <dgm:t>
        <a:bodyPr/>
        <a:lstStyle/>
        <a:p>
          <a:pPr>
            <a:lnSpc>
              <a:spcPct val="100000"/>
            </a:lnSpc>
          </a:pPr>
          <a:r>
            <a:rPr lang="en-US" sz="1800" dirty="0"/>
            <a:t>Enables smart multimodal transportation connecting urban areas and regions</a:t>
          </a:r>
        </a:p>
      </dgm:t>
    </dgm:pt>
    <dgm:pt modelId="{320B7950-813A-4EF0-A474-888937013B99}" type="parTrans" cxnId="{7024072D-ECB5-4CEF-BE04-5E26DB0EFFB0}">
      <dgm:prSet/>
      <dgm:spPr/>
      <dgm:t>
        <a:bodyPr/>
        <a:lstStyle/>
        <a:p>
          <a:endParaRPr lang="en-US"/>
        </a:p>
      </dgm:t>
    </dgm:pt>
    <dgm:pt modelId="{CF69AA6C-1C54-4212-9A92-216DCF924738}" type="sibTrans" cxnId="{7024072D-ECB5-4CEF-BE04-5E26DB0EFFB0}">
      <dgm:prSet/>
      <dgm:spPr/>
      <dgm:t>
        <a:bodyPr/>
        <a:lstStyle/>
        <a:p>
          <a:endParaRPr lang="en-US"/>
        </a:p>
      </dgm:t>
    </dgm:pt>
    <dgm:pt modelId="{FE24C809-F23F-41EE-A2A1-A68358D83736}" type="pres">
      <dgm:prSet presAssocID="{01FF9807-E635-42C9-B524-09F80838E489}" presName="root" presStyleCnt="0">
        <dgm:presLayoutVars>
          <dgm:dir/>
          <dgm:resizeHandles val="exact"/>
        </dgm:presLayoutVars>
      </dgm:prSet>
      <dgm:spPr/>
    </dgm:pt>
    <dgm:pt modelId="{46DCD284-A62B-410E-A757-5EB31454D39A}" type="pres">
      <dgm:prSet presAssocID="{A10D5CE6-E98F-4C02-ACDF-8C6EDFC8D25A}" presName="compNode" presStyleCnt="0"/>
      <dgm:spPr/>
    </dgm:pt>
    <dgm:pt modelId="{6D459E4E-7D24-41B4-B24B-33FA1995F64A}" type="pres">
      <dgm:prSet presAssocID="{A10D5CE6-E98F-4C02-ACDF-8C6EDFC8D25A}" presName="iconRect" presStyleLbl="node1" presStyleIdx="0" presStyleCnt="2" custLinFactNeighborY="-225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irplane"/>
        </a:ext>
      </dgm:extLst>
    </dgm:pt>
    <dgm:pt modelId="{A3AA45C6-D78E-4A66-851B-66BD46E14653}" type="pres">
      <dgm:prSet presAssocID="{A10D5CE6-E98F-4C02-ACDF-8C6EDFC8D25A}" presName="spaceRect" presStyleCnt="0"/>
      <dgm:spPr/>
    </dgm:pt>
    <dgm:pt modelId="{B5BD41B0-2359-4CC4-B8B9-F174C53CE78D}" type="pres">
      <dgm:prSet presAssocID="{A10D5CE6-E98F-4C02-ACDF-8C6EDFC8D25A}" presName="textRect" presStyleLbl="revTx" presStyleIdx="0" presStyleCnt="2" custLinFactNeighborY="-3018">
        <dgm:presLayoutVars>
          <dgm:chMax val="1"/>
          <dgm:chPref val="1"/>
        </dgm:presLayoutVars>
      </dgm:prSet>
      <dgm:spPr/>
    </dgm:pt>
    <dgm:pt modelId="{1E2141A6-6FCD-4CD1-BCAD-19EDDB3523B3}" type="pres">
      <dgm:prSet presAssocID="{996A1E19-A4E7-42CD-B6FD-8988950779DD}" presName="sibTrans" presStyleCnt="0"/>
      <dgm:spPr/>
    </dgm:pt>
    <dgm:pt modelId="{D5B14405-75DA-4051-B04E-5D40AA667A17}" type="pres">
      <dgm:prSet presAssocID="{84560D35-4D1C-4C0A-85D6-439D945945AD}" presName="compNode" presStyleCnt="0"/>
      <dgm:spPr/>
    </dgm:pt>
    <dgm:pt modelId="{502EEB19-B236-4025-9B39-07D42178DA4E}" type="pres">
      <dgm:prSet presAssocID="{84560D35-4D1C-4C0A-85D6-439D945945AD}" presName="iconRect" presStyleLbl="node1" presStyleIdx="1" presStyleCnt="2" custLinFactNeighborY="-225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
        </a:ext>
      </dgm:extLst>
    </dgm:pt>
    <dgm:pt modelId="{390AA41E-74F5-4827-B36A-52F465FF2600}" type="pres">
      <dgm:prSet presAssocID="{84560D35-4D1C-4C0A-85D6-439D945945AD}" presName="spaceRect" presStyleCnt="0"/>
      <dgm:spPr/>
    </dgm:pt>
    <dgm:pt modelId="{BC9D2C21-2392-4308-872B-39DCBBA9AB5A}" type="pres">
      <dgm:prSet presAssocID="{84560D35-4D1C-4C0A-85D6-439D945945AD}" presName="textRect" presStyleLbl="revTx" presStyleIdx="1" presStyleCnt="2" custLinFactNeighborY="-3018">
        <dgm:presLayoutVars>
          <dgm:chMax val="1"/>
          <dgm:chPref val="1"/>
        </dgm:presLayoutVars>
      </dgm:prSet>
      <dgm:spPr/>
    </dgm:pt>
  </dgm:ptLst>
  <dgm:cxnLst>
    <dgm:cxn modelId="{947A4F11-DEF0-4634-AD3D-83CCBA085AC8}" type="presOf" srcId="{01FF9807-E635-42C9-B524-09F80838E489}" destId="{FE24C809-F23F-41EE-A2A1-A68358D83736}" srcOrd="0" destOrd="0" presId="urn:microsoft.com/office/officeart/2018/2/layout/IconLabelList"/>
    <dgm:cxn modelId="{70A9A526-1A2D-400A-99F2-91F62A4FC814}" type="presOf" srcId="{84560D35-4D1C-4C0A-85D6-439D945945AD}" destId="{BC9D2C21-2392-4308-872B-39DCBBA9AB5A}" srcOrd="0" destOrd="0" presId="urn:microsoft.com/office/officeart/2018/2/layout/IconLabelList"/>
    <dgm:cxn modelId="{7024072D-ECB5-4CEF-BE04-5E26DB0EFFB0}" srcId="{01FF9807-E635-42C9-B524-09F80838E489}" destId="{84560D35-4D1C-4C0A-85D6-439D945945AD}" srcOrd="1" destOrd="0" parTransId="{320B7950-813A-4EF0-A474-888937013B99}" sibTransId="{CF69AA6C-1C54-4212-9A92-216DCF924738}"/>
    <dgm:cxn modelId="{0E7E94AA-675A-480F-9F1E-E1831FBC0BD8}" type="presOf" srcId="{A10D5CE6-E98F-4C02-ACDF-8C6EDFC8D25A}" destId="{B5BD41B0-2359-4CC4-B8B9-F174C53CE78D}" srcOrd="0" destOrd="0" presId="urn:microsoft.com/office/officeart/2018/2/layout/IconLabelList"/>
    <dgm:cxn modelId="{6879D6D5-31BF-4980-A1A9-39E747E22869}" srcId="{01FF9807-E635-42C9-B524-09F80838E489}" destId="{A10D5CE6-E98F-4C02-ACDF-8C6EDFC8D25A}" srcOrd="0" destOrd="0" parTransId="{98401467-57E7-4DD4-8928-E1A280593EC9}" sibTransId="{996A1E19-A4E7-42CD-B6FD-8988950779DD}"/>
    <dgm:cxn modelId="{0BC930EA-EB36-490C-8184-EA381E7D4C23}" type="presParOf" srcId="{FE24C809-F23F-41EE-A2A1-A68358D83736}" destId="{46DCD284-A62B-410E-A757-5EB31454D39A}" srcOrd="0" destOrd="0" presId="urn:microsoft.com/office/officeart/2018/2/layout/IconLabelList"/>
    <dgm:cxn modelId="{E733B5B7-E9AA-4077-971B-FE9EF495A670}" type="presParOf" srcId="{46DCD284-A62B-410E-A757-5EB31454D39A}" destId="{6D459E4E-7D24-41B4-B24B-33FA1995F64A}" srcOrd="0" destOrd="0" presId="urn:microsoft.com/office/officeart/2018/2/layout/IconLabelList"/>
    <dgm:cxn modelId="{5C120063-423C-46FF-8E70-48A49E7597CF}" type="presParOf" srcId="{46DCD284-A62B-410E-A757-5EB31454D39A}" destId="{A3AA45C6-D78E-4A66-851B-66BD46E14653}" srcOrd="1" destOrd="0" presId="urn:microsoft.com/office/officeart/2018/2/layout/IconLabelList"/>
    <dgm:cxn modelId="{577D398C-68A7-4EE9-9622-BE74BFD535BF}" type="presParOf" srcId="{46DCD284-A62B-410E-A757-5EB31454D39A}" destId="{B5BD41B0-2359-4CC4-B8B9-F174C53CE78D}" srcOrd="2" destOrd="0" presId="urn:microsoft.com/office/officeart/2018/2/layout/IconLabelList"/>
    <dgm:cxn modelId="{B036F416-022B-4F1B-8733-AE4B2792B57A}" type="presParOf" srcId="{FE24C809-F23F-41EE-A2A1-A68358D83736}" destId="{1E2141A6-6FCD-4CD1-BCAD-19EDDB3523B3}" srcOrd="1" destOrd="0" presId="urn:microsoft.com/office/officeart/2018/2/layout/IconLabelList"/>
    <dgm:cxn modelId="{AC25B228-9B67-4CC5-8A4C-55A5F8E85CD0}" type="presParOf" srcId="{FE24C809-F23F-41EE-A2A1-A68358D83736}" destId="{D5B14405-75DA-4051-B04E-5D40AA667A17}" srcOrd="2" destOrd="0" presId="urn:microsoft.com/office/officeart/2018/2/layout/IconLabelList"/>
    <dgm:cxn modelId="{7BCB7A61-FEFF-42B7-AB25-3E68776814D7}" type="presParOf" srcId="{D5B14405-75DA-4051-B04E-5D40AA667A17}" destId="{502EEB19-B236-4025-9B39-07D42178DA4E}" srcOrd="0" destOrd="0" presId="urn:microsoft.com/office/officeart/2018/2/layout/IconLabelList"/>
    <dgm:cxn modelId="{CB6C57E5-ECCF-4552-A567-DF5F356873B6}" type="presParOf" srcId="{D5B14405-75DA-4051-B04E-5D40AA667A17}" destId="{390AA41E-74F5-4827-B36A-52F465FF2600}" srcOrd="1" destOrd="0" presId="urn:microsoft.com/office/officeart/2018/2/layout/IconLabelList"/>
    <dgm:cxn modelId="{BE320255-ED6E-4955-A539-BEFF2E6A8A7C}" type="presParOf" srcId="{D5B14405-75DA-4051-B04E-5D40AA667A17}" destId="{BC9D2C21-2392-4308-872B-39DCBBA9AB5A}" srcOrd="2" destOrd="0" presId="urn:microsoft.com/office/officeart/2018/2/layout/IconLabel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0AAB8-D10D-4076-83B6-D7CE549A4B5C}">
      <dsp:nvSpPr>
        <dsp:cNvPr id="0" name=""/>
        <dsp:cNvSpPr/>
      </dsp:nvSpPr>
      <dsp:spPr>
        <a:xfrm>
          <a:off x="301402" y="0"/>
          <a:ext cx="915164" cy="91516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C5F85B-1C45-40BE-B7C1-DC21A8BE3F46}">
      <dsp:nvSpPr>
        <dsp:cNvPr id="0" name=""/>
        <dsp:cNvSpPr/>
      </dsp:nvSpPr>
      <dsp:spPr>
        <a:xfrm>
          <a:off x="392919" y="91516"/>
          <a:ext cx="732131" cy="732131"/>
        </a:xfrm>
        <a:prstGeom prst="pie">
          <a:avLst>
            <a:gd name="adj1" fmla="val 54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E8E5F0-7CAC-447A-969B-706C73454FC0}">
      <dsp:nvSpPr>
        <dsp:cNvPr id="0" name=""/>
        <dsp:cNvSpPr/>
      </dsp:nvSpPr>
      <dsp:spPr>
        <a:xfrm rot="16200000">
          <a:off x="-751035" y="2059119"/>
          <a:ext cx="2653975" cy="549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422400">
            <a:lnSpc>
              <a:spcPct val="90000"/>
            </a:lnSpc>
            <a:spcBef>
              <a:spcPct val="0"/>
            </a:spcBef>
            <a:spcAft>
              <a:spcPct val="35000"/>
            </a:spcAft>
            <a:buNone/>
          </a:pPr>
          <a:endParaRPr lang="en-US" sz="3200" kern="1200" dirty="0"/>
        </a:p>
      </dsp:txBody>
      <dsp:txXfrm>
        <a:off x="-751035" y="2059119"/>
        <a:ext cx="2653975" cy="549098"/>
      </dsp:txXfrm>
    </dsp:sp>
    <dsp:sp modelId="{6F8BAB11-3147-4963-BE68-DFACF4C5D467}">
      <dsp:nvSpPr>
        <dsp:cNvPr id="0" name=""/>
        <dsp:cNvSpPr/>
      </dsp:nvSpPr>
      <dsp:spPr>
        <a:xfrm>
          <a:off x="942017" y="0"/>
          <a:ext cx="4775838" cy="3660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pPr>
          <a:r>
            <a:rPr lang="en-US" sz="2800" kern="1200" dirty="0"/>
            <a:t>The Challenge</a:t>
          </a:r>
        </a:p>
      </dsp:txBody>
      <dsp:txXfrm>
        <a:off x="942017" y="0"/>
        <a:ext cx="4775838" cy="3660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0AAB8-D10D-4076-83B6-D7CE549A4B5C}">
      <dsp:nvSpPr>
        <dsp:cNvPr id="0" name=""/>
        <dsp:cNvSpPr/>
      </dsp:nvSpPr>
      <dsp:spPr>
        <a:xfrm>
          <a:off x="301402" y="0"/>
          <a:ext cx="915164" cy="91516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C5F85B-1C45-40BE-B7C1-DC21A8BE3F46}">
      <dsp:nvSpPr>
        <dsp:cNvPr id="0" name=""/>
        <dsp:cNvSpPr/>
      </dsp:nvSpPr>
      <dsp:spPr>
        <a:xfrm>
          <a:off x="392919" y="91516"/>
          <a:ext cx="732131" cy="732131"/>
        </a:xfrm>
        <a:prstGeom prst="pie">
          <a:avLst>
            <a:gd name="adj1" fmla="val 54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E8E5F0-7CAC-447A-969B-706C73454FC0}">
      <dsp:nvSpPr>
        <dsp:cNvPr id="0" name=""/>
        <dsp:cNvSpPr/>
      </dsp:nvSpPr>
      <dsp:spPr>
        <a:xfrm rot="16200000">
          <a:off x="-751035" y="2059119"/>
          <a:ext cx="2653975" cy="549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422400">
            <a:lnSpc>
              <a:spcPct val="90000"/>
            </a:lnSpc>
            <a:spcBef>
              <a:spcPct val="0"/>
            </a:spcBef>
            <a:spcAft>
              <a:spcPct val="35000"/>
            </a:spcAft>
            <a:buNone/>
          </a:pPr>
          <a:endParaRPr lang="en-US" sz="3200" kern="1200" dirty="0"/>
        </a:p>
      </dsp:txBody>
      <dsp:txXfrm>
        <a:off x="-751035" y="2059119"/>
        <a:ext cx="2653975" cy="549098"/>
      </dsp:txXfrm>
    </dsp:sp>
    <dsp:sp modelId="{6F8BAB11-3147-4963-BE68-DFACF4C5D467}">
      <dsp:nvSpPr>
        <dsp:cNvPr id="0" name=""/>
        <dsp:cNvSpPr/>
      </dsp:nvSpPr>
      <dsp:spPr>
        <a:xfrm>
          <a:off x="942017" y="0"/>
          <a:ext cx="4775838" cy="3660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pPr>
          <a:r>
            <a:rPr lang="en-US" sz="2800" kern="1200" dirty="0"/>
            <a:t>The Opportunity</a:t>
          </a:r>
        </a:p>
      </dsp:txBody>
      <dsp:txXfrm>
        <a:off x="942017" y="0"/>
        <a:ext cx="4775838" cy="36606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59E4E-7D24-41B4-B24B-33FA1995F64A}">
      <dsp:nvSpPr>
        <dsp:cNvPr id="0" name=""/>
        <dsp:cNvSpPr/>
      </dsp:nvSpPr>
      <dsp:spPr>
        <a:xfrm>
          <a:off x="892434" y="278954"/>
          <a:ext cx="1341562" cy="1341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BD41B0-2359-4CC4-B8B9-F174C53CE78D}">
      <dsp:nvSpPr>
        <dsp:cNvPr id="0" name=""/>
        <dsp:cNvSpPr/>
      </dsp:nvSpPr>
      <dsp:spPr>
        <a:xfrm>
          <a:off x="72590" y="2034619"/>
          <a:ext cx="2981250" cy="100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Moves people and cargo between places not conveniently served by surface transportation and underserved by aviation.</a:t>
          </a:r>
        </a:p>
      </dsp:txBody>
      <dsp:txXfrm>
        <a:off x="72590" y="2034619"/>
        <a:ext cx="2981250" cy="1004062"/>
      </dsp:txXfrm>
    </dsp:sp>
    <dsp:sp modelId="{502EEB19-B236-4025-9B39-07D42178DA4E}">
      <dsp:nvSpPr>
        <dsp:cNvPr id="0" name=""/>
        <dsp:cNvSpPr/>
      </dsp:nvSpPr>
      <dsp:spPr>
        <a:xfrm>
          <a:off x="4395403" y="278954"/>
          <a:ext cx="1341562" cy="1341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9D2C21-2392-4308-872B-39DCBBA9AB5A}">
      <dsp:nvSpPr>
        <dsp:cNvPr id="0" name=""/>
        <dsp:cNvSpPr/>
      </dsp:nvSpPr>
      <dsp:spPr>
        <a:xfrm>
          <a:off x="3575559" y="2034619"/>
          <a:ext cx="2981250" cy="100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Enables smart multimodal transportation connecting urban areas and regions</a:t>
          </a:r>
        </a:p>
      </dsp:txBody>
      <dsp:txXfrm>
        <a:off x="3575559" y="2034619"/>
        <a:ext cx="2981250" cy="1004062"/>
      </dsp:txXfrm>
    </dsp:sp>
  </dsp:spTree>
</dsp:drawing>
</file>

<file path=ppt/diagrams/layout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649CA-5DB7-4844-8DE2-892DD11E9A51}"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AECB44-1500-4884-B649-D7050A419F22}" type="slidenum">
              <a:rPr lang="en-US" smtClean="0"/>
              <a:t>‹#›</a:t>
            </a:fld>
            <a:endParaRPr lang="en-US"/>
          </a:p>
        </p:txBody>
      </p:sp>
    </p:spTree>
    <p:extLst>
      <p:ext uri="{BB962C8B-B14F-4D97-AF65-F5344CB8AC3E}">
        <p14:creationId xmlns:p14="http://schemas.microsoft.com/office/powerpoint/2010/main" val="1968522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paint the picture of a few journeys that can happen here in Kentucky. You can wake up and have your cup of coffee overlooking the Red River Gorge before heading to your local vertiport. This vertiport could be nothing more than a helipad or a more complex system. There you meet some colleagues and begin your 40-minute journey to your office in Louisville for $45. Your family can live in your hometown, and you bring back that paycheck to spend in your hometown creating generational wealth. </a:t>
            </a:r>
          </a:p>
          <a:p>
            <a:endParaRPr lang="en-US" dirty="0"/>
          </a:p>
          <a:p>
            <a:r>
              <a:rPr lang="en-US" dirty="0"/>
              <a:t>Or another real-life situation where there is a medical emergency and a life saving medical device is brought to the trauma patient instead of the other way around resulting in a better medical experience. </a:t>
            </a:r>
          </a:p>
          <a:p>
            <a:endParaRPr lang="en-US" dirty="0"/>
          </a:p>
          <a:p>
            <a:r>
              <a:rPr lang="en-US" dirty="0"/>
              <a:t>Beyond jobs and medical there are those opportunities to get goods and people faster to and from the regional larger airport making the entire world that much more accessible to everyone.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D5C9B5-4A22-47BE-B527-81F9965BF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687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can’t build enough roads fast enough and do we really want more roads?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D5C9B5-4A22-47BE-B527-81F9965BF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111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other options such as advanced air mobility?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D5C9B5-4A22-47BE-B527-81F9965BF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367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advanced air mobility? It is a mix of data collection and movement of goods and people combined with infrastructure.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D5C9B5-4A22-47BE-B527-81F9965BF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2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neighbors to the north did a recent study around the impact that AAM could have for Ohio. These numbers clearly display not only that movement of goods and people – but jobs!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D5C9B5-4A22-47BE-B527-81F9965BF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966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local airport you may have not even known existed will soon be the catalyst for how you travel. The opportunity to revitalize GA airports that can take you to larger international airports and city centers – as well as take people out of the cities and into your main streets is a true possibility.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D5C9B5-4A22-47BE-B527-81F9965BF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925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CVG recognizes where the industry is trending, and we are actively working with partners to test and create ways to lead this industry. Starting with joining the State Of Ohio in the NASA and FAA ACO3 project where we are one of 5 communities in the US to actively work on creating the playbook for advanced air mobility. We are also testing different ways to utilize VTOL data collection on our campus whether perimeter checks, pavement inspections or our upcoming studies with UK and the FAA on increment weather prediction.  We are talking with our campus and global partners to ensure we are creating infrastructure that allows them to move cargo and people effectively. This is not just to get your CEO to their flight faster – this is to ensure there is equitable air space and a better way to be global yet local. Think medical, jobs and goods. That is what I think of when I think of Advanced Air Mobility.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D5C9B5-4A22-47BE-B527-81F9965BF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363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ED291B17-9318-49DB-B28B-6E5994AE9581}" type="datetime1">
              <a:rPr lang="en-US" smtClean="0"/>
              <a:t>11/2/2021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76501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62940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ED291B17-9318-49DB-B28B-6E5994AE9581}" type="datetime1">
              <a:rPr lang="en-US" smtClean="0"/>
              <a:t>11/2/2021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8856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C461-9A5A-4104-B21E-BC5730724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9C367F-FEDB-4EB1-932E-BF5C99C74A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D8B9E7-7EDF-439C-9871-91029DFE6512}"/>
              </a:ext>
            </a:extLst>
          </p:cNvPr>
          <p:cNvSpPr>
            <a:spLocks noGrp="1"/>
          </p:cNvSpPr>
          <p:nvPr>
            <p:ph type="dt" sz="half" idx="10"/>
          </p:nvPr>
        </p:nvSpPr>
        <p:spPr/>
        <p:txBody>
          <a:bodyPr/>
          <a:lstStyle/>
          <a:p>
            <a:fld id="{7D1C4154-AB17-463C-B131-DFA59946AA64}" type="datetimeFigureOut">
              <a:rPr lang="en-US" smtClean="0"/>
              <a:t>11/2/2021</a:t>
            </a:fld>
            <a:endParaRPr lang="en-US"/>
          </a:p>
        </p:txBody>
      </p:sp>
      <p:sp>
        <p:nvSpPr>
          <p:cNvPr id="5" name="Footer Placeholder 4">
            <a:extLst>
              <a:ext uri="{FF2B5EF4-FFF2-40B4-BE49-F238E27FC236}">
                <a16:creationId xmlns:a16="http://schemas.microsoft.com/office/drawing/2014/main" id="{80219565-AF63-46E4-B75D-4BDF861CB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23A1D-F0EC-448E-BB45-8065161E96A8}"/>
              </a:ext>
            </a:extLst>
          </p:cNvPr>
          <p:cNvSpPr>
            <a:spLocks noGrp="1"/>
          </p:cNvSpPr>
          <p:nvPr>
            <p:ph type="sldNum" sz="quarter" idx="12"/>
          </p:nvPr>
        </p:nvSpPr>
        <p:spPr/>
        <p:txBody>
          <a:bodyPr/>
          <a:lstStyle/>
          <a:p>
            <a:fld id="{B8D86AEB-77C2-4689-BD00-D5ED61C64985}" type="slidenum">
              <a:rPr lang="en-US" smtClean="0"/>
              <a:t>‹#›</a:t>
            </a:fld>
            <a:endParaRPr lang="en-US"/>
          </a:p>
        </p:txBody>
      </p:sp>
    </p:spTree>
    <p:extLst>
      <p:ext uri="{BB962C8B-B14F-4D97-AF65-F5344CB8AC3E}">
        <p14:creationId xmlns:p14="http://schemas.microsoft.com/office/powerpoint/2010/main" val="519716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BD6E3-91BD-4364-BAE6-3ED0C27D59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B98813-7426-4C2F-ADBB-115EEA3362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80459E-2A1F-4E88-9198-B91DA24EC087}"/>
              </a:ext>
            </a:extLst>
          </p:cNvPr>
          <p:cNvSpPr>
            <a:spLocks noGrp="1"/>
          </p:cNvSpPr>
          <p:nvPr>
            <p:ph type="dt" sz="half" idx="10"/>
          </p:nvPr>
        </p:nvSpPr>
        <p:spPr/>
        <p:txBody>
          <a:bodyPr/>
          <a:lstStyle/>
          <a:p>
            <a:fld id="{7D1C4154-AB17-463C-B131-DFA59946AA64}" type="datetimeFigureOut">
              <a:rPr lang="en-US" smtClean="0"/>
              <a:t>11/2/2021</a:t>
            </a:fld>
            <a:endParaRPr lang="en-US"/>
          </a:p>
        </p:txBody>
      </p:sp>
      <p:sp>
        <p:nvSpPr>
          <p:cNvPr id="5" name="Footer Placeholder 4">
            <a:extLst>
              <a:ext uri="{FF2B5EF4-FFF2-40B4-BE49-F238E27FC236}">
                <a16:creationId xmlns:a16="http://schemas.microsoft.com/office/drawing/2014/main" id="{76C787E4-3A20-4E4B-ABE2-087B7FC2C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3876D-9148-4DB2-BE9B-D163832B0639}"/>
              </a:ext>
            </a:extLst>
          </p:cNvPr>
          <p:cNvSpPr>
            <a:spLocks noGrp="1"/>
          </p:cNvSpPr>
          <p:nvPr>
            <p:ph type="sldNum" sz="quarter" idx="12"/>
          </p:nvPr>
        </p:nvSpPr>
        <p:spPr/>
        <p:txBody>
          <a:bodyPr/>
          <a:lstStyle/>
          <a:p>
            <a:fld id="{B8D86AEB-77C2-4689-BD00-D5ED61C64985}" type="slidenum">
              <a:rPr lang="en-US" smtClean="0"/>
              <a:t>‹#›</a:t>
            </a:fld>
            <a:endParaRPr lang="en-US"/>
          </a:p>
        </p:txBody>
      </p:sp>
    </p:spTree>
    <p:extLst>
      <p:ext uri="{BB962C8B-B14F-4D97-AF65-F5344CB8AC3E}">
        <p14:creationId xmlns:p14="http://schemas.microsoft.com/office/powerpoint/2010/main" val="3028387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82EC-0279-43C6-B78B-6FB6082EF1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694007-EF36-4DFC-ADA7-B071360EB0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5CBC0-A06B-4333-B298-797460BC67D8}"/>
              </a:ext>
            </a:extLst>
          </p:cNvPr>
          <p:cNvSpPr>
            <a:spLocks noGrp="1"/>
          </p:cNvSpPr>
          <p:nvPr>
            <p:ph type="dt" sz="half" idx="10"/>
          </p:nvPr>
        </p:nvSpPr>
        <p:spPr/>
        <p:txBody>
          <a:bodyPr/>
          <a:lstStyle/>
          <a:p>
            <a:fld id="{7D1C4154-AB17-463C-B131-DFA59946AA64}" type="datetimeFigureOut">
              <a:rPr lang="en-US" smtClean="0"/>
              <a:t>11/2/2021</a:t>
            </a:fld>
            <a:endParaRPr lang="en-US"/>
          </a:p>
        </p:txBody>
      </p:sp>
      <p:sp>
        <p:nvSpPr>
          <p:cNvPr id="5" name="Footer Placeholder 4">
            <a:extLst>
              <a:ext uri="{FF2B5EF4-FFF2-40B4-BE49-F238E27FC236}">
                <a16:creationId xmlns:a16="http://schemas.microsoft.com/office/drawing/2014/main" id="{E678336D-1BB3-4F91-8A25-F498F3FAB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7A59F-9B4D-4A3B-825C-63C0B6D38644}"/>
              </a:ext>
            </a:extLst>
          </p:cNvPr>
          <p:cNvSpPr>
            <a:spLocks noGrp="1"/>
          </p:cNvSpPr>
          <p:nvPr>
            <p:ph type="sldNum" sz="quarter" idx="12"/>
          </p:nvPr>
        </p:nvSpPr>
        <p:spPr/>
        <p:txBody>
          <a:bodyPr/>
          <a:lstStyle/>
          <a:p>
            <a:fld id="{B8D86AEB-77C2-4689-BD00-D5ED61C64985}" type="slidenum">
              <a:rPr lang="en-US" smtClean="0"/>
              <a:t>‹#›</a:t>
            </a:fld>
            <a:endParaRPr lang="en-US"/>
          </a:p>
        </p:txBody>
      </p:sp>
    </p:spTree>
    <p:extLst>
      <p:ext uri="{BB962C8B-B14F-4D97-AF65-F5344CB8AC3E}">
        <p14:creationId xmlns:p14="http://schemas.microsoft.com/office/powerpoint/2010/main" val="3374205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8F3E2-36D4-4258-9C84-2945A1B8B4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2FDAAF-0717-4487-9F49-099C2EEA9A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2282D-7D3C-47BE-A574-1833B306AA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26441E-AB95-4153-92B2-D8A4CF943CDA}"/>
              </a:ext>
            </a:extLst>
          </p:cNvPr>
          <p:cNvSpPr>
            <a:spLocks noGrp="1"/>
          </p:cNvSpPr>
          <p:nvPr>
            <p:ph type="dt" sz="half" idx="10"/>
          </p:nvPr>
        </p:nvSpPr>
        <p:spPr/>
        <p:txBody>
          <a:bodyPr/>
          <a:lstStyle/>
          <a:p>
            <a:fld id="{7D1C4154-AB17-463C-B131-DFA59946AA64}" type="datetimeFigureOut">
              <a:rPr lang="en-US" smtClean="0"/>
              <a:t>11/2/2021</a:t>
            </a:fld>
            <a:endParaRPr lang="en-US"/>
          </a:p>
        </p:txBody>
      </p:sp>
      <p:sp>
        <p:nvSpPr>
          <p:cNvPr id="6" name="Footer Placeholder 5">
            <a:extLst>
              <a:ext uri="{FF2B5EF4-FFF2-40B4-BE49-F238E27FC236}">
                <a16:creationId xmlns:a16="http://schemas.microsoft.com/office/drawing/2014/main" id="{CB6D3A71-EF05-4053-B10A-8E7D4CF90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67E19B-FCB0-4A05-8F67-4DF4F079D777}"/>
              </a:ext>
            </a:extLst>
          </p:cNvPr>
          <p:cNvSpPr>
            <a:spLocks noGrp="1"/>
          </p:cNvSpPr>
          <p:nvPr>
            <p:ph type="sldNum" sz="quarter" idx="12"/>
          </p:nvPr>
        </p:nvSpPr>
        <p:spPr/>
        <p:txBody>
          <a:bodyPr/>
          <a:lstStyle/>
          <a:p>
            <a:fld id="{B8D86AEB-77C2-4689-BD00-D5ED61C64985}" type="slidenum">
              <a:rPr lang="en-US" smtClean="0"/>
              <a:t>‹#›</a:t>
            </a:fld>
            <a:endParaRPr lang="en-US"/>
          </a:p>
        </p:txBody>
      </p:sp>
    </p:spTree>
    <p:extLst>
      <p:ext uri="{BB962C8B-B14F-4D97-AF65-F5344CB8AC3E}">
        <p14:creationId xmlns:p14="http://schemas.microsoft.com/office/powerpoint/2010/main" val="3554415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9036-E54F-4101-8298-94125C6DDB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FAB6BC-6753-4F4C-881F-4442AA03B6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F39E61-13A0-4F91-B34C-6B9FEDAE08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0FD385-5E1A-411F-8868-DEF9AD81D7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0E920C-6385-44F8-9973-789D38D2B2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15BCFF-A428-4764-BC22-740415DD1194}"/>
              </a:ext>
            </a:extLst>
          </p:cNvPr>
          <p:cNvSpPr>
            <a:spLocks noGrp="1"/>
          </p:cNvSpPr>
          <p:nvPr>
            <p:ph type="dt" sz="half" idx="10"/>
          </p:nvPr>
        </p:nvSpPr>
        <p:spPr/>
        <p:txBody>
          <a:bodyPr/>
          <a:lstStyle/>
          <a:p>
            <a:fld id="{7D1C4154-AB17-463C-B131-DFA59946AA64}" type="datetimeFigureOut">
              <a:rPr lang="en-US" smtClean="0"/>
              <a:t>11/2/2021</a:t>
            </a:fld>
            <a:endParaRPr lang="en-US"/>
          </a:p>
        </p:txBody>
      </p:sp>
      <p:sp>
        <p:nvSpPr>
          <p:cNvPr id="8" name="Footer Placeholder 7">
            <a:extLst>
              <a:ext uri="{FF2B5EF4-FFF2-40B4-BE49-F238E27FC236}">
                <a16:creationId xmlns:a16="http://schemas.microsoft.com/office/drawing/2014/main" id="{878C767B-D95F-4A81-8A3C-ACA832DDC5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D7CD5D-913F-4818-A2F6-E1814B2A79CC}"/>
              </a:ext>
            </a:extLst>
          </p:cNvPr>
          <p:cNvSpPr>
            <a:spLocks noGrp="1"/>
          </p:cNvSpPr>
          <p:nvPr>
            <p:ph type="sldNum" sz="quarter" idx="12"/>
          </p:nvPr>
        </p:nvSpPr>
        <p:spPr/>
        <p:txBody>
          <a:bodyPr/>
          <a:lstStyle/>
          <a:p>
            <a:fld id="{B8D86AEB-77C2-4689-BD00-D5ED61C64985}" type="slidenum">
              <a:rPr lang="en-US" smtClean="0"/>
              <a:t>‹#›</a:t>
            </a:fld>
            <a:endParaRPr lang="en-US"/>
          </a:p>
        </p:txBody>
      </p:sp>
    </p:spTree>
    <p:extLst>
      <p:ext uri="{BB962C8B-B14F-4D97-AF65-F5344CB8AC3E}">
        <p14:creationId xmlns:p14="http://schemas.microsoft.com/office/powerpoint/2010/main" val="2284496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1A84C-86B2-44AA-9125-BE6C153A7C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E6B7C0-0740-49C0-8548-9B8497CC4EB7}"/>
              </a:ext>
            </a:extLst>
          </p:cNvPr>
          <p:cNvSpPr>
            <a:spLocks noGrp="1"/>
          </p:cNvSpPr>
          <p:nvPr>
            <p:ph type="dt" sz="half" idx="10"/>
          </p:nvPr>
        </p:nvSpPr>
        <p:spPr/>
        <p:txBody>
          <a:bodyPr/>
          <a:lstStyle/>
          <a:p>
            <a:fld id="{7D1C4154-AB17-463C-B131-DFA59946AA64}" type="datetimeFigureOut">
              <a:rPr lang="en-US" smtClean="0"/>
              <a:t>11/2/2021</a:t>
            </a:fld>
            <a:endParaRPr lang="en-US"/>
          </a:p>
        </p:txBody>
      </p:sp>
      <p:sp>
        <p:nvSpPr>
          <p:cNvPr id="4" name="Footer Placeholder 3">
            <a:extLst>
              <a:ext uri="{FF2B5EF4-FFF2-40B4-BE49-F238E27FC236}">
                <a16:creationId xmlns:a16="http://schemas.microsoft.com/office/drawing/2014/main" id="{CB71DB21-8DED-4D4B-9967-A0ADB75CBE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6B99DF-2911-444C-82D3-26FA681D33D4}"/>
              </a:ext>
            </a:extLst>
          </p:cNvPr>
          <p:cNvSpPr>
            <a:spLocks noGrp="1"/>
          </p:cNvSpPr>
          <p:nvPr>
            <p:ph type="sldNum" sz="quarter" idx="12"/>
          </p:nvPr>
        </p:nvSpPr>
        <p:spPr/>
        <p:txBody>
          <a:bodyPr/>
          <a:lstStyle/>
          <a:p>
            <a:fld id="{B8D86AEB-77C2-4689-BD00-D5ED61C64985}" type="slidenum">
              <a:rPr lang="en-US" smtClean="0"/>
              <a:t>‹#›</a:t>
            </a:fld>
            <a:endParaRPr lang="en-US"/>
          </a:p>
        </p:txBody>
      </p:sp>
    </p:spTree>
    <p:extLst>
      <p:ext uri="{BB962C8B-B14F-4D97-AF65-F5344CB8AC3E}">
        <p14:creationId xmlns:p14="http://schemas.microsoft.com/office/powerpoint/2010/main" val="154404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5F9E91-F733-4C0E-A545-21446FE1A82C}"/>
              </a:ext>
            </a:extLst>
          </p:cNvPr>
          <p:cNvSpPr>
            <a:spLocks noGrp="1"/>
          </p:cNvSpPr>
          <p:nvPr>
            <p:ph type="dt" sz="half" idx="10"/>
          </p:nvPr>
        </p:nvSpPr>
        <p:spPr/>
        <p:txBody>
          <a:bodyPr/>
          <a:lstStyle/>
          <a:p>
            <a:fld id="{7D1C4154-AB17-463C-B131-DFA59946AA64}" type="datetimeFigureOut">
              <a:rPr lang="en-US" smtClean="0"/>
              <a:t>11/2/2021</a:t>
            </a:fld>
            <a:endParaRPr lang="en-US"/>
          </a:p>
        </p:txBody>
      </p:sp>
      <p:sp>
        <p:nvSpPr>
          <p:cNvPr id="3" name="Footer Placeholder 2">
            <a:extLst>
              <a:ext uri="{FF2B5EF4-FFF2-40B4-BE49-F238E27FC236}">
                <a16:creationId xmlns:a16="http://schemas.microsoft.com/office/drawing/2014/main" id="{4B5958F4-B892-43E8-A2BB-8FB5B78815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3DD12E-431C-4FA1-8B50-EF4A56466129}"/>
              </a:ext>
            </a:extLst>
          </p:cNvPr>
          <p:cNvSpPr>
            <a:spLocks noGrp="1"/>
          </p:cNvSpPr>
          <p:nvPr>
            <p:ph type="sldNum" sz="quarter" idx="12"/>
          </p:nvPr>
        </p:nvSpPr>
        <p:spPr/>
        <p:txBody>
          <a:bodyPr/>
          <a:lstStyle/>
          <a:p>
            <a:fld id="{B8D86AEB-77C2-4689-BD00-D5ED61C64985}" type="slidenum">
              <a:rPr lang="en-US" smtClean="0"/>
              <a:t>‹#›</a:t>
            </a:fld>
            <a:endParaRPr lang="en-US"/>
          </a:p>
        </p:txBody>
      </p:sp>
    </p:spTree>
    <p:extLst>
      <p:ext uri="{BB962C8B-B14F-4D97-AF65-F5344CB8AC3E}">
        <p14:creationId xmlns:p14="http://schemas.microsoft.com/office/powerpoint/2010/main" val="3763421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0A111-92CF-4B24-A6EE-508DA717C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032FD5-4C81-4FBB-8916-9E9A8E2BFB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9CA1BA-AE06-4C2E-917B-05EA85BBD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734BD9-425C-4EFE-AC5D-1632A3E75C6E}"/>
              </a:ext>
            </a:extLst>
          </p:cNvPr>
          <p:cNvSpPr>
            <a:spLocks noGrp="1"/>
          </p:cNvSpPr>
          <p:nvPr>
            <p:ph type="dt" sz="half" idx="10"/>
          </p:nvPr>
        </p:nvSpPr>
        <p:spPr/>
        <p:txBody>
          <a:bodyPr/>
          <a:lstStyle/>
          <a:p>
            <a:fld id="{7D1C4154-AB17-463C-B131-DFA59946AA64}" type="datetimeFigureOut">
              <a:rPr lang="en-US" smtClean="0"/>
              <a:t>11/2/2021</a:t>
            </a:fld>
            <a:endParaRPr lang="en-US"/>
          </a:p>
        </p:txBody>
      </p:sp>
      <p:sp>
        <p:nvSpPr>
          <p:cNvPr id="6" name="Footer Placeholder 5">
            <a:extLst>
              <a:ext uri="{FF2B5EF4-FFF2-40B4-BE49-F238E27FC236}">
                <a16:creationId xmlns:a16="http://schemas.microsoft.com/office/drawing/2014/main" id="{3DB8AA65-F0CE-46F9-BFCF-B30D86BA84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04C4BA-2CB2-45AC-9933-A7422CAE646A}"/>
              </a:ext>
            </a:extLst>
          </p:cNvPr>
          <p:cNvSpPr>
            <a:spLocks noGrp="1"/>
          </p:cNvSpPr>
          <p:nvPr>
            <p:ph type="sldNum" sz="quarter" idx="12"/>
          </p:nvPr>
        </p:nvSpPr>
        <p:spPr/>
        <p:txBody>
          <a:bodyPr/>
          <a:lstStyle/>
          <a:p>
            <a:fld id="{B8D86AEB-77C2-4689-BD00-D5ED61C64985}" type="slidenum">
              <a:rPr lang="en-US" smtClean="0"/>
              <a:t>‹#›</a:t>
            </a:fld>
            <a:endParaRPr lang="en-US"/>
          </a:p>
        </p:txBody>
      </p:sp>
    </p:spTree>
    <p:extLst>
      <p:ext uri="{BB962C8B-B14F-4D97-AF65-F5344CB8AC3E}">
        <p14:creationId xmlns:p14="http://schemas.microsoft.com/office/powerpoint/2010/main" val="3711847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D82B9-B8EE-4375-B6FF-88FA6ABB15D9}" type="datetime1">
              <a:rPr lang="en-US" smtClean="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88270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9FFC-46F3-4751-B0A8-9A2961B1A7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DD338D-2F4A-424F-A9CC-C04688344E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A7BBF6-9ACD-4106-B344-40EB008A1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F47E61-CC48-4CD3-A139-1B9B11DFC3F6}"/>
              </a:ext>
            </a:extLst>
          </p:cNvPr>
          <p:cNvSpPr>
            <a:spLocks noGrp="1"/>
          </p:cNvSpPr>
          <p:nvPr>
            <p:ph type="dt" sz="half" idx="10"/>
          </p:nvPr>
        </p:nvSpPr>
        <p:spPr/>
        <p:txBody>
          <a:bodyPr/>
          <a:lstStyle/>
          <a:p>
            <a:fld id="{7D1C4154-AB17-463C-B131-DFA59946AA64}" type="datetimeFigureOut">
              <a:rPr lang="en-US" smtClean="0"/>
              <a:t>11/2/2021</a:t>
            </a:fld>
            <a:endParaRPr lang="en-US"/>
          </a:p>
        </p:txBody>
      </p:sp>
      <p:sp>
        <p:nvSpPr>
          <p:cNvPr id="6" name="Footer Placeholder 5">
            <a:extLst>
              <a:ext uri="{FF2B5EF4-FFF2-40B4-BE49-F238E27FC236}">
                <a16:creationId xmlns:a16="http://schemas.microsoft.com/office/drawing/2014/main" id="{A7901FC1-C2ED-4B9B-BC91-9748F1E55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592036-6FDA-4F2D-8785-B1C10152D131}"/>
              </a:ext>
            </a:extLst>
          </p:cNvPr>
          <p:cNvSpPr>
            <a:spLocks noGrp="1"/>
          </p:cNvSpPr>
          <p:nvPr>
            <p:ph type="sldNum" sz="quarter" idx="12"/>
          </p:nvPr>
        </p:nvSpPr>
        <p:spPr/>
        <p:txBody>
          <a:bodyPr/>
          <a:lstStyle/>
          <a:p>
            <a:fld id="{B8D86AEB-77C2-4689-BD00-D5ED61C64985}" type="slidenum">
              <a:rPr lang="en-US" smtClean="0"/>
              <a:t>‹#›</a:t>
            </a:fld>
            <a:endParaRPr lang="en-US"/>
          </a:p>
        </p:txBody>
      </p:sp>
    </p:spTree>
    <p:extLst>
      <p:ext uri="{BB962C8B-B14F-4D97-AF65-F5344CB8AC3E}">
        <p14:creationId xmlns:p14="http://schemas.microsoft.com/office/powerpoint/2010/main" val="2295791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D0D85-5E1B-4724-A8BB-ACE26C1C94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5075A9-A40D-449F-B672-96914422E0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33E1A-F596-4BFC-8CEF-BA3A9D82D2BA}"/>
              </a:ext>
            </a:extLst>
          </p:cNvPr>
          <p:cNvSpPr>
            <a:spLocks noGrp="1"/>
          </p:cNvSpPr>
          <p:nvPr>
            <p:ph type="dt" sz="half" idx="10"/>
          </p:nvPr>
        </p:nvSpPr>
        <p:spPr/>
        <p:txBody>
          <a:bodyPr/>
          <a:lstStyle/>
          <a:p>
            <a:fld id="{7D1C4154-AB17-463C-B131-DFA59946AA64}" type="datetimeFigureOut">
              <a:rPr lang="en-US" smtClean="0"/>
              <a:t>11/2/2021</a:t>
            </a:fld>
            <a:endParaRPr lang="en-US"/>
          </a:p>
        </p:txBody>
      </p:sp>
      <p:sp>
        <p:nvSpPr>
          <p:cNvPr id="5" name="Footer Placeholder 4">
            <a:extLst>
              <a:ext uri="{FF2B5EF4-FFF2-40B4-BE49-F238E27FC236}">
                <a16:creationId xmlns:a16="http://schemas.microsoft.com/office/drawing/2014/main" id="{E8CB3AA6-9E2A-42F8-86C9-6A8447D85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66DE76-8F92-4A58-B9E2-CC9E12B68268}"/>
              </a:ext>
            </a:extLst>
          </p:cNvPr>
          <p:cNvSpPr>
            <a:spLocks noGrp="1"/>
          </p:cNvSpPr>
          <p:nvPr>
            <p:ph type="sldNum" sz="quarter" idx="12"/>
          </p:nvPr>
        </p:nvSpPr>
        <p:spPr/>
        <p:txBody>
          <a:bodyPr/>
          <a:lstStyle/>
          <a:p>
            <a:fld id="{B8D86AEB-77C2-4689-BD00-D5ED61C64985}" type="slidenum">
              <a:rPr lang="en-US" smtClean="0"/>
              <a:t>‹#›</a:t>
            </a:fld>
            <a:endParaRPr lang="en-US"/>
          </a:p>
        </p:txBody>
      </p:sp>
    </p:spTree>
    <p:extLst>
      <p:ext uri="{BB962C8B-B14F-4D97-AF65-F5344CB8AC3E}">
        <p14:creationId xmlns:p14="http://schemas.microsoft.com/office/powerpoint/2010/main" val="3085241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6474B-0FCA-4BE0-B596-062391E365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72DE28-42DF-41CE-8D3D-0FC9C51523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F424F-A820-4298-8A4A-FD2F5F8FAAC0}"/>
              </a:ext>
            </a:extLst>
          </p:cNvPr>
          <p:cNvSpPr>
            <a:spLocks noGrp="1"/>
          </p:cNvSpPr>
          <p:nvPr>
            <p:ph type="dt" sz="half" idx="10"/>
          </p:nvPr>
        </p:nvSpPr>
        <p:spPr/>
        <p:txBody>
          <a:bodyPr/>
          <a:lstStyle/>
          <a:p>
            <a:fld id="{7D1C4154-AB17-463C-B131-DFA59946AA64}" type="datetimeFigureOut">
              <a:rPr lang="en-US" smtClean="0"/>
              <a:t>11/2/2021</a:t>
            </a:fld>
            <a:endParaRPr lang="en-US"/>
          </a:p>
        </p:txBody>
      </p:sp>
      <p:sp>
        <p:nvSpPr>
          <p:cNvPr id="5" name="Footer Placeholder 4">
            <a:extLst>
              <a:ext uri="{FF2B5EF4-FFF2-40B4-BE49-F238E27FC236}">
                <a16:creationId xmlns:a16="http://schemas.microsoft.com/office/drawing/2014/main" id="{7ABB81C4-CC00-413D-BE65-0871C7E01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D23DB-19B8-45DB-B40E-0839F9CEE47B}"/>
              </a:ext>
            </a:extLst>
          </p:cNvPr>
          <p:cNvSpPr>
            <a:spLocks noGrp="1"/>
          </p:cNvSpPr>
          <p:nvPr>
            <p:ph type="sldNum" sz="quarter" idx="12"/>
          </p:nvPr>
        </p:nvSpPr>
        <p:spPr/>
        <p:txBody>
          <a:bodyPr/>
          <a:lstStyle/>
          <a:p>
            <a:fld id="{B8D86AEB-77C2-4689-BD00-D5ED61C64985}" type="slidenum">
              <a:rPr lang="en-US" smtClean="0"/>
              <a:t>‹#›</a:t>
            </a:fld>
            <a:endParaRPr lang="en-US"/>
          </a:p>
        </p:txBody>
      </p:sp>
    </p:spTree>
    <p:extLst>
      <p:ext uri="{BB962C8B-B14F-4D97-AF65-F5344CB8AC3E}">
        <p14:creationId xmlns:p14="http://schemas.microsoft.com/office/powerpoint/2010/main" val="741648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328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B2497495-0637-405E-AE64-5CC7506D51F5}" type="datetime1">
              <a:rPr lang="en-US" smtClean="0"/>
              <a:t>11/2/2021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0159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7BFFD690-9426-415D-8B65-26881E07B2D4}" type="datetime1">
              <a:rPr lang="en-US" smtClean="0"/>
              <a:t>11/2/2021</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81627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ED291B17-9318-49DB-B28B-6E5994AE9581}" type="datetime1">
              <a:rPr lang="en-US" smtClean="0"/>
              <a:t>11/2/2021</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19240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0754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EDE50D6-574B-40AF-946F-D52A04ADE379}" type="datetime1">
              <a:rPr lang="en-US" smtClean="0"/>
              <a:t>11/2/2021</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2534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884F1-FFEA-405F-9602-3DCA865EDA4E}" type="datetime1">
              <a:rPr lang="en-US" smtClean="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65520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7E18DB4A-8810-4A10-AD5C-D5E2C667F5B3}" type="datetime1">
              <a:rPr lang="en-US" smtClean="0"/>
              <a:t>11/2/2021</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pPr algn="l"/>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14557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ED291B17-9318-49DB-B28B-6E5994AE9581}" type="datetime1">
              <a:rPr lang="en-US" smtClean="0"/>
              <a:t>11/2/2021</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84213970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sldNum="0" hdr="0" ft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14E76B-CB6B-49D4-A3A1-4357A4999A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FBDB9-2ED7-4A60-9410-AC23F19237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57BF6-8BB2-491C-809B-1F2549F37F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C4154-AB17-463C-B131-DFA59946AA64}" type="datetimeFigureOut">
              <a:rPr lang="en-US" smtClean="0"/>
              <a:t>11/2/2021</a:t>
            </a:fld>
            <a:endParaRPr lang="en-US"/>
          </a:p>
        </p:txBody>
      </p:sp>
      <p:sp>
        <p:nvSpPr>
          <p:cNvPr id="5" name="Footer Placeholder 4">
            <a:extLst>
              <a:ext uri="{FF2B5EF4-FFF2-40B4-BE49-F238E27FC236}">
                <a16:creationId xmlns:a16="http://schemas.microsoft.com/office/drawing/2014/main" id="{DD12906B-5CCF-4EC1-89F2-14554B0F53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578C79-85CB-4768-BFCB-8C1DF5EBC0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86AEB-77C2-4689-BD00-D5ED61C64985}" type="slidenum">
              <a:rPr lang="en-US" smtClean="0"/>
              <a:t>‹#›</a:t>
            </a:fld>
            <a:endParaRPr lang="en-US"/>
          </a:p>
        </p:txBody>
      </p:sp>
    </p:spTree>
    <p:extLst>
      <p:ext uri="{BB962C8B-B14F-4D97-AF65-F5344CB8AC3E}">
        <p14:creationId xmlns:p14="http://schemas.microsoft.com/office/powerpoint/2010/main" val="288839426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ideo" Target="https://www.youtube.com/embed/cuJEf4v05Z0?feature=oembed" TargetMode="Externa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31.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29.jpe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4CFB488-6FB3-934C-A154-751B575758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933" y="1626202"/>
            <a:ext cx="2724183" cy="1765928"/>
          </a:xfrm>
          <a:prstGeom prst="rect">
            <a:avLst/>
          </a:prstGeom>
          <a:ln w="9525">
            <a:noFill/>
          </a:ln>
        </p:spPr>
      </p:pic>
      <p:pic>
        <p:nvPicPr>
          <p:cNvPr id="8" name="Picture 7" descr="A picture containing text, sign&#10;&#10;Description automatically generated">
            <a:extLst>
              <a:ext uri="{FF2B5EF4-FFF2-40B4-BE49-F238E27FC236}">
                <a16:creationId xmlns:a16="http://schemas.microsoft.com/office/drawing/2014/main" id="{DFBBDC64-D1E7-ED4B-B9AD-6548A9C6DCFE}"/>
              </a:ext>
            </a:extLst>
          </p:cNvPr>
          <p:cNvPicPr>
            <a:picLocks noChangeAspect="1"/>
          </p:cNvPicPr>
          <p:nvPr/>
        </p:nvPicPr>
        <p:blipFill>
          <a:blip r:embed="rId4"/>
          <a:stretch>
            <a:fillRect/>
          </a:stretch>
        </p:blipFill>
        <p:spPr>
          <a:xfrm>
            <a:off x="1031268" y="5016394"/>
            <a:ext cx="2382848" cy="1133389"/>
          </a:xfrm>
          <a:prstGeom prst="rect">
            <a:avLst/>
          </a:prstGeom>
        </p:spPr>
      </p:pic>
      <p:sp>
        <p:nvSpPr>
          <p:cNvPr id="79" name="TextBox 78">
            <a:extLst>
              <a:ext uri="{FF2B5EF4-FFF2-40B4-BE49-F238E27FC236}">
                <a16:creationId xmlns:a16="http://schemas.microsoft.com/office/drawing/2014/main" id="{9E312CEB-DFE5-E540-AE16-D7D6473F6765}"/>
              </a:ext>
            </a:extLst>
          </p:cNvPr>
          <p:cNvSpPr txBox="1"/>
          <p:nvPr/>
        </p:nvSpPr>
        <p:spPr>
          <a:xfrm>
            <a:off x="585159" y="404474"/>
            <a:ext cx="3226909" cy="954107"/>
          </a:xfrm>
          <a:prstGeom prst="rect">
            <a:avLst/>
          </a:prstGeom>
          <a:noFill/>
        </p:spPr>
        <p:txBody>
          <a:bodyPr wrap="none" rtlCol="0">
            <a:spAutoFit/>
          </a:bodyPr>
          <a:lstStyle/>
          <a:p>
            <a:r>
              <a:rPr lang="en-US" sz="2800" dirty="0"/>
              <a:t>Jennifer Kirchner</a:t>
            </a:r>
          </a:p>
          <a:p>
            <a:r>
              <a:rPr lang="en-US" sz="2800" dirty="0"/>
              <a:t>Executive Director</a:t>
            </a:r>
          </a:p>
        </p:txBody>
      </p:sp>
      <p:sp>
        <p:nvSpPr>
          <p:cNvPr id="83" name="TextBox 82">
            <a:extLst>
              <a:ext uri="{FF2B5EF4-FFF2-40B4-BE49-F238E27FC236}">
                <a16:creationId xmlns:a16="http://schemas.microsoft.com/office/drawing/2014/main" id="{FB26EAA0-E7CC-1346-A809-A27A7D5A6D7D}"/>
              </a:ext>
            </a:extLst>
          </p:cNvPr>
          <p:cNvSpPr txBox="1"/>
          <p:nvPr/>
        </p:nvSpPr>
        <p:spPr>
          <a:xfrm>
            <a:off x="265730" y="3727209"/>
            <a:ext cx="5835464" cy="954107"/>
          </a:xfrm>
          <a:prstGeom prst="rect">
            <a:avLst/>
          </a:prstGeom>
          <a:noFill/>
        </p:spPr>
        <p:txBody>
          <a:bodyPr wrap="square" rtlCol="0">
            <a:spAutoFit/>
          </a:bodyPr>
          <a:lstStyle/>
          <a:p>
            <a:r>
              <a:rPr lang="en-US" sz="2800" dirty="0" err="1"/>
              <a:t>Naashom</a:t>
            </a:r>
            <a:r>
              <a:rPr lang="en-US" sz="2800" dirty="0"/>
              <a:t> Marx </a:t>
            </a:r>
            <a:r>
              <a:rPr lang="en-US" sz="2800" i="1" dirty="0"/>
              <a:t>Senior Manager, Strategic Innovation</a:t>
            </a:r>
            <a:endParaRPr lang="en-US" sz="2800" dirty="0"/>
          </a:p>
        </p:txBody>
      </p:sp>
      <p:sp>
        <p:nvSpPr>
          <p:cNvPr id="84" name="TextBox 83">
            <a:extLst>
              <a:ext uri="{FF2B5EF4-FFF2-40B4-BE49-F238E27FC236}">
                <a16:creationId xmlns:a16="http://schemas.microsoft.com/office/drawing/2014/main" id="{5515E89A-850E-B348-A05A-A94BE34FC03A}"/>
              </a:ext>
            </a:extLst>
          </p:cNvPr>
          <p:cNvSpPr txBox="1"/>
          <p:nvPr/>
        </p:nvSpPr>
        <p:spPr>
          <a:xfrm>
            <a:off x="6217044" y="3972570"/>
            <a:ext cx="5515677" cy="1754326"/>
          </a:xfrm>
          <a:prstGeom prst="rect">
            <a:avLst/>
          </a:prstGeom>
          <a:noFill/>
        </p:spPr>
        <p:txBody>
          <a:bodyPr wrap="none" rtlCol="0">
            <a:spAutoFit/>
          </a:bodyPr>
          <a:lstStyle/>
          <a:p>
            <a:pPr marL="571500" indent="-571500">
              <a:buClr>
                <a:srgbClr val="008187"/>
              </a:buClr>
              <a:buFont typeface="Wingdings" pitchFamily="2" charset="2"/>
              <a:buChar char="Ø"/>
            </a:pPr>
            <a:r>
              <a:rPr lang="en-US" sz="3600" dirty="0"/>
              <a:t>Why #KBT4AllModes</a:t>
            </a:r>
          </a:p>
          <a:p>
            <a:pPr marL="571500" indent="-571500">
              <a:buClr>
                <a:srgbClr val="008187"/>
              </a:buClr>
              <a:buFont typeface="Wingdings" pitchFamily="2" charset="2"/>
              <a:buChar char="Ø"/>
            </a:pPr>
            <a:r>
              <a:rPr lang="en-US" sz="3600" dirty="0"/>
              <a:t>What If… UAM</a:t>
            </a:r>
          </a:p>
          <a:p>
            <a:pPr marL="571500" indent="-571500">
              <a:buClr>
                <a:srgbClr val="008187"/>
              </a:buClr>
              <a:buFont typeface="Wingdings" pitchFamily="2" charset="2"/>
              <a:buChar char="Ø"/>
            </a:pPr>
            <a:r>
              <a:rPr lang="en-US" sz="3600" dirty="0"/>
              <a:t>Motivate to Modernize</a:t>
            </a:r>
          </a:p>
        </p:txBody>
      </p:sp>
      <p:sp>
        <p:nvSpPr>
          <p:cNvPr id="85" name="TextBox 84">
            <a:extLst>
              <a:ext uri="{FF2B5EF4-FFF2-40B4-BE49-F238E27FC236}">
                <a16:creationId xmlns:a16="http://schemas.microsoft.com/office/drawing/2014/main" id="{AC86B5C2-5DA1-3A4E-A0C7-1CC050120376}"/>
              </a:ext>
            </a:extLst>
          </p:cNvPr>
          <p:cNvSpPr txBox="1"/>
          <p:nvPr/>
        </p:nvSpPr>
        <p:spPr>
          <a:xfrm>
            <a:off x="6736731" y="1144366"/>
            <a:ext cx="4603761" cy="1938992"/>
          </a:xfrm>
          <a:prstGeom prst="rect">
            <a:avLst/>
          </a:prstGeom>
          <a:noFill/>
        </p:spPr>
        <p:txBody>
          <a:bodyPr wrap="none" rtlCol="0">
            <a:spAutoFit/>
          </a:bodyPr>
          <a:lstStyle/>
          <a:p>
            <a:r>
              <a:rPr lang="en-US" sz="4000" b="1" dirty="0">
                <a:latin typeface="Rockwell" panose="02060603020205020403" pitchFamily="18" charset="77"/>
              </a:rPr>
              <a:t> Many Modes of  </a:t>
            </a:r>
          </a:p>
          <a:p>
            <a:r>
              <a:rPr lang="en-US" sz="4000" b="1" dirty="0">
                <a:latin typeface="Rockwell" panose="02060603020205020403" pitchFamily="18" charset="77"/>
              </a:rPr>
              <a:t>  Transportation</a:t>
            </a:r>
            <a:br>
              <a:rPr lang="en-US" sz="4000" dirty="0"/>
            </a:br>
            <a:r>
              <a:rPr lang="en-US" sz="4000" b="1" dirty="0">
                <a:solidFill>
                  <a:srgbClr val="F47A2A"/>
                </a:solidFill>
              </a:rPr>
              <a:t>One Way Forward</a:t>
            </a:r>
            <a:endParaRPr lang="en-US" sz="4000" dirty="0"/>
          </a:p>
        </p:txBody>
      </p:sp>
    </p:spTree>
    <p:extLst>
      <p:ext uri="{BB962C8B-B14F-4D97-AF65-F5344CB8AC3E}">
        <p14:creationId xmlns:p14="http://schemas.microsoft.com/office/powerpoint/2010/main" val="226144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8876FC7-262C-4D21-BF78-6A5AC1366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8" name="Freeform 5">
              <a:extLst>
                <a:ext uri="{FF2B5EF4-FFF2-40B4-BE49-F238E27FC236}">
                  <a16:creationId xmlns:a16="http://schemas.microsoft.com/office/drawing/2014/main" id="{ABE409A9-3B26-4DE4-A0DF-736A57D7D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 name="Freeform 6">
              <a:extLst>
                <a:ext uri="{FF2B5EF4-FFF2-40B4-BE49-F238E27FC236}">
                  <a16:creationId xmlns:a16="http://schemas.microsoft.com/office/drawing/2014/main" id="{DDFC98DB-AE56-4BC5-A7FC-E1958210D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7">
              <a:extLst>
                <a:ext uri="{FF2B5EF4-FFF2-40B4-BE49-F238E27FC236}">
                  <a16:creationId xmlns:a16="http://schemas.microsoft.com/office/drawing/2014/main" id="{04C56DFB-4797-43DA-AF68-54F5A0288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A2E5DA65-4E8C-4ED5-BB6A-C4E1072C3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D6D08778-9B28-4AB2-8301-3751F4DAF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B6E71DBF-240E-4319-BE17-2155D0DCA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2235DD60-9149-4F52-BA2C-888BBDF8BE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1FDAF4AB-72D9-49A1-A44E-F2E432544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7C74439E-2FCE-4914-B25A-0E2EACF64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6F2AC5F5-24C6-4B21-B2A6-14E2A3DDE3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53E026AA-CFCC-425A-AEBB-5AF946E73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CFB34E43-D7A7-44DD-B688-0C80F75A5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79E6D206-E674-40DF-B2D9-F4D4C81F2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B8D71898-E190-48BB-9FA1-B18CFBECD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02FEB4C2-E567-43E3-982F-9FC2F85BB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F3A5AE10-E218-4DE4-8C8A-E5DEF1CF6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E6D62A9D-DBC0-4C69-A05C-785CCECCE1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45CCB5FD-6E4A-498D-B96B-BB4FCC1DE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8CB57E2B-3E69-4131-A938-EE548A3E5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8" name="Group 27">
            <a:extLst>
              <a:ext uri="{FF2B5EF4-FFF2-40B4-BE49-F238E27FC236}">
                <a16:creationId xmlns:a16="http://schemas.microsoft.com/office/drawing/2014/main" id="{183BD171-940D-49F9-A450-D14C7C7B5F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29" name="Rectangle 28">
              <a:extLst>
                <a:ext uri="{FF2B5EF4-FFF2-40B4-BE49-F238E27FC236}">
                  <a16:creationId xmlns:a16="http://schemas.microsoft.com/office/drawing/2014/main" id="{CA28A8C9-77D1-4849-86D2-1275065E2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Isosceles Triangle 29">
              <a:extLst>
                <a:ext uri="{FF2B5EF4-FFF2-40B4-BE49-F238E27FC236}">
                  <a16:creationId xmlns:a16="http://schemas.microsoft.com/office/drawing/2014/main" id="{0C209A80-098E-469E-8C00-C6968D0D3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D400F9E1-E8F2-45AE-AB64-B12ACDD4E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3" name="Rectangle 32">
            <a:extLst>
              <a:ext uri="{FF2B5EF4-FFF2-40B4-BE49-F238E27FC236}">
                <a16:creationId xmlns:a16="http://schemas.microsoft.com/office/drawing/2014/main" id="{B7FF52F0-41C1-43AB-A827-85DF6A06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6C144995-155B-424A-B9F4-F22B71B70C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6" name="Freeform 5">
              <a:extLst>
                <a:ext uri="{FF2B5EF4-FFF2-40B4-BE49-F238E27FC236}">
                  <a16:creationId xmlns:a16="http://schemas.microsoft.com/office/drawing/2014/main" id="{8209302C-6060-4E33-B0FF-231E14ABE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6">
              <a:extLst>
                <a:ext uri="{FF2B5EF4-FFF2-40B4-BE49-F238E27FC236}">
                  <a16:creationId xmlns:a16="http://schemas.microsoft.com/office/drawing/2014/main" id="{1B7CFB76-EC56-4AEC-9C98-2E090DE43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7">
              <a:extLst>
                <a:ext uri="{FF2B5EF4-FFF2-40B4-BE49-F238E27FC236}">
                  <a16:creationId xmlns:a16="http://schemas.microsoft.com/office/drawing/2014/main" id="{B477DDB4-CCA0-4087-A6A1-A2AAE5021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9" name="Freeform 8">
              <a:extLst>
                <a:ext uri="{FF2B5EF4-FFF2-40B4-BE49-F238E27FC236}">
                  <a16:creationId xmlns:a16="http://schemas.microsoft.com/office/drawing/2014/main" id="{D6D89F34-3A58-4580-BD09-33277B5DE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9">
              <a:extLst>
                <a:ext uri="{FF2B5EF4-FFF2-40B4-BE49-F238E27FC236}">
                  <a16:creationId xmlns:a16="http://schemas.microsoft.com/office/drawing/2014/main" id="{B2323A6B-B80D-43C6-9C79-8A543993B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0">
              <a:extLst>
                <a:ext uri="{FF2B5EF4-FFF2-40B4-BE49-F238E27FC236}">
                  <a16:creationId xmlns:a16="http://schemas.microsoft.com/office/drawing/2014/main" id="{34BF7A9F-A77E-438F-B3C2-963039783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1">
              <a:extLst>
                <a:ext uri="{FF2B5EF4-FFF2-40B4-BE49-F238E27FC236}">
                  <a16:creationId xmlns:a16="http://schemas.microsoft.com/office/drawing/2014/main" id="{F5EE77F3-F65B-4C01-91EB-3F45576BF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2">
              <a:extLst>
                <a:ext uri="{FF2B5EF4-FFF2-40B4-BE49-F238E27FC236}">
                  <a16:creationId xmlns:a16="http://schemas.microsoft.com/office/drawing/2014/main" id="{E2A55C6C-6A64-4546-AA40-F2343C11F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3">
              <a:extLst>
                <a:ext uri="{FF2B5EF4-FFF2-40B4-BE49-F238E27FC236}">
                  <a16:creationId xmlns:a16="http://schemas.microsoft.com/office/drawing/2014/main" id="{BBF96922-FB36-4155-A363-5AB6E60F0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4">
              <a:extLst>
                <a:ext uri="{FF2B5EF4-FFF2-40B4-BE49-F238E27FC236}">
                  <a16:creationId xmlns:a16="http://schemas.microsoft.com/office/drawing/2014/main" id="{5BB8D0CC-3FD6-4257-9B8E-8F6B35BAAF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5">
              <a:extLst>
                <a:ext uri="{FF2B5EF4-FFF2-40B4-BE49-F238E27FC236}">
                  <a16:creationId xmlns:a16="http://schemas.microsoft.com/office/drawing/2014/main" id="{59C16BD8-BDED-4F47-9EF4-B9F466D90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7" name="Freeform 16">
              <a:extLst>
                <a:ext uri="{FF2B5EF4-FFF2-40B4-BE49-F238E27FC236}">
                  <a16:creationId xmlns:a16="http://schemas.microsoft.com/office/drawing/2014/main" id="{687913F5-87F7-499B-9C9A-DB7687145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8" name="Freeform 17">
              <a:extLst>
                <a:ext uri="{FF2B5EF4-FFF2-40B4-BE49-F238E27FC236}">
                  <a16:creationId xmlns:a16="http://schemas.microsoft.com/office/drawing/2014/main" id="{C1FC0B82-88DF-42A3-9041-1037C9A76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8">
              <a:extLst>
                <a:ext uri="{FF2B5EF4-FFF2-40B4-BE49-F238E27FC236}">
                  <a16:creationId xmlns:a16="http://schemas.microsoft.com/office/drawing/2014/main" id="{1C083223-5759-48E1-B3AE-ADF4C165B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9">
              <a:extLst>
                <a:ext uri="{FF2B5EF4-FFF2-40B4-BE49-F238E27FC236}">
                  <a16:creationId xmlns:a16="http://schemas.microsoft.com/office/drawing/2014/main" id="{A283EA1D-83E3-4469-A48F-58ECE187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20">
              <a:extLst>
                <a:ext uri="{FF2B5EF4-FFF2-40B4-BE49-F238E27FC236}">
                  <a16:creationId xmlns:a16="http://schemas.microsoft.com/office/drawing/2014/main" id="{9C827C81-2FCC-48CE-947D-120E6924B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1">
              <a:extLst>
                <a:ext uri="{FF2B5EF4-FFF2-40B4-BE49-F238E27FC236}">
                  <a16:creationId xmlns:a16="http://schemas.microsoft.com/office/drawing/2014/main" id="{FDB65A24-1E0B-4AEF-8973-DCD5417FB7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2">
              <a:extLst>
                <a:ext uri="{FF2B5EF4-FFF2-40B4-BE49-F238E27FC236}">
                  <a16:creationId xmlns:a16="http://schemas.microsoft.com/office/drawing/2014/main" id="{FD07639F-33B8-42B0-8353-70EFD44BA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4" name="Freeform 23">
              <a:extLst>
                <a:ext uri="{FF2B5EF4-FFF2-40B4-BE49-F238E27FC236}">
                  <a16:creationId xmlns:a16="http://schemas.microsoft.com/office/drawing/2014/main" id="{4C2C74EF-6FD2-4E2D-84EA-33191D52C0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6" name="Rectangle 55">
            <a:extLst>
              <a:ext uri="{FF2B5EF4-FFF2-40B4-BE49-F238E27FC236}">
                <a16:creationId xmlns:a16="http://schemas.microsoft.com/office/drawing/2014/main" id="{49DB63B5-3AC2-4401-94EF-046358A66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60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A797A5-BAEC-6B4E-968F-A7C2243A77CD}"/>
              </a:ext>
            </a:extLst>
          </p:cNvPr>
          <p:cNvSpPr txBox="1"/>
          <p:nvPr/>
        </p:nvSpPr>
        <p:spPr>
          <a:xfrm>
            <a:off x="251351" y="-330180"/>
            <a:ext cx="11642462" cy="1907365"/>
          </a:xfrm>
          <a:prstGeom prst="rect">
            <a:avLst/>
          </a:prstGeom>
        </p:spPr>
        <p:txBody>
          <a:bodyPr vert="horz" lIns="228600" tIns="228600" rIns="228600" bIns="0" rtlCol="0" anchor="ctr">
            <a:normAutofit/>
          </a:bodyPr>
          <a:lstStyle/>
          <a:p>
            <a:pPr algn="ctr" defTabSz="914400">
              <a:lnSpc>
                <a:spcPct val="80000"/>
              </a:lnSpc>
              <a:spcBef>
                <a:spcPct val="0"/>
              </a:spcBef>
              <a:spcAft>
                <a:spcPts val="600"/>
              </a:spcAft>
            </a:pPr>
            <a:r>
              <a:rPr lang="en-US" sz="7200" dirty="0"/>
              <a:t>Economic Disruptor</a:t>
            </a:r>
          </a:p>
        </p:txBody>
      </p:sp>
      <p:sp>
        <p:nvSpPr>
          <p:cNvPr id="58" name="Isosceles Triangle 57">
            <a:extLst>
              <a:ext uri="{FF2B5EF4-FFF2-40B4-BE49-F238E27FC236}">
                <a16:creationId xmlns:a16="http://schemas.microsoft.com/office/drawing/2014/main" id="{5BF7DBAF-F0AA-4410-8A08-2579C8508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892384" y="4560849"/>
            <a:ext cx="407233" cy="3510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TextBox 3">
            <a:extLst>
              <a:ext uri="{FF2B5EF4-FFF2-40B4-BE49-F238E27FC236}">
                <a16:creationId xmlns:a16="http://schemas.microsoft.com/office/drawing/2014/main" id="{2BEC55E4-402E-A64E-B137-FBAD4D093720}"/>
              </a:ext>
            </a:extLst>
          </p:cNvPr>
          <p:cNvSpPr txBox="1"/>
          <p:nvPr/>
        </p:nvSpPr>
        <p:spPr>
          <a:xfrm>
            <a:off x="8165830" y="1087298"/>
            <a:ext cx="3570208" cy="1508105"/>
          </a:xfrm>
          <a:prstGeom prst="rect">
            <a:avLst/>
          </a:prstGeom>
          <a:noFill/>
        </p:spPr>
        <p:txBody>
          <a:bodyPr wrap="none" rtlCol="0">
            <a:spAutoFit/>
          </a:bodyPr>
          <a:lstStyle/>
          <a:p>
            <a:endParaRPr lang="en-US" sz="2800" b="1" dirty="0">
              <a:latin typeface="Rockwell" panose="02060603020205020403" pitchFamily="18" charset="77"/>
            </a:endParaRPr>
          </a:p>
          <a:p>
            <a:r>
              <a:rPr lang="en-US" sz="2800" b="1" dirty="0">
                <a:solidFill>
                  <a:srgbClr val="83C441"/>
                </a:solidFill>
                <a:latin typeface="Rockwell" panose="02060603020205020403" pitchFamily="18" charset="77"/>
              </a:rPr>
              <a:t>Urban Air Mobility</a:t>
            </a:r>
            <a:endParaRPr lang="en-US" dirty="0">
              <a:solidFill>
                <a:srgbClr val="83C441"/>
              </a:solidFill>
            </a:endParaRPr>
          </a:p>
          <a:p>
            <a:endParaRPr lang="en-US" dirty="0"/>
          </a:p>
          <a:p>
            <a:endParaRPr lang="en-US" dirty="0"/>
          </a:p>
        </p:txBody>
      </p:sp>
      <p:sp>
        <p:nvSpPr>
          <p:cNvPr id="6" name="TextBox 5">
            <a:extLst>
              <a:ext uri="{FF2B5EF4-FFF2-40B4-BE49-F238E27FC236}">
                <a16:creationId xmlns:a16="http://schemas.microsoft.com/office/drawing/2014/main" id="{2101F5DC-D3A3-0849-9174-16E3D5124E71}"/>
              </a:ext>
            </a:extLst>
          </p:cNvPr>
          <p:cNvSpPr txBox="1"/>
          <p:nvPr/>
        </p:nvSpPr>
        <p:spPr>
          <a:xfrm>
            <a:off x="51327" y="1324002"/>
            <a:ext cx="3832224" cy="3570208"/>
          </a:xfrm>
          <a:prstGeom prst="rect">
            <a:avLst/>
          </a:prstGeom>
          <a:noFill/>
        </p:spPr>
        <p:txBody>
          <a:bodyPr wrap="square" rtlCol="0">
            <a:spAutoFit/>
          </a:bodyPr>
          <a:lstStyle/>
          <a:p>
            <a:r>
              <a:rPr lang="en-US" sz="2800" b="1" dirty="0">
                <a:solidFill>
                  <a:srgbClr val="83C441"/>
                </a:solidFill>
              </a:rPr>
              <a:t>Electric Vehicles</a:t>
            </a:r>
          </a:p>
          <a:p>
            <a:pPr marL="285750" indent="-285750">
              <a:buClr>
                <a:srgbClr val="83C441"/>
              </a:buClr>
              <a:buFont typeface="Wingdings" pitchFamily="2" charset="2"/>
              <a:buChar char="Ø"/>
            </a:pPr>
            <a:r>
              <a:rPr lang="en-US" b="1" dirty="0"/>
              <a:t>NOW</a:t>
            </a:r>
            <a:r>
              <a:rPr lang="en-US" dirty="0"/>
              <a:t> modernize  transportation infrastructure funding</a:t>
            </a:r>
            <a:endParaRPr lang="en-US" b="1" dirty="0"/>
          </a:p>
          <a:p>
            <a:pPr marL="285750" indent="-285750">
              <a:buClr>
                <a:srgbClr val="83C441"/>
              </a:buClr>
              <a:buFont typeface="Wingdings" pitchFamily="2" charset="2"/>
              <a:buChar char="Ø"/>
            </a:pPr>
            <a:r>
              <a:rPr lang="en-US" b="1" dirty="0"/>
              <a:t>VMT/RUC</a:t>
            </a:r>
          </a:p>
          <a:p>
            <a:r>
              <a:rPr lang="en-US" dirty="0"/>
              <a:t>     Ride Sharing* Gas in decline</a:t>
            </a:r>
          </a:p>
          <a:p>
            <a:r>
              <a:rPr lang="en-US" dirty="0"/>
              <a:t>     Environmental Concerns</a:t>
            </a:r>
          </a:p>
          <a:p>
            <a:pPr marL="285750" indent="-285750">
              <a:buClr>
                <a:srgbClr val="83C441"/>
              </a:buClr>
              <a:buFont typeface="Wingdings" pitchFamily="2" charset="2"/>
              <a:buChar char="Ø"/>
            </a:pPr>
            <a:r>
              <a:rPr lang="en-US" b="1" dirty="0"/>
              <a:t>Surface Transportation System Funding Alternatives Program (STSFA)</a:t>
            </a:r>
          </a:p>
          <a:p>
            <a:endParaRPr lang="en-US" dirty="0"/>
          </a:p>
          <a:p>
            <a:endParaRPr lang="en-US" dirty="0"/>
          </a:p>
        </p:txBody>
      </p:sp>
      <p:sp>
        <p:nvSpPr>
          <p:cNvPr id="34" name="TextBox 33">
            <a:extLst>
              <a:ext uri="{FF2B5EF4-FFF2-40B4-BE49-F238E27FC236}">
                <a16:creationId xmlns:a16="http://schemas.microsoft.com/office/drawing/2014/main" id="{C12D7377-78DA-964E-90C8-E2950F94F4F8}"/>
              </a:ext>
            </a:extLst>
          </p:cNvPr>
          <p:cNvSpPr txBox="1"/>
          <p:nvPr/>
        </p:nvSpPr>
        <p:spPr>
          <a:xfrm>
            <a:off x="703048" y="5308058"/>
            <a:ext cx="10613996" cy="830997"/>
          </a:xfrm>
          <a:prstGeom prst="rect">
            <a:avLst/>
          </a:prstGeom>
          <a:noFill/>
        </p:spPr>
        <p:txBody>
          <a:bodyPr wrap="none" rtlCol="0">
            <a:spAutoFit/>
          </a:bodyPr>
          <a:lstStyle/>
          <a:p>
            <a:r>
              <a:rPr lang="en-US" sz="4800" dirty="0">
                <a:solidFill>
                  <a:schemeClr val="bg1"/>
                </a:solidFill>
              </a:rPr>
              <a:t>The Electrification Of Transportation </a:t>
            </a:r>
          </a:p>
        </p:txBody>
      </p:sp>
      <p:sp>
        <p:nvSpPr>
          <p:cNvPr id="55" name="TextBox 54">
            <a:extLst>
              <a:ext uri="{FF2B5EF4-FFF2-40B4-BE49-F238E27FC236}">
                <a16:creationId xmlns:a16="http://schemas.microsoft.com/office/drawing/2014/main" id="{81599E9A-EE93-894E-B50D-E50ADB568611}"/>
              </a:ext>
            </a:extLst>
          </p:cNvPr>
          <p:cNvSpPr txBox="1"/>
          <p:nvPr/>
        </p:nvSpPr>
        <p:spPr>
          <a:xfrm>
            <a:off x="3436662" y="1109222"/>
            <a:ext cx="4031019" cy="2215991"/>
          </a:xfrm>
          <a:prstGeom prst="rect">
            <a:avLst/>
          </a:prstGeom>
          <a:noFill/>
        </p:spPr>
        <p:txBody>
          <a:bodyPr wrap="square" rtlCol="0">
            <a:spAutoFit/>
          </a:bodyPr>
          <a:lstStyle/>
          <a:p>
            <a:r>
              <a:rPr lang="en-US" sz="2000" dirty="0"/>
              <a:t>Can be explained as the convergence of Technology and a  new product that then creates a new market and destroys or radically transforms  an existing industry-- Uber/taxi; digital/film</a:t>
            </a:r>
          </a:p>
          <a:p>
            <a:endParaRPr lang="en-US" dirty="0"/>
          </a:p>
        </p:txBody>
      </p:sp>
      <p:sp>
        <p:nvSpPr>
          <p:cNvPr id="59" name="TextBox 58">
            <a:extLst>
              <a:ext uri="{FF2B5EF4-FFF2-40B4-BE49-F238E27FC236}">
                <a16:creationId xmlns:a16="http://schemas.microsoft.com/office/drawing/2014/main" id="{8F5CE0C6-3588-D34A-BBBE-0DCF2D676F12}"/>
              </a:ext>
            </a:extLst>
          </p:cNvPr>
          <p:cNvSpPr txBox="1"/>
          <p:nvPr/>
        </p:nvSpPr>
        <p:spPr>
          <a:xfrm>
            <a:off x="3664188" y="3021078"/>
            <a:ext cx="2862579" cy="1600438"/>
          </a:xfrm>
          <a:prstGeom prst="rect">
            <a:avLst/>
          </a:prstGeom>
          <a:noFill/>
        </p:spPr>
        <p:txBody>
          <a:bodyPr wrap="none" rtlCol="0">
            <a:spAutoFit/>
          </a:bodyPr>
          <a:lstStyle/>
          <a:p>
            <a:pPr algn="ctr"/>
            <a:r>
              <a:rPr lang="en-US" sz="2000" b="1" dirty="0">
                <a:solidFill>
                  <a:srgbClr val="83C441"/>
                </a:solidFill>
              </a:rPr>
              <a:t>Batteries</a:t>
            </a:r>
            <a:endParaRPr lang="en-US" sz="2000" dirty="0">
              <a:solidFill>
                <a:srgbClr val="83C441"/>
              </a:solidFill>
            </a:endParaRPr>
          </a:p>
          <a:p>
            <a:pPr algn="ctr"/>
            <a:r>
              <a:rPr lang="en-US" sz="2000" b="1" dirty="0">
                <a:solidFill>
                  <a:srgbClr val="83C441"/>
                </a:solidFill>
              </a:rPr>
              <a:t>EVs</a:t>
            </a:r>
            <a:endParaRPr lang="en-US" sz="2000" dirty="0">
              <a:solidFill>
                <a:srgbClr val="83C441"/>
              </a:solidFill>
            </a:endParaRPr>
          </a:p>
          <a:p>
            <a:pPr algn="ctr"/>
            <a:r>
              <a:rPr lang="en-US" sz="2000" b="1" dirty="0">
                <a:solidFill>
                  <a:srgbClr val="83C441"/>
                </a:solidFill>
              </a:rPr>
              <a:t>Autonomous Vehicles</a:t>
            </a:r>
          </a:p>
          <a:p>
            <a:pPr algn="ctr"/>
            <a:r>
              <a:rPr lang="en-US" sz="2000" b="1" dirty="0">
                <a:solidFill>
                  <a:srgbClr val="83C441"/>
                </a:solidFill>
              </a:rPr>
              <a:t>Technology</a:t>
            </a:r>
            <a:endParaRPr lang="en-US" sz="2000" dirty="0">
              <a:solidFill>
                <a:srgbClr val="83C441"/>
              </a:solidFill>
            </a:endParaRPr>
          </a:p>
          <a:p>
            <a:endParaRPr lang="en-US" dirty="0"/>
          </a:p>
        </p:txBody>
      </p:sp>
      <p:pic>
        <p:nvPicPr>
          <p:cNvPr id="61" name="Picture 60" descr="A picture containing plane, outdoor, airplane, aircraft&#10;&#10;Description automatically generated">
            <a:extLst>
              <a:ext uri="{FF2B5EF4-FFF2-40B4-BE49-F238E27FC236}">
                <a16:creationId xmlns:a16="http://schemas.microsoft.com/office/drawing/2014/main" id="{79E87BE9-5783-EE42-A7B5-1FCDCA42B890}"/>
              </a:ext>
            </a:extLst>
          </p:cNvPr>
          <p:cNvPicPr>
            <a:picLocks noChangeAspect="1"/>
          </p:cNvPicPr>
          <p:nvPr/>
        </p:nvPicPr>
        <p:blipFill>
          <a:blip r:embed="rId2"/>
          <a:stretch>
            <a:fillRect/>
          </a:stretch>
        </p:blipFill>
        <p:spPr>
          <a:xfrm>
            <a:off x="8513699" y="2156070"/>
            <a:ext cx="2891427" cy="1169143"/>
          </a:xfrm>
          <a:prstGeom prst="rect">
            <a:avLst/>
          </a:prstGeom>
        </p:spPr>
      </p:pic>
      <p:pic>
        <p:nvPicPr>
          <p:cNvPr id="63" name="Picture 62" descr="A picture containing sky, plane, outdoor, flying&#10;&#10;Description automatically generated">
            <a:extLst>
              <a:ext uri="{FF2B5EF4-FFF2-40B4-BE49-F238E27FC236}">
                <a16:creationId xmlns:a16="http://schemas.microsoft.com/office/drawing/2014/main" id="{2AAB615E-7858-8B4C-89D5-3E06EED88E7D}"/>
              </a:ext>
            </a:extLst>
          </p:cNvPr>
          <p:cNvPicPr>
            <a:picLocks noChangeAspect="1"/>
          </p:cNvPicPr>
          <p:nvPr/>
        </p:nvPicPr>
        <p:blipFill>
          <a:blip r:embed="rId3"/>
          <a:stretch>
            <a:fillRect/>
          </a:stretch>
        </p:blipFill>
        <p:spPr>
          <a:xfrm>
            <a:off x="9808967" y="4099432"/>
            <a:ext cx="2341564" cy="1302409"/>
          </a:xfrm>
          <a:prstGeom prst="rect">
            <a:avLst/>
          </a:prstGeom>
        </p:spPr>
      </p:pic>
      <p:pic>
        <p:nvPicPr>
          <p:cNvPr id="65" name="Picture 64" descr="A yellow and red airplane in the sky&#10;&#10;Description automatically generated with low confidence">
            <a:extLst>
              <a:ext uri="{FF2B5EF4-FFF2-40B4-BE49-F238E27FC236}">
                <a16:creationId xmlns:a16="http://schemas.microsoft.com/office/drawing/2014/main" id="{868DB7D6-D263-D04C-A051-01BC46523E94}"/>
              </a:ext>
            </a:extLst>
          </p:cNvPr>
          <p:cNvPicPr>
            <a:picLocks noChangeAspect="1"/>
          </p:cNvPicPr>
          <p:nvPr/>
        </p:nvPicPr>
        <p:blipFill>
          <a:blip r:embed="rId4"/>
          <a:stretch>
            <a:fillRect/>
          </a:stretch>
        </p:blipFill>
        <p:spPr>
          <a:xfrm>
            <a:off x="7746877" y="3276164"/>
            <a:ext cx="2925776" cy="1289170"/>
          </a:xfrm>
          <a:prstGeom prst="rect">
            <a:avLst/>
          </a:prstGeom>
        </p:spPr>
      </p:pic>
      <p:sp>
        <p:nvSpPr>
          <p:cNvPr id="66" name="TextBox 65">
            <a:extLst>
              <a:ext uri="{FF2B5EF4-FFF2-40B4-BE49-F238E27FC236}">
                <a16:creationId xmlns:a16="http://schemas.microsoft.com/office/drawing/2014/main" id="{EE0D49E6-4675-1E48-B38B-4DB92671EB7A}"/>
              </a:ext>
            </a:extLst>
          </p:cNvPr>
          <p:cNvSpPr txBox="1"/>
          <p:nvPr/>
        </p:nvSpPr>
        <p:spPr>
          <a:xfrm>
            <a:off x="2880160" y="6260388"/>
            <a:ext cx="5373779" cy="646331"/>
          </a:xfrm>
          <a:prstGeom prst="rect">
            <a:avLst/>
          </a:prstGeom>
          <a:noFill/>
        </p:spPr>
        <p:txBody>
          <a:bodyPr wrap="none" rtlCol="0">
            <a:spAutoFit/>
          </a:bodyPr>
          <a:lstStyle/>
          <a:p>
            <a:r>
              <a:rPr lang="en-US" dirty="0">
                <a:solidFill>
                  <a:srgbClr val="83C441"/>
                </a:solidFill>
              </a:rPr>
              <a:t>ECONOMIC DEVELOPMENT &amp; QUALITY OF LIFE</a:t>
            </a:r>
          </a:p>
          <a:p>
            <a:endParaRPr lang="en-US" dirty="0"/>
          </a:p>
        </p:txBody>
      </p:sp>
    </p:spTree>
    <p:extLst>
      <p:ext uri="{BB962C8B-B14F-4D97-AF65-F5344CB8AC3E}">
        <p14:creationId xmlns:p14="http://schemas.microsoft.com/office/powerpoint/2010/main" val="3967275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complete flight profile of Joby’s eVTOL aircraft">
            <a:hlinkClick r:id="" action="ppaction://media"/>
            <a:extLst>
              <a:ext uri="{FF2B5EF4-FFF2-40B4-BE49-F238E27FC236}">
                <a16:creationId xmlns:a16="http://schemas.microsoft.com/office/drawing/2014/main" id="{234F1ED3-328E-4F0D-905E-8A9D3CED1AD2}"/>
              </a:ext>
            </a:extLst>
          </p:cNvPr>
          <p:cNvPicPr>
            <a:picLocks noRot="1" noChangeAspect="1"/>
          </p:cNvPicPr>
          <p:nvPr>
            <a:videoFile r:link="rId1"/>
          </p:nvPr>
        </p:nvPicPr>
        <p:blipFill>
          <a:blip r:embed="rId4"/>
          <a:stretch>
            <a:fillRect/>
          </a:stretch>
        </p:blipFill>
        <p:spPr>
          <a:xfrm>
            <a:off x="1289090" y="502333"/>
            <a:ext cx="9613820" cy="5431808"/>
          </a:xfrm>
          <a:prstGeom prst="rect">
            <a:avLst/>
          </a:prstGeom>
        </p:spPr>
      </p:pic>
      <p:pic>
        <p:nvPicPr>
          <p:cNvPr id="9" name="Picture 8" descr="CVG Vert">
            <a:extLst>
              <a:ext uri="{FF2B5EF4-FFF2-40B4-BE49-F238E27FC236}">
                <a16:creationId xmlns:a16="http://schemas.microsoft.com/office/drawing/2014/main" id="{A5B86E43-ADDC-49BD-9917-F7EA5BBF3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1758" y="6039151"/>
            <a:ext cx="1439596" cy="72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31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E2A7FA0-C1BD-B546-8FD2-09C2ED05C8DB}"/>
              </a:ext>
            </a:extLst>
          </p:cNvPr>
          <p:cNvSpPr txBox="1">
            <a:spLocks/>
          </p:cNvSpPr>
          <p:nvPr/>
        </p:nvSpPr>
        <p:spPr>
          <a:xfrm>
            <a:off x="5359869" y="1028287"/>
            <a:ext cx="6690249" cy="25159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A transportation system that is sustainable, efficient, affordable</a:t>
            </a:r>
          </a:p>
        </p:txBody>
      </p:sp>
      <p:sp>
        <p:nvSpPr>
          <p:cNvPr id="9" name="Content Placeholder 5">
            <a:extLst>
              <a:ext uri="{FF2B5EF4-FFF2-40B4-BE49-F238E27FC236}">
                <a16:creationId xmlns:a16="http://schemas.microsoft.com/office/drawing/2014/main" id="{BE40EED6-0799-5C4B-86CC-DC84E3440CF0}"/>
              </a:ext>
            </a:extLst>
          </p:cNvPr>
          <p:cNvSpPr txBox="1">
            <a:spLocks/>
          </p:cNvSpPr>
          <p:nvPr/>
        </p:nvSpPr>
        <p:spPr>
          <a:xfrm>
            <a:off x="5309139" y="2752841"/>
            <a:ext cx="6963186" cy="1915744"/>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Surface traffic operations costs: $12 billion/year*</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Urban traffic congestion costs: $4.6 billion/year</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Safety costs: $3.9 billion/year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Vehicle traffic increasing (8% since 2000 vs. population up 3%)</a:t>
            </a:r>
          </a:p>
        </p:txBody>
      </p:sp>
      <p:pic>
        <p:nvPicPr>
          <p:cNvPr id="10" name="Picture Placeholder 6">
            <a:extLst>
              <a:ext uri="{FF2B5EF4-FFF2-40B4-BE49-F238E27FC236}">
                <a16:creationId xmlns:a16="http://schemas.microsoft.com/office/drawing/2014/main" id="{25E68EBE-C02B-4C49-95A9-3BBE6476DA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55849"/>
          <a:stretch/>
        </p:blipFill>
        <p:spPr>
          <a:xfrm>
            <a:off x="589530" y="563426"/>
            <a:ext cx="4554538" cy="6294574"/>
          </a:xfrm>
          <a:prstGeom prst="rect">
            <a:avLst/>
          </a:prstGeom>
        </p:spPr>
      </p:pic>
      <p:sp>
        <p:nvSpPr>
          <p:cNvPr id="11" name="TextBox 10">
            <a:extLst>
              <a:ext uri="{FF2B5EF4-FFF2-40B4-BE49-F238E27FC236}">
                <a16:creationId xmlns:a16="http://schemas.microsoft.com/office/drawing/2014/main" id="{61A390C7-38CD-054D-AFD9-482B83BFF237}"/>
              </a:ext>
            </a:extLst>
          </p:cNvPr>
          <p:cNvSpPr txBox="1"/>
          <p:nvPr/>
        </p:nvSpPr>
        <p:spPr>
          <a:xfrm>
            <a:off x="5359869" y="4571731"/>
            <a:ext cx="63557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62626"/>
                </a:solidFill>
                <a:effectLst/>
                <a:uLnTx/>
                <a:uFillTx/>
                <a:latin typeface="Verdana" panose="020B0604030504040204" pitchFamily="34" charset="0"/>
                <a:ea typeface="Verdana" panose="020B0604030504040204" pitchFamily="34" charset="0"/>
                <a:cs typeface="Arial" panose="020B0604020202020204" pitchFamily="34" charset="0"/>
              </a:rPr>
              <a:t>* </a:t>
            </a:r>
            <a:r>
              <a:rPr kumimoji="0" lang="en-US" sz="1000" b="0" i="1" u="none" strike="noStrike" kern="1200" cap="none" spc="0" normalizeH="0" baseline="0" noProof="0" dirty="0">
                <a:ln>
                  <a:noFill/>
                </a:ln>
                <a:solidFill>
                  <a:srgbClr val="262626"/>
                </a:solidFill>
                <a:effectLst/>
                <a:uLnTx/>
                <a:uFillTx/>
                <a:latin typeface="Verdana" panose="020B0604030504040204" pitchFamily="34" charset="0"/>
                <a:ea typeface="Verdana" panose="020B0604030504040204" pitchFamily="34" charset="0"/>
                <a:cs typeface="Arial" panose="020B0604020202020204" pitchFamily="34" charset="0"/>
              </a:rPr>
              <a:t>Modernizing Ohio’s Transportation System: Progress and Challenges in Providing Safe, Efficient and Well-Maintained Roads, Highways and Bridges</a:t>
            </a:r>
            <a:r>
              <a:rPr kumimoji="0" lang="en-US" sz="1000" b="0" i="0" u="none" strike="noStrike" kern="1200" cap="none" spc="0" normalizeH="0" baseline="0" noProof="0" dirty="0">
                <a:ln>
                  <a:noFill/>
                </a:ln>
                <a:solidFill>
                  <a:srgbClr val="262626"/>
                </a:solidFill>
                <a:effectLst/>
                <a:uLnTx/>
                <a:uFillTx/>
                <a:latin typeface="Verdana" panose="020B0604030504040204" pitchFamily="34" charset="0"/>
                <a:ea typeface="Verdana" panose="020B0604030504040204" pitchFamily="34" charset="0"/>
                <a:cs typeface="Arial" panose="020B0604020202020204" pitchFamily="34" charset="0"/>
              </a:rPr>
              <a:t>, TRIP, June 2018</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aphicFrame>
        <p:nvGraphicFramePr>
          <p:cNvPr id="8" name="Diagram 7">
            <a:extLst>
              <a:ext uri="{FF2B5EF4-FFF2-40B4-BE49-F238E27FC236}">
                <a16:creationId xmlns:a16="http://schemas.microsoft.com/office/drawing/2014/main" id="{B20E37D6-9462-46DA-A2C1-841242DF9294}"/>
              </a:ext>
            </a:extLst>
          </p:cNvPr>
          <p:cNvGraphicFramePr/>
          <p:nvPr/>
        </p:nvGraphicFramePr>
        <p:xfrm>
          <a:off x="-243990" y="153258"/>
          <a:ext cx="6019259" cy="3660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CVG Vert">
            <a:extLst>
              <a:ext uri="{FF2B5EF4-FFF2-40B4-BE49-F238E27FC236}">
                <a16:creationId xmlns:a16="http://schemas.microsoft.com/office/drawing/2014/main" id="{CC40C084-AF99-4982-ACD3-BF55DC9369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2404" y="6106473"/>
            <a:ext cx="1439596" cy="72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301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6" descr="A car parked on the side of a road&#10;&#10;Description automatically generated">
            <a:extLst>
              <a:ext uri="{FF2B5EF4-FFF2-40B4-BE49-F238E27FC236}">
                <a16:creationId xmlns:a16="http://schemas.microsoft.com/office/drawing/2014/main" id="{6A7BD9EB-128F-8542-964B-266E17BEFE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4310" y="608292"/>
            <a:ext cx="4554537" cy="6249708"/>
          </a:xfrm>
          <a:prstGeom prst="rect">
            <a:avLst/>
          </a:prstGeom>
          <a:ln>
            <a:noFill/>
          </a:ln>
        </p:spPr>
      </p:pic>
      <p:graphicFrame>
        <p:nvGraphicFramePr>
          <p:cNvPr id="8" name="Diagram 7">
            <a:extLst>
              <a:ext uri="{FF2B5EF4-FFF2-40B4-BE49-F238E27FC236}">
                <a16:creationId xmlns:a16="http://schemas.microsoft.com/office/drawing/2014/main" id="{B20E37D6-9462-46DA-A2C1-841242DF9294}"/>
              </a:ext>
            </a:extLst>
          </p:cNvPr>
          <p:cNvGraphicFramePr/>
          <p:nvPr/>
        </p:nvGraphicFramePr>
        <p:xfrm>
          <a:off x="-243990" y="153258"/>
          <a:ext cx="6019259" cy="3660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2">
            <a:extLst>
              <a:ext uri="{FF2B5EF4-FFF2-40B4-BE49-F238E27FC236}">
                <a16:creationId xmlns:a16="http://schemas.microsoft.com/office/drawing/2014/main" id="{14CF9877-DE6C-2B48-8784-E77CB9F7BBDE}"/>
              </a:ext>
            </a:extLst>
          </p:cNvPr>
          <p:cNvSpPr txBox="1">
            <a:spLocks/>
          </p:cNvSpPr>
          <p:nvPr/>
        </p:nvSpPr>
        <p:spPr>
          <a:xfrm>
            <a:off x="5775269" y="608292"/>
            <a:ext cx="5685692" cy="1375099"/>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5300" b="1" i="0" u="none" strike="noStrike" kern="1200" cap="none" spc="0" normalizeH="0" baseline="0" noProof="0" dirty="0">
                <a:ln>
                  <a:noFill/>
                </a:ln>
                <a:solidFill>
                  <a:prstClr val="black"/>
                </a:solidFill>
                <a:effectLst/>
                <a:uLnTx/>
                <a:uFillTx/>
                <a:latin typeface="Calibri Light" panose="020F0302020204030204"/>
                <a:ea typeface="+mj-ea"/>
                <a:cs typeface="+mj-cs"/>
              </a:rPr>
              <a:t>Advanced Air Mobility (AAM) </a:t>
            </a:r>
            <a:endPar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aphicFrame>
        <p:nvGraphicFramePr>
          <p:cNvPr id="15" name="Content Placeholder 5">
            <a:extLst>
              <a:ext uri="{FF2B5EF4-FFF2-40B4-BE49-F238E27FC236}">
                <a16:creationId xmlns:a16="http://schemas.microsoft.com/office/drawing/2014/main" id="{5633C879-1AF6-41FE-8E0F-3E22C4A189FF}"/>
              </a:ext>
            </a:extLst>
          </p:cNvPr>
          <p:cNvGraphicFramePr/>
          <p:nvPr/>
        </p:nvGraphicFramePr>
        <p:xfrm>
          <a:off x="5303415" y="1983391"/>
          <a:ext cx="6629400" cy="33782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 name="Picture 5" descr="CVG Vert">
            <a:extLst>
              <a:ext uri="{FF2B5EF4-FFF2-40B4-BE49-F238E27FC236}">
                <a16:creationId xmlns:a16="http://schemas.microsoft.com/office/drawing/2014/main" id="{8D7F14F7-87FA-4FC5-86DF-872020430AF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36982" y="6017851"/>
            <a:ext cx="1439596" cy="72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92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E99E-EBF1-4EDF-96DF-52BE96B56B3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477D64E-13C5-4C45-970B-0DE12D709543}"/>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127BA0C7-7664-41F4-A5A6-2EE8C125E205}"/>
              </a:ext>
            </a:extLst>
          </p:cNvPr>
          <p:cNvPicPr>
            <a:picLocks noChangeAspect="1"/>
          </p:cNvPicPr>
          <p:nvPr/>
        </p:nvPicPr>
        <p:blipFill rotWithShape="1">
          <a:blip r:embed="rId3"/>
          <a:srcRect b="2034"/>
          <a:stretch/>
        </p:blipFill>
        <p:spPr>
          <a:xfrm>
            <a:off x="1076496" y="404907"/>
            <a:ext cx="9896767" cy="5473691"/>
          </a:xfrm>
          <a:prstGeom prst="rect">
            <a:avLst/>
          </a:prstGeom>
        </p:spPr>
      </p:pic>
      <p:pic>
        <p:nvPicPr>
          <p:cNvPr id="5" name="Picture 4" descr="CVG Vert">
            <a:extLst>
              <a:ext uri="{FF2B5EF4-FFF2-40B4-BE49-F238E27FC236}">
                <a16:creationId xmlns:a16="http://schemas.microsoft.com/office/drawing/2014/main" id="{C5B2B8C3-B159-48F6-A97C-F28F76493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6013584"/>
            <a:ext cx="1439596" cy="72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63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D2A7AD-D2EC-426E-8D1C-5F5B071F025D}"/>
              </a:ext>
            </a:extLst>
          </p:cNvPr>
          <p:cNvPicPr>
            <a:picLocks noChangeAspect="1"/>
          </p:cNvPicPr>
          <p:nvPr/>
        </p:nvPicPr>
        <p:blipFill rotWithShape="1">
          <a:blip r:embed="rId3"/>
          <a:srcRect l="-1" r="-434" b="-3605"/>
          <a:stretch/>
        </p:blipFill>
        <p:spPr>
          <a:xfrm>
            <a:off x="935422" y="278809"/>
            <a:ext cx="10096237" cy="5898153"/>
          </a:xfrm>
          <a:prstGeom prst="rect">
            <a:avLst/>
          </a:prstGeom>
        </p:spPr>
      </p:pic>
      <p:sp>
        <p:nvSpPr>
          <p:cNvPr id="6" name="TextBox 5">
            <a:extLst>
              <a:ext uri="{FF2B5EF4-FFF2-40B4-BE49-F238E27FC236}">
                <a16:creationId xmlns:a16="http://schemas.microsoft.com/office/drawing/2014/main" id="{320094B7-630E-488F-9AF1-1193A9076223}"/>
              </a:ext>
            </a:extLst>
          </p:cNvPr>
          <p:cNvSpPr txBox="1"/>
          <p:nvPr/>
        </p:nvSpPr>
        <p:spPr>
          <a:xfrm>
            <a:off x="935422" y="6110259"/>
            <a:ext cx="9275221" cy="24622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62626"/>
                </a:solidFill>
                <a:effectLst/>
                <a:uLnTx/>
                <a:uFillTx/>
                <a:latin typeface="Verdana" panose="020B0604030504040204" pitchFamily="34" charset="0"/>
                <a:ea typeface="Verdana" panose="020B0604030504040204" pitchFamily="34" charset="0"/>
                <a:cs typeface="Arial" panose="020B0604020202020204" pitchFamily="34" charset="0"/>
              </a:rPr>
              <a:t>Ohio Economic Impact Study on Advanced Air Mobility. Crown Consulting, University of Cincinnati and NEXA Partners, July 2021 </a:t>
            </a:r>
          </a:p>
        </p:txBody>
      </p:sp>
      <p:pic>
        <p:nvPicPr>
          <p:cNvPr id="7" name="Picture 6" descr="CVG Vert">
            <a:extLst>
              <a:ext uri="{FF2B5EF4-FFF2-40B4-BE49-F238E27FC236}">
                <a16:creationId xmlns:a16="http://schemas.microsoft.com/office/drawing/2014/main" id="{4325E484-CDDD-4A5D-9B95-426C37AA2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4002" y="6053852"/>
            <a:ext cx="1439596" cy="72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576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832342-1583-434C-A275-2604F9EB6676}"/>
              </a:ext>
            </a:extLst>
          </p:cNvPr>
          <p:cNvPicPr>
            <a:picLocks noChangeAspect="1"/>
          </p:cNvPicPr>
          <p:nvPr/>
        </p:nvPicPr>
        <p:blipFill>
          <a:blip r:embed="rId3"/>
          <a:stretch>
            <a:fillRect/>
          </a:stretch>
        </p:blipFill>
        <p:spPr>
          <a:xfrm>
            <a:off x="904832" y="218440"/>
            <a:ext cx="10301648" cy="5760240"/>
          </a:xfrm>
          <a:prstGeom prst="rect">
            <a:avLst/>
          </a:prstGeom>
        </p:spPr>
      </p:pic>
      <p:sp>
        <p:nvSpPr>
          <p:cNvPr id="6" name="TextBox 5">
            <a:extLst>
              <a:ext uri="{FF2B5EF4-FFF2-40B4-BE49-F238E27FC236}">
                <a16:creationId xmlns:a16="http://schemas.microsoft.com/office/drawing/2014/main" id="{04F5E842-B8BF-4EEA-B04E-FB9F28522F90}"/>
              </a:ext>
            </a:extLst>
          </p:cNvPr>
          <p:cNvSpPr txBox="1"/>
          <p:nvPr/>
        </p:nvSpPr>
        <p:spPr>
          <a:xfrm>
            <a:off x="904832" y="5978680"/>
            <a:ext cx="892294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62626"/>
                </a:solidFill>
                <a:effectLst/>
                <a:uLnTx/>
                <a:uFillTx/>
                <a:latin typeface="Verdana" panose="020B0604030504040204" pitchFamily="34" charset="0"/>
                <a:ea typeface="Verdana" panose="020B0604030504040204" pitchFamily="34" charset="0"/>
                <a:cs typeface="Arial" panose="020B0604020202020204" pitchFamily="34" charset="0"/>
              </a:rPr>
              <a:t>* </a:t>
            </a:r>
            <a:r>
              <a:rPr kumimoji="0" lang="en-US" sz="1000" b="0" i="1" u="none" strike="noStrike" kern="1200" cap="none" spc="0" normalizeH="0" baseline="0" noProof="0" dirty="0">
                <a:ln>
                  <a:noFill/>
                </a:ln>
                <a:solidFill>
                  <a:srgbClr val="262626"/>
                </a:solidFill>
                <a:effectLst/>
                <a:uLnTx/>
                <a:uFillTx/>
                <a:latin typeface="Verdana" panose="020B0604030504040204" pitchFamily="34" charset="0"/>
                <a:ea typeface="Verdana" panose="020B0604030504040204" pitchFamily="34" charset="0"/>
                <a:cs typeface="Arial" panose="020B0604020202020204" pitchFamily="34" charset="0"/>
              </a:rPr>
              <a:t>Regional Air Mobility: Leveraging out National Investment to energize the American Travel Experience. NASA, April 2021</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7" name="Picture 6" descr="CVG Vert">
            <a:extLst>
              <a:ext uri="{FF2B5EF4-FFF2-40B4-BE49-F238E27FC236}">
                <a16:creationId xmlns:a16="http://schemas.microsoft.com/office/drawing/2014/main" id="{B82D4E22-51E1-420D-964A-29732B0A7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4002" y="6053852"/>
            <a:ext cx="1439596" cy="72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988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3F0F37-3557-4E25-B522-C5A1456A6671}"/>
              </a:ext>
            </a:extLst>
          </p:cNvPr>
          <p:cNvSpPr>
            <a:spLocks noGrp="1"/>
          </p:cNvSpPr>
          <p:nvPr>
            <p:ph type="title"/>
          </p:nvPr>
        </p:nvSpPr>
        <p:spPr>
          <a:xfrm>
            <a:off x="-326397" y="-185731"/>
            <a:ext cx="10178934" cy="1328730"/>
          </a:xfrm>
        </p:spPr>
        <p:txBody>
          <a:bodyPr vert="horz" lIns="91440" tIns="45720" rIns="91440" bIns="45720" rtlCol="0" anchor="b">
            <a:normAutofit/>
          </a:bodyPr>
          <a:lstStyle/>
          <a:p>
            <a:pPr algn="ctr"/>
            <a:r>
              <a:rPr lang="en-US" sz="5200" dirty="0"/>
              <a:t>How</a:t>
            </a:r>
            <a:r>
              <a:rPr lang="en-US" sz="5200" kern="1200" dirty="0">
                <a:solidFill>
                  <a:schemeClr val="tx1"/>
                </a:solidFill>
                <a:latin typeface="+mj-lt"/>
                <a:ea typeface="+mj-ea"/>
                <a:cs typeface="+mj-cs"/>
              </a:rPr>
              <a:t> is CVG </a:t>
            </a:r>
            <a:r>
              <a:rPr lang="en-US" sz="5200" dirty="0"/>
              <a:t>involved </a:t>
            </a:r>
            <a:r>
              <a:rPr lang="en-US" sz="5200" kern="1200" dirty="0">
                <a:solidFill>
                  <a:schemeClr val="tx1"/>
                </a:solidFill>
                <a:latin typeface="+mj-lt"/>
                <a:ea typeface="+mj-ea"/>
                <a:cs typeface="+mj-cs"/>
              </a:rPr>
              <a:t>with AAM? </a:t>
            </a:r>
          </a:p>
        </p:txBody>
      </p:sp>
      <p:pic>
        <p:nvPicPr>
          <p:cNvPr id="14" name="Picture 13">
            <a:extLst>
              <a:ext uri="{FF2B5EF4-FFF2-40B4-BE49-F238E27FC236}">
                <a16:creationId xmlns:a16="http://schemas.microsoft.com/office/drawing/2014/main" id="{817395D7-CC90-4F8E-B78F-2DD7A80F273C}"/>
              </a:ext>
            </a:extLst>
          </p:cNvPr>
          <p:cNvPicPr>
            <a:picLocks noChangeAspect="1"/>
          </p:cNvPicPr>
          <p:nvPr/>
        </p:nvPicPr>
        <p:blipFill rotWithShape="1">
          <a:blip r:embed="rId3"/>
          <a:srcRect l="7054" t="21605" r="46026" b="55710"/>
          <a:stretch/>
        </p:blipFill>
        <p:spPr>
          <a:xfrm>
            <a:off x="8462727" y="1310063"/>
            <a:ext cx="3624650" cy="997954"/>
          </a:xfrm>
          <a:prstGeom prst="rect">
            <a:avLst/>
          </a:prstGeom>
        </p:spPr>
      </p:pic>
      <p:pic>
        <p:nvPicPr>
          <p:cNvPr id="15" name="Picture 14">
            <a:extLst>
              <a:ext uri="{FF2B5EF4-FFF2-40B4-BE49-F238E27FC236}">
                <a16:creationId xmlns:a16="http://schemas.microsoft.com/office/drawing/2014/main" id="{BEA36833-EB4E-401B-B200-F0E82D9609C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88464" y="2735562"/>
            <a:ext cx="1577865" cy="50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University of Kentucky Customer Story - Salesforce.org">
            <a:extLst>
              <a:ext uri="{FF2B5EF4-FFF2-40B4-BE49-F238E27FC236}">
                <a16:creationId xmlns:a16="http://schemas.microsoft.com/office/drawing/2014/main" id="{F6544A1F-8529-42A2-890E-0389553BAF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837" b="21630"/>
          <a:stretch/>
        </p:blipFill>
        <p:spPr bwMode="auto">
          <a:xfrm>
            <a:off x="10223324" y="3664958"/>
            <a:ext cx="1864053" cy="7331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y of Cincinnati Clermont College - Wikipedia">
            <a:extLst>
              <a:ext uri="{FF2B5EF4-FFF2-40B4-BE49-F238E27FC236}">
                <a16:creationId xmlns:a16="http://schemas.microsoft.com/office/drawing/2014/main" id="{853738EE-DBDB-4F98-A718-89CB23F5DE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2727" y="3703445"/>
            <a:ext cx="1498324" cy="6946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ederal Aviation Administration - Wikipedia">
            <a:extLst>
              <a:ext uri="{FF2B5EF4-FFF2-40B4-BE49-F238E27FC236}">
                <a16:creationId xmlns:a16="http://schemas.microsoft.com/office/drawing/2014/main" id="{9097BACA-341F-4F7F-90A2-87217F481E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8246" y="2407107"/>
            <a:ext cx="1040456" cy="10404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ASA expands vision for future airspace mobility">
            <a:extLst>
              <a:ext uri="{FF2B5EF4-FFF2-40B4-BE49-F238E27FC236}">
                <a16:creationId xmlns:a16="http://schemas.microsoft.com/office/drawing/2014/main" id="{2499044C-DA5D-49F1-9CA9-4D09737334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44" y="1328730"/>
            <a:ext cx="7728624" cy="40555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aceFirst Presents Airport Face Recognition at ACI-NA 2018 in Arlington">
            <a:extLst>
              <a:ext uri="{FF2B5EF4-FFF2-40B4-BE49-F238E27FC236}">
                <a16:creationId xmlns:a16="http://schemas.microsoft.com/office/drawing/2014/main" id="{875FC3B0-6A0A-4AB9-9E62-0D6B4537B5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2727" y="4554496"/>
            <a:ext cx="1564912" cy="89876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uture Travel Experience 2019 - Unimark">
            <a:extLst>
              <a:ext uri="{FF2B5EF4-FFF2-40B4-BE49-F238E27FC236}">
                <a16:creationId xmlns:a16="http://schemas.microsoft.com/office/drawing/2014/main" id="{638E128E-9106-4983-A9D4-73BDA84860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32544" y="4554496"/>
            <a:ext cx="1198943" cy="6862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CVG Vert">
            <a:extLst>
              <a:ext uri="{FF2B5EF4-FFF2-40B4-BE49-F238E27FC236}">
                <a16:creationId xmlns:a16="http://schemas.microsoft.com/office/drawing/2014/main" id="{87273C4D-51F2-421E-848A-A0E6686D2B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78418" y="6021467"/>
            <a:ext cx="1439596" cy="72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679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5DE2CE1-3FFD-4A97-B562-064510BA35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716987E0-8ECB-4FF3-B244-437E313FB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110EED75-13E0-495C-AD38-3A7E83933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8B619E04-E874-41CA-926B-7FFA0BAF5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7032C173-9BFF-47B1-9335-68FAEDDBD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9CC1DB0C-5E91-4358-9581-13FC6FEC1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DE543B76-6EF2-4FED-9DB3-9198AFA32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F9ABF5A2-A398-4EC3-8E56-D5483AB9D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B998905E-73FE-4C51-B915-D09169E15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D47B8E44-37CD-4A42-A59E-EBCC8ADA0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A8A1CBA5-0135-4992-B06F-6DFBCA37F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717A0FAB-DF6D-48AD-BCFF-8A5C9424F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3146B402-0069-4640-9616-4DB437F82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B5BD9AFB-E188-42BB-A8AB-90C82BD2E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053953C6-4E01-48C7-B453-C508CC632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BA867237-E747-4977-8F68-0F80C6E7EA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292DDFFE-D457-41DB-BF55-5ED2CDF45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B6CDA40B-A65E-46D0-9CF8-A8AE6672C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C92ADCD3-85EE-45E9-A1F3-312D9A275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128CCDF7-B681-48CE-80E2-096DFED71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5E40F3C0-62E6-43AF-A873-C53D6CB0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5F142280-A807-4AA2-BCDA-1796BC3D4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3CB8CEBB-5C05-42AC-ACF5-D84DC65965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A1B738E5-DA06-4833-A715-5EF411797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22">
              <a:extLst>
                <a:ext uri="{FF2B5EF4-FFF2-40B4-BE49-F238E27FC236}">
                  <a16:creationId xmlns:a16="http://schemas.microsoft.com/office/drawing/2014/main" id="{690AEC4E-5749-4A92-AC3E-F995FD7F4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B57C2A4E-A962-4DBC-89CE-FA3C4F8C2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ED0729F1-ABF0-4A9E-8C03-5EE8FC122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1A5E60E-2EE5-4070-9E95-A54C60978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CA71CF87-9BBC-4AB0-878A-278ACC485C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FE5EBBA9-9C02-488B-A575-6DBA738C6D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4D65CEE0-F4D3-4F84-95C3-B77FF54F8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8">
              <a:extLst>
                <a:ext uri="{FF2B5EF4-FFF2-40B4-BE49-F238E27FC236}">
                  <a16:creationId xmlns:a16="http://schemas.microsoft.com/office/drawing/2014/main" id="{F79A4F55-3FE9-4F18-B5E7-C5C944821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
              <a:extLst>
                <a:ext uri="{FF2B5EF4-FFF2-40B4-BE49-F238E27FC236}">
                  <a16:creationId xmlns:a16="http://schemas.microsoft.com/office/drawing/2014/main" id="{03697276-7E3D-4850-9A31-9C6F09450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0">
              <a:extLst>
                <a:ext uri="{FF2B5EF4-FFF2-40B4-BE49-F238E27FC236}">
                  <a16:creationId xmlns:a16="http://schemas.microsoft.com/office/drawing/2014/main" id="{6E9014AE-1A87-44D4-A23D-8A593450B5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1">
              <a:extLst>
                <a:ext uri="{FF2B5EF4-FFF2-40B4-BE49-F238E27FC236}">
                  <a16:creationId xmlns:a16="http://schemas.microsoft.com/office/drawing/2014/main" id="{387CC58F-4DDC-4D27-9DAE-F8C5492C21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2">
              <a:extLst>
                <a:ext uri="{FF2B5EF4-FFF2-40B4-BE49-F238E27FC236}">
                  <a16:creationId xmlns:a16="http://schemas.microsoft.com/office/drawing/2014/main" id="{708F92F9-72F5-4C86-A495-5036739E9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3">
              <a:extLst>
                <a:ext uri="{FF2B5EF4-FFF2-40B4-BE49-F238E27FC236}">
                  <a16:creationId xmlns:a16="http://schemas.microsoft.com/office/drawing/2014/main" id="{521E3EF7-F138-4E38-932D-521C394543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4">
              <a:extLst>
                <a:ext uri="{FF2B5EF4-FFF2-40B4-BE49-F238E27FC236}">
                  <a16:creationId xmlns:a16="http://schemas.microsoft.com/office/drawing/2014/main" id="{68FCAD62-290A-4076-924F-8800BC5AEE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5">
              <a:extLst>
                <a:ext uri="{FF2B5EF4-FFF2-40B4-BE49-F238E27FC236}">
                  <a16:creationId xmlns:a16="http://schemas.microsoft.com/office/drawing/2014/main" id="{6BDDD9DF-794F-4A57-8C24-05CC3DC94E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6">
              <a:extLst>
                <a:ext uri="{FF2B5EF4-FFF2-40B4-BE49-F238E27FC236}">
                  <a16:creationId xmlns:a16="http://schemas.microsoft.com/office/drawing/2014/main" id="{884B02D8-D58B-4B5D-B13D-57E16C7561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7">
              <a:extLst>
                <a:ext uri="{FF2B5EF4-FFF2-40B4-BE49-F238E27FC236}">
                  <a16:creationId xmlns:a16="http://schemas.microsoft.com/office/drawing/2014/main" id="{6F04E1BD-6735-4A01-B639-F788C0F2B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8">
              <a:extLst>
                <a:ext uri="{FF2B5EF4-FFF2-40B4-BE49-F238E27FC236}">
                  <a16:creationId xmlns:a16="http://schemas.microsoft.com/office/drawing/2014/main" id="{AC898E11-5718-4A4D-87A6-C30DBA5057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9">
              <a:extLst>
                <a:ext uri="{FF2B5EF4-FFF2-40B4-BE49-F238E27FC236}">
                  <a16:creationId xmlns:a16="http://schemas.microsoft.com/office/drawing/2014/main" id="{84A51033-BDA2-4B27-8746-8DA4EFCED4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0">
              <a:extLst>
                <a:ext uri="{FF2B5EF4-FFF2-40B4-BE49-F238E27FC236}">
                  <a16:creationId xmlns:a16="http://schemas.microsoft.com/office/drawing/2014/main" id="{784759D4-AE04-49AF-A4B8-64B4E1F78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1">
              <a:extLst>
                <a:ext uri="{FF2B5EF4-FFF2-40B4-BE49-F238E27FC236}">
                  <a16:creationId xmlns:a16="http://schemas.microsoft.com/office/drawing/2014/main" id="{692EC530-EEBF-4F46-83C8-C2672612E1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2">
              <a:extLst>
                <a:ext uri="{FF2B5EF4-FFF2-40B4-BE49-F238E27FC236}">
                  <a16:creationId xmlns:a16="http://schemas.microsoft.com/office/drawing/2014/main" id="{8BCF6E7C-7AD8-4400-B0F2-1C9A494E5E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3">
              <a:extLst>
                <a:ext uri="{FF2B5EF4-FFF2-40B4-BE49-F238E27FC236}">
                  <a16:creationId xmlns:a16="http://schemas.microsoft.com/office/drawing/2014/main" id="{634A57B2-C66C-41BE-9957-C2F2F1F57A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4">
              <a:extLst>
                <a:ext uri="{FF2B5EF4-FFF2-40B4-BE49-F238E27FC236}">
                  <a16:creationId xmlns:a16="http://schemas.microsoft.com/office/drawing/2014/main" id="{FDCF624D-9F58-46CF-990F-1F71575819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5">
              <a:extLst>
                <a:ext uri="{FF2B5EF4-FFF2-40B4-BE49-F238E27FC236}">
                  <a16:creationId xmlns:a16="http://schemas.microsoft.com/office/drawing/2014/main" id="{3463A3D4-F18F-4A81-8CCF-EB518414EC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2735B1B0-3F94-F740-817D-E18E6A6360A6}"/>
              </a:ext>
            </a:extLst>
          </p:cNvPr>
          <p:cNvSpPr txBox="1"/>
          <p:nvPr/>
        </p:nvSpPr>
        <p:spPr>
          <a:xfrm>
            <a:off x="219077" y="0"/>
            <a:ext cx="11465718" cy="7509748"/>
          </a:xfrm>
          <a:prstGeom prst="rect">
            <a:avLst/>
          </a:prstGeom>
          <a:noFill/>
        </p:spPr>
        <p:txBody>
          <a:bodyPr wrap="square" rtlCol="0">
            <a:spAutoFit/>
          </a:bodyPr>
          <a:lstStyle/>
          <a:p>
            <a:endParaRPr lang="en-US" sz="2800" dirty="0"/>
          </a:p>
          <a:p>
            <a:pPr algn="ctr"/>
            <a:r>
              <a:rPr lang="en-US" sz="3600" dirty="0">
                <a:solidFill>
                  <a:srgbClr val="83C441"/>
                </a:solidFill>
              </a:rPr>
              <a:t>Anticipate DISRUPTION&gt;  INVEST in General Aviation</a:t>
            </a:r>
          </a:p>
          <a:p>
            <a:endParaRPr lang="en-US" sz="2800" dirty="0"/>
          </a:p>
          <a:p>
            <a:pPr marL="285750" indent="-285750">
              <a:buClr>
                <a:srgbClr val="83C441"/>
              </a:buClr>
              <a:buFont typeface="Wingdings" pitchFamily="2" charset="2"/>
              <a:buChar char="Ø"/>
            </a:pPr>
            <a:r>
              <a:rPr lang="en-US" sz="2800" dirty="0"/>
              <a:t>Electric Aviation is now – low-cost infrastructure </a:t>
            </a:r>
          </a:p>
          <a:p>
            <a:r>
              <a:rPr lang="en-US" sz="2800" dirty="0"/>
              <a:t>  		BETA Technologies</a:t>
            </a:r>
          </a:p>
          <a:p>
            <a:endParaRPr lang="en-US" sz="2800" dirty="0"/>
          </a:p>
          <a:p>
            <a:pPr marL="285750" indent="-285750">
              <a:buClr>
                <a:srgbClr val="83C441"/>
              </a:buClr>
              <a:buFont typeface="Wingdings" pitchFamily="2" charset="2"/>
              <a:buChar char="Ø"/>
            </a:pPr>
            <a:r>
              <a:rPr lang="en-US" sz="2800" dirty="0"/>
              <a:t>Planning and Land Use</a:t>
            </a:r>
          </a:p>
          <a:p>
            <a:r>
              <a:rPr lang="en-US" sz="2800" dirty="0"/>
              <a:t>	Revenue generator</a:t>
            </a:r>
          </a:p>
          <a:p>
            <a:r>
              <a:rPr lang="en-US" sz="2800" dirty="0"/>
              <a:t>	Compatible development</a:t>
            </a:r>
          </a:p>
          <a:p>
            <a:r>
              <a:rPr lang="en-US" sz="2800" dirty="0"/>
              <a:t>	Targeted marketing and recruiting </a:t>
            </a:r>
          </a:p>
          <a:p>
            <a:pPr lvl="1"/>
            <a:r>
              <a:rPr lang="en-US" sz="2800" dirty="0"/>
              <a:t>	DANVILLE- 22,000 operations/yr. -- 60 aircraft based</a:t>
            </a:r>
          </a:p>
          <a:p>
            <a:pPr lvl="1"/>
            <a:endParaRPr lang="en-US" sz="2800" dirty="0"/>
          </a:p>
          <a:p>
            <a:pPr marL="285750" indent="-285750">
              <a:buClr>
                <a:srgbClr val="83C441"/>
              </a:buClr>
              <a:buFont typeface="Wingdings" pitchFamily="2" charset="2"/>
              <a:buChar char="Ø"/>
            </a:pPr>
            <a:r>
              <a:rPr lang="en-US" sz="2800" dirty="0"/>
              <a:t>Job training sites/Workforce shortages– high paying</a:t>
            </a:r>
          </a:p>
          <a:p>
            <a:r>
              <a:rPr lang="en-US" sz="2800" dirty="0"/>
              <a:t>		Cape Air-Work Forgiveness Programs – Owensboro		</a:t>
            </a:r>
          </a:p>
          <a:p>
            <a:r>
              <a:rPr lang="en-US" sz="2800" dirty="0"/>
              <a:t>		Bardstown- High School Aviation Education Program</a:t>
            </a:r>
          </a:p>
          <a:p>
            <a:pPr lvl="0"/>
            <a:endParaRPr lang="en-US" dirty="0"/>
          </a:p>
          <a:p>
            <a:endParaRPr lang="en-US" dirty="0"/>
          </a:p>
          <a:p>
            <a:endParaRPr lang="en-US" dirty="0"/>
          </a:p>
        </p:txBody>
      </p:sp>
      <p:sp>
        <p:nvSpPr>
          <p:cNvPr id="2" name="TextBox 1">
            <a:extLst>
              <a:ext uri="{FF2B5EF4-FFF2-40B4-BE49-F238E27FC236}">
                <a16:creationId xmlns:a16="http://schemas.microsoft.com/office/drawing/2014/main" id="{D8F154FA-4BF9-FD46-9F10-6BEC8EACCEA6}"/>
              </a:ext>
            </a:extLst>
          </p:cNvPr>
          <p:cNvSpPr txBox="1"/>
          <p:nvPr/>
        </p:nvSpPr>
        <p:spPr>
          <a:xfrm>
            <a:off x="8717573" y="1361414"/>
            <a:ext cx="3384735" cy="2831544"/>
          </a:xfrm>
          <a:prstGeom prst="rect">
            <a:avLst/>
          </a:prstGeom>
          <a:noFill/>
        </p:spPr>
        <p:txBody>
          <a:bodyPr wrap="square" rtlCol="0">
            <a:spAutoFit/>
          </a:bodyPr>
          <a:lstStyle/>
          <a:p>
            <a:r>
              <a:rPr lang="en-US" sz="2800" b="1" i="1" dirty="0">
                <a:solidFill>
                  <a:srgbClr val="F47A2A"/>
                </a:solidFill>
              </a:rPr>
              <a:t>“Why </a:t>
            </a:r>
            <a:r>
              <a:rPr lang="en-US" sz="2800" b="1" i="1" dirty="0" err="1">
                <a:solidFill>
                  <a:srgbClr val="F47A2A"/>
                </a:solidFill>
              </a:rPr>
              <a:t>eVTOL</a:t>
            </a:r>
            <a:r>
              <a:rPr lang="en-US" sz="2800" b="1" i="1" dirty="0">
                <a:solidFill>
                  <a:srgbClr val="F47A2A"/>
                </a:solidFill>
              </a:rPr>
              <a:t> developer Beta gives its employees free flight training”</a:t>
            </a:r>
          </a:p>
          <a:p>
            <a:r>
              <a:rPr lang="en-US" sz="2000" i="1" dirty="0" err="1">
                <a:solidFill>
                  <a:srgbClr val="F47A2A"/>
                </a:solidFill>
              </a:rPr>
              <a:t>eVTOL.com</a:t>
            </a:r>
            <a:endParaRPr lang="en-US" sz="2000" i="1" dirty="0">
              <a:solidFill>
                <a:srgbClr val="F47A2A"/>
              </a:solidFill>
            </a:endParaRPr>
          </a:p>
          <a:p>
            <a:endParaRPr lang="en-US" dirty="0"/>
          </a:p>
        </p:txBody>
      </p:sp>
    </p:spTree>
    <p:extLst>
      <p:ext uri="{BB962C8B-B14F-4D97-AF65-F5344CB8AC3E}">
        <p14:creationId xmlns:p14="http://schemas.microsoft.com/office/powerpoint/2010/main" val="3373562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outdoor, sky, nature&#10;&#10;Description automatically generated">
            <a:extLst>
              <a:ext uri="{FF2B5EF4-FFF2-40B4-BE49-F238E27FC236}">
                <a16:creationId xmlns:a16="http://schemas.microsoft.com/office/drawing/2014/main" id="{CA3E274A-3F73-D145-BB63-FA2FA7B12780}"/>
              </a:ext>
            </a:extLst>
          </p:cNvPr>
          <p:cNvPicPr>
            <a:picLocks noChangeAspect="1"/>
          </p:cNvPicPr>
          <p:nvPr/>
        </p:nvPicPr>
        <p:blipFill rotWithShape="1">
          <a:blip r:embed="rId2"/>
          <a:srcRect l="11838" r="1616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D17CADF6-09DD-4C49-B570-5A973685D886}"/>
              </a:ext>
            </a:extLst>
          </p:cNvPr>
          <p:cNvSpPr>
            <a:spLocks noGrp="1"/>
          </p:cNvSpPr>
          <p:nvPr>
            <p:ph type="title"/>
          </p:nvPr>
        </p:nvSpPr>
        <p:spPr>
          <a:xfrm>
            <a:off x="2103121" y="4727173"/>
            <a:ext cx="7985759" cy="868823"/>
          </a:xfrm>
        </p:spPr>
        <p:txBody>
          <a:bodyPr vert="horz" lIns="91440" tIns="45720" rIns="91440" bIns="45720" rtlCol="0" anchor="b">
            <a:normAutofit/>
          </a:bodyPr>
          <a:lstStyle/>
          <a:p>
            <a:pPr algn="ctr"/>
            <a:r>
              <a:rPr lang="en-US" sz="4000" dirty="0" err="1">
                <a:solidFill>
                  <a:schemeClr val="bg1"/>
                </a:solidFill>
              </a:rPr>
              <a:t>Jennifer@kbtnet.org</a:t>
            </a:r>
            <a:endParaRPr lang="en-US" sz="4000" dirty="0">
              <a:solidFill>
                <a:schemeClr val="bg1"/>
              </a:solidFill>
            </a:endParaRPr>
          </a:p>
        </p:txBody>
      </p:sp>
      <p:sp>
        <p:nvSpPr>
          <p:cNvPr id="3" name="Text Placeholder 2">
            <a:extLst>
              <a:ext uri="{FF2B5EF4-FFF2-40B4-BE49-F238E27FC236}">
                <a16:creationId xmlns:a16="http://schemas.microsoft.com/office/drawing/2014/main" id="{BB42F3A7-963F-924D-8A8B-9D33F20FE837}"/>
              </a:ext>
            </a:extLst>
          </p:cNvPr>
          <p:cNvSpPr>
            <a:spLocks noGrp="1"/>
          </p:cNvSpPr>
          <p:nvPr>
            <p:ph type="body" idx="1"/>
          </p:nvPr>
        </p:nvSpPr>
        <p:spPr>
          <a:xfrm>
            <a:off x="2615738" y="5680637"/>
            <a:ext cx="6960524" cy="598516"/>
          </a:xfrm>
        </p:spPr>
        <p:txBody>
          <a:bodyPr vert="horz" lIns="91440" tIns="45720" rIns="91440" bIns="45720" rtlCol="0" anchor="t">
            <a:normAutofit/>
          </a:bodyPr>
          <a:lstStyle/>
          <a:p>
            <a:pPr algn="ctr"/>
            <a:r>
              <a:rPr lang="en-US" sz="2800" dirty="0">
                <a:solidFill>
                  <a:schemeClr val="bg1"/>
                </a:solidFill>
              </a:rPr>
              <a:t>859-319-4902</a:t>
            </a:r>
          </a:p>
        </p:txBody>
      </p:sp>
    </p:spTree>
    <p:extLst>
      <p:ext uri="{BB962C8B-B14F-4D97-AF65-F5344CB8AC3E}">
        <p14:creationId xmlns:p14="http://schemas.microsoft.com/office/powerpoint/2010/main" val="480274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22FE057-BE05-4741-8284-EF9676E2DD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EA7A02D2-EEBB-4EEB-8ABE-56EB0AF9E1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DFA4B6AB-6C70-47CD-A5BF-5DC42046E1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BD11837B-445E-45F6-9CDD-848F7FD02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D3888DB2-6D32-426F-A20D-9A32C5B91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90FF4613-718A-4971-87A2-2176F248B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12456294-B685-48D2-82AB-874FEC431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51574C30-0B3B-4D3D-B767-8257528CE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A7238EE8-F333-4F0C-B618-12C099FBD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AA0A3168-FA1F-4DD7-877D-F12C1AD5E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6BDEFF7B-ADD8-4365-9677-718E91E45A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7C8BD75C-9A84-4EC0-BAF0-8360D21B57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9E9B0039-0282-4530-9D76-FAF0B1A5F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02F3D8B9-55F8-4FE2-8966-C2788CD09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5DDC17AE-9606-4289-BD04-B931BEFC3C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07188FF-5EDB-4B58-ADC6-6CE53FA1E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04442101-3369-4CCB-B6FF-B153C682D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A17769AA-0522-4208-A322-09A4EA5D6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1C84664A-621E-4145-8778-CA8AB2495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25FDCFBA-8E26-4F17-840A-45B11E763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a:extLst>
              <a:ext uri="{FF2B5EF4-FFF2-40B4-BE49-F238E27FC236}">
                <a16:creationId xmlns:a16="http://schemas.microsoft.com/office/drawing/2014/main" id="{39B639AC-74A1-48AB-BF9C-43B0DCFE65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3" name="Rectangle 32">
              <a:extLst>
                <a:ext uri="{FF2B5EF4-FFF2-40B4-BE49-F238E27FC236}">
                  <a16:creationId xmlns:a16="http://schemas.microsoft.com/office/drawing/2014/main" id="{0882082C-0F2F-4DB2-ABA4-E89B82252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Isosceles Triangle 33">
              <a:extLst>
                <a:ext uri="{FF2B5EF4-FFF2-40B4-BE49-F238E27FC236}">
                  <a16:creationId xmlns:a16="http://schemas.microsoft.com/office/drawing/2014/main" id="{310ECD7A-540A-48E6-8614-6094C46B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E7C2599D-0CE7-45D8-BE5E-70330FEDB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7" name="Rectangle 36">
            <a:extLst>
              <a:ext uri="{FF2B5EF4-FFF2-40B4-BE49-F238E27FC236}">
                <a16:creationId xmlns:a16="http://schemas.microsoft.com/office/drawing/2014/main" id="{811EBE72-909A-42B2-A05A-E315C266E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79DFD7CC-3CB9-4AC7-B468-307344110F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0" name="Freeform 5">
              <a:extLst>
                <a:ext uri="{FF2B5EF4-FFF2-40B4-BE49-F238E27FC236}">
                  <a16:creationId xmlns:a16="http://schemas.microsoft.com/office/drawing/2014/main" id="{D181230D-D3D2-44B4-ABED-6A6D134121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792046C1-B436-4FEE-9FD4-AB12F583C6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321A4FC5-F663-43F6-B2D6-F3A7DA5A78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E280F906-95FE-4B2D-AD61-FED0B88D9A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9">
              <a:extLst>
                <a:ext uri="{FF2B5EF4-FFF2-40B4-BE49-F238E27FC236}">
                  <a16:creationId xmlns:a16="http://schemas.microsoft.com/office/drawing/2014/main" id="{8823FDB4-BC81-433F-9256-0F05FD4479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a:extLst>
                <a:ext uri="{FF2B5EF4-FFF2-40B4-BE49-F238E27FC236}">
                  <a16:creationId xmlns:a16="http://schemas.microsoft.com/office/drawing/2014/main" id="{823C6A50-5116-4BB1-8911-17E0E0DF1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1EEEE560-F0D7-4BCD-9565-DB5B27E49B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81118D48-EC8F-44AC-BE59-A8F3C80A62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3">
              <a:extLst>
                <a:ext uri="{FF2B5EF4-FFF2-40B4-BE49-F238E27FC236}">
                  <a16:creationId xmlns:a16="http://schemas.microsoft.com/office/drawing/2014/main" id="{1521D06F-F69C-479E-87F4-47B50AA8D1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4">
              <a:extLst>
                <a:ext uri="{FF2B5EF4-FFF2-40B4-BE49-F238E27FC236}">
                  <a16:creationId xmlns:a16="http://schemas.microsoft.com/office/drawing/2014/main" id="{140A584A-6D51-4DA2-B95B-D2E2A97196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5">
              <a:extLst>
                <a:ext uri="{FF2B5EF4-FFF2-40B4-BE49-F238E27FC236}">
                  <a16:creationId xmlns:a16="http://schemas.microsoft.com/office/drawing/2014/main" id="{15FF875E-DDE1-4B45-B676-4C11542642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6">
              <a:extLst>
                <a:ext uri="{FF2B5EF4-FFF2-40B4-BE49-F238E27FC236}">
                  <a16:creationId xmlns:a16="http://schemas.microsoft.com/office/drawing/2014/main" id="{2A48CBD9-6DE2-479A-A9C2-4A21BC225C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7">
              <a:extLst>
                <a:ext uri="{FF2B5EF4-FFF2-40B4-BE49-F238E27FC236}">
                  <a16:creationId xmlns:a16="http://schemas.microsoft.com/office/drawing/2014/main" id="{DD541723-A56B-4C91-9313-85C533AC43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E0E73C46-A1F1-4753-B27A-352F8CE32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19">
              <a:extLst>
                <a:ext uri="{FF2B5EF4-FFF2-40B4-BE49-F238E27FC236}">
                  <a16:creationId xmlns:a16="http://schemas.microsoft.com/office/drawing/2014/main" id="{704FEC25-607D-495B-8683-C8A329AEE3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A07CE8AD-1300-48E4-AC3A-50FD845F21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7275DF4D-2E8B-49C8-B646-E0626D1E7C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2">
              <a:extLst>
                <a:ext uri="{FF2B5EF4-FFF2-40B4-BE49-F238E27FC236}">
                  <a16:creationId xmlns:a16="http://schemas.microsoft.com/office/drawing/2014/main" id="{C8CB048D-B235-4B66-8221-727B8CBCE4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3">
              <a:extLst>
                <a:ext uri="{FF2B5EF4-FFF2-40B4-BE49-F238E27FC236}">
                  <a16:creationId xmlns:a16="http://schemas.microsoft.com/office/drawing/2014/main" id="{BB284ACB-7C3B-4B1D-A7B9-18BF0F4F0A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0" name="Rectangle 59">
            <a:extLst>
              <a:ext uri="{FF2B5EF4-FFF2-40B4-BE49-F238E27FC236}">
                <a16:creationId xmlns:a16="http://schemas.microsoft.com/office/drawing/2014/main" id="{BACF9BB7-1072-42AB-868E-BB555690D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706"/>
            <a:ext cx="6097366"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E434A3B-FCE8-A645-9C88-9DB9B65E6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494" y="336385"/>
            <a:ext cx="5457659" cy="3537879"/>
          </a:xfrm>
          <a:prstGeom prst="rect">
            <a:avLst/>
          </a:prstGeom>
          <a:ln w="9525">
            <a:noFill/>
          </a:ln>
        </p:spPr>
      </p:pic>
      <p:grpSp>
        <p:nvGrpSpPr>
          <p:cNvPr id="62" name="Group 61">
            <a:extLst>
              <a:ext uri="{FF2B5EF4-FFF2-40B4-BE49-F238E27FC236}">
                <a16:creationId xmlns:a16="http://schemas.microsoft.com/office/drawing/2014/main" id="{5892C175-52D7-4CC7-8F4E-D0DAA15A78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12791" y="1186483"/>
            <a:ext cx="4473771" cy="4477933"/>
            <a:chOff x="807084" y="1186483"/>
            <a:chExt cx="4473771" cy="4477933"/>
          </a:xfrm>
        </p:grpSpPr>
        <p:sp>
          <p:nvSpPr>
            <p:cNvPr id="63" name="Rectangle 62">
              <a:extLst>
                <a:ext uri="{FF2B5EF4-FFF2-40B4-BE49-F238E27FC236}">
                  <a16:creationId xmlns:a16="http://schemas.microsoft.com/office/drawing/2014/main" id="{2426A193-999D-4C87-BEB5-456B4807C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607" y="1186483"/>
              <a:ext cx="4472724"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39">
              <a:extLst>
                <a:ext uri="{FF2B5EF4-FFF2-40B4-BE49-F238E27FC236}">
                  <a16:creationId xmlns:a16="http://schemas.microsoft.com/office/drawing/2014/main" id="{C6B0C724-542C-45F7-9E38-1C576D17B3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840353"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B8E164E-4BF7-43A0-82D2-F0F809E4B8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4473771"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F39BDC21-1A63-D84D-9D96-92C74D832480}"/>
              </a:ext>
            </a:extLst>
          </p:cNvPr>
          <p:cNvSpPr txBox="1"/>
          <p:nvPr/>
        </p:nvSpPr>
        <p:spPr>
          <a:xfrm>
            <a:off x="7001122" y="2074730"/>
            <a:ext cx="4299456" cy="2053921"/>
          </a:xfrm>
          <a:prstGeom prst="rect">
            <a:avLst/>
          </a:prstGeom>
        </p:spPr>
        <p:txBody>
          <a:bodyPr vert="horz" lIns="228600" tIns="228600" rIns="228600" bIns="0" rtlCol="0" anchor="b">
            <a:normAutofit lnSpcReduction="10000"/>
          </a:bodyPr>
          <a:lstStyle/>
          <a:p>
            <a:pPr algn="ctr" defTabSz="914400">
              <a:lnSpc>
                <a:spcPct val="80000"/>
              </a:lnSpc>
              <a:spcBef>
                <a:spcPct val="0"/>
              </a:spcBef>
              <a:spcAft>
                <a:spcPts val="600"/>
              </a:spcAft>
              <a:buClr>
                <a:srgbClr val="FF5712"/>
              </a:buClr>
              <a:buSzPct val="110000"/>
            </a:pPr>
            <a:endParaRPr lang="en-US" sz="1400" spc="-150" dirty="0">
              <a:solidFill>
                <a:srgbClr val="FFFEFF"/>
              </a:solidFill>
              <a:latin typeface="+mj-lt"/>
              <a:ea typeface="+mj-ea"/>
              <a:cs typeface="+mj-cs"/>
            </a:endParaRPr>
          </a:p>
          <a:p>
            <a:pPr algn="ctr" defTabSz="914400">
              <a:lnSpc>
                <a:spcPct val="80000"/>
              </a:lnSpc>
              <a:spcBef>
                <a:spcPct val="0"/>
              </a:spcBef>
              <a:spcAft>
                <a:spcPts val="600"/>
              </a:spcAft>
              <a:buClr>
                <a:srgbClr val="FF5712"/>
              </a:buClr>
              <a:buSzPct val="110000"/>
            </a:pPr>
            <a:endParaRPr lang="en-US" sz="1400" spc="-150" dirty="0">
              <a:solidFill>
                <a:srgbClr val="FFFEFF"/>
              </a:solidFill>
              <a:latin typeface="+mj-lt"/>
              <a:ea typeface="+mj-ea"/>
              <a:cs typeface="+mj-cs"/>
            </a:endParaRPr>
          </a:p>
          <a:p>
            <a:pPr algn="ctr" defTabSz="914400">
              <a:lnSpc>
                <a:spcPct val="80000"/>
              </a:lnSpc>
              <a:spcBef>
                <a:spcPct val="0"/>
              </a:spcBef>
              <a:spcAft>
                <a:spcPts val="600"/>
              </a:spcAft>
              <a:buClr>
                <a:srgbClr val="FF5712"/>
              </a:buClr>
              <a:buSzPct val="110000"/>
            </a:pPr>
            <a:endParaRPr lang="en-US" sz="1400" spc="-150" dirty="0">
              <a:solidFill>
                <a:srgbClr val="FFFEFF"/>
              </a:solidFill>
              <a:latin typeface="+mj-lt"/>
              <a:ea typeface="+mj-ea"/>
              <a:cs typeface="+mj-cs"/>
            </a:endParaRPr>
          </a:p>
          <a:p>
            <a:pPr algn="ctr" defTabSz="914400">
              <a:lnSpc>
                <a:spcPct val="80000"/>
              </a:lnSpc>
              <a:spcBef>
                <a:spcPct val="0"/>
              </a:spcBef>
              <a:spcAft>
                <a:spcPts val="600"/>
              </a:spcAft>
              <a:buClr>
                <a:srgbClr val="FF5712"/>
              </a:buClr>
              <a:buSzPct val="110000"/>
            </a:pPr>
            <a:endParaRPr lang="en-US" sz="1400" spc="-150" dirty="0">
              <a:solidFill>
                <a:srgbClr val="FFFEFF"/>
              </a:solidFill>
              <a:latin typeface="+mj-lt"/>
              <a:ea typeface="+mj-ea"/>
              <a:cs typeface="+mj-cs"/>
            </a:endParaRPr>
          </a:p>
          <a:p>
            <a:pPr algn="ctr" defTabSz="914400">
              <a:lnSpc>
                <a:spcPct val="80000"/>
              </a:lnSpc>
              <a:spcBef>
                <a:spcPct val="0"/>
              </a:spcBef>
              <a:spcAft>
                <a:spcPts val="600"/>
              </a:spcAft>
              <a:buClr>
                <a:srgbClr val="FF5712"/>
              </a:buClr>
              <a:buSzPct val="110000"/>
            </a:pPr>
            <a:endParaRPr lang="en-US" sz="1400" spc="-150" dirty="0">
              <a:solidFill>
                <a:srgbClr val="FFFEFF"/>
              </a:solidFill>
              <a:latin typeface="+mj-lt"/>
              <a:ea typeface="+mj-ea"/>
              <a:cs typeface="+mj-cs"/>
            </a:endParaRPr>
          </a:p>
          <a:p>
            <a:pPr algn="ctr" defTabSz="914400">
              <a:lnSpc>
                <a:spcPct val="80000"/>
              </a:lnSpc>
              <a:spcBef>
                <a:spcPct val="0"/>
              </a:spcBef>
              <a:spcAft>
                <a:spcPts val="600"/>
              </a:spcAft>
              <a:buClr>
                <a:srgbClr val="FF5712"/>
              </a:buClr>
              <a:buSzPct val="110000"/>
            </a:pPr>
            <a:endParaRPr lang="en-US" sz="1400" spc="-150" dirty="0">
              <a:solidFill>
                <a:srgbClr val="FFFEFF"/>
              </a:solidFill>
              <a:latin typeface="+mj-lt"/>
              <a:ea typeface="+mj-ea"/>
              <a:cs typeface="+mj-cs"/>
            </a:endParaRPr>
          </a:p>
          <a:p>
            <a:pPr algn="ctr" defTabSz="914400">
              <a:lnSpc>
                <a:spcPct val="80000"/>
              </a:lnSpc>
              <a:spcBef>
                <a:spcPct val="0"/>
              </a:spcBef>
              <a:spcAft>
                <a:spcPts val="600"/>
              </a:spcAft>
              <a:buClr>
                <a:srgbClr val="FF5712"/>
              </a:buClr>
              <a:buSzPct val="110000"/>
            </a:pPr>
            <a:endParaRPr lang="en-US" sz="1400" spc="-150" dirty="0">
              <a:solidFill>
                <a:srgbClr val="FFFEFF"/>
              </a:solidFill>
              <a:latin typeface="+mj-lt"/>
              <a:ea typeface="+mj-ea"/>
              <a:cs typeface="+mj-cs"/>
            </a:endParaRPr>
          </a:p>
          <a:p>
            <a:pPr algn="ctr" defTabSz="914400">
              <a:lnSpc>
                <a:spcPct val="80000"/>
              </a:lnSpc>
              <a:spcBef>
                <a:spcPct val="0"/>
              </a:spcBef>
              <a:spcAft>
                <a:spcPts val="600"/>
              </a:spcAft>
              <a:buClr>
                <a:srgbClr val="FF5712"/>
              </a:buClr>
              <a:buSzPct val="110000"/>
            </a:pPr>
            <a:r>
              <a:rPr lang="en-US" sz="1400" spc="-150" dirty="0">
                <a:solidFill>
                  <a:srgbClr val="FFFEFF"/>
                </a:solidFill>
                <a:latin typeface="+mj-lt"/>
                <a:ea typeface="+mj-ea"/>
                <a:cs typeface="+mj-cs"/>
              </a:rPr>
              <a:t> </a:t>
            </a:r>
          </a:p>
        </p:txBody>
      </p:sp>
      <p:sp>
        <p:nvSpPr>
          <p:cNvPr id="7" name="TextBox 6">
            <a:extLst>
              <a:ext uri="{FF2B5EF4-FFF2-40B4-BE49-F238E27FC236}">
                <a16:creationId xmlns:a16="http://schemas.microsoft.com/office/drawing/2014/main" id="{EB5F8504-2B5B-9D42-B363-5640F9AC62DE}"/>
              </a:ext>
            </a:extLst>
          </p:cNvPr>
          <p:cNvSpPr txBox="1"/>
          <p:nvPr/>
        </p:nvSpPr>
        <p:spPr>
          <a:xfrm>
            <a:off x="8182172" y="1395663"/>
            <a:ext cx="1947969" cy="387798"/>
          </a:xfrm>
          <a:prstGeom prst="rect">
            <a:avLst/>
          </a:prstGeom>
          <a:noFill/>
        </p:spPr>
        <p:txBody>
          <a:bodyPr wrap="none" rtlCol="0">
            <a:spAutoFit/>
          </a:bodyPr>
          <a:lstStyle/>
          <a:p>
            <a:pPr algn="ctr" defTabSz="914400">
              <a:lnSpc>
                <a:spcPct val="80000"/>
              </a:lnSpc>
              <a:spcBef>
                <a:spcPct val="0"/>
              </a:spcBef>
              <a:spcAft>
                <a:spcPts val="600"/>
              </a:spcAft>
              <a:buClr>
                <a:srgbClr val="FF5712"/>
              </a:buClr>
              <a:buSzPct val="110000"/>
            </a:pPr>
            <a:r>
              <a:rPr lang="en-US" sz="2400" spc="-150" dirty="0">
                <a:solidFill>
                  <a:srgbClr val="FFFEFF"/>
                </a:solidFill>
              </a:rPr>
              <a:t>OUR MISSION</a:t>
            </a:r>
          </a:p>
        </p:txBody>
      </p:sp>
      <p:sp>
        <p:nvSpPr>
          <p:cNvPr id="9" name="TextBox 8">
            <a:extLst>
              <a:ext uri="{FF2B5EF4-FFF2-40B4-BE49-F238E27FC236}">
                <a16:creationId xmlns:a16="http://schemas.microsoft.com/office/drawing/2014/main" id="{A899F228-D818-744D-9C36-D4F731EA2F97}"/>
              </a:ext>
            </a:extLst>
          </p:cNvPr>
          <p:cNvSpPr txBox="1"/>
          <p:nvPr/>
        </p:nvSpPr>
        <p:spPr>
          <a:xfrm>
            <a:off x="7395784" y="2211209"/>
            <a:ext cx="3792649" cy="2862322"/>
          </a:xfrm>
          <a:prstGeom prst="rect">
            <a:avLst/>
          </a:prstGeom>
          <a:noFill/>
        </p:spPr>
        <p:txBody>
          <a:bodyPr wrap="square" rtlCol="0">
            <a:spAutoFit/>
          </a:bodyPr>
          <a:lstStyle/>
          <a:p>
            <a:pPr algn="ctr"/>
            <a:r>
              <a:rPr lang="en-US" sz="2000" dirty="0">
                <a:solidFill>
                  <a:schemeClr val="bg1"/>
                </a:solidFill>
              </a:rPr>
              <a:t>Kentuckians for Better Transportation is the voice to educate and advocate for a safe and sustainable multi-modal transportation network that provides mobility across the Commonwealth for economic growth and improved quality of life.</a:t>
            </a:r>
          </a:p>
        </p:txBody>
      </p:sp>
      <p:sp>
        <p:nvSpPr>
          <p:cNvPr id="31" name="TextBox 30">
            <a:extLst>
              <a:ext uri="{FF2B5EF4-FFF2-40B4-BE49-F238E27FC236}">
                <a16:creationId xmlns:a16="http://schemas.microsoft.com/office/drawing/2014/main" id="{4985EE87-B8D1-7D4C-AD80-788F0F659D98}"/>
              </a:ext>
            </a:extLst>
          </p:cNvPr>
          <p:cNvSpPr txBox="1"/>
          <p:nvPr/>
        </p:nvSpPr>
        <p:spPr>
          <a:xfrm>
            <a:off x="751679" y="4212533"/>
            <a:ext cx="4789287"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5400" dirty="0">
                <a:solidFill>
                  <a:srgbClr val="F47A2A"/>
                </a:solidFill>
              </a:rPr>
              <a:t>MOBILITY</a:t>
            </a:r>
            <a:r>
              <a:rPr lang="en-US" sz="5400" dirty="0">
                <a:solidFill>
                  <a:srgbClr val="F47A2A"/>
                </a:solidFill>
                <a:highlight>
                  <a:srgbClr val="C0C0C0"/>
                </a:highlight>
              </a:rPr>
              <a:t>   </a:t>
            </a:r>
          </a:p>
        </p:txBody>
      </p:sp>
      <p:sp>
        <p:nvSpPr>
          <p:cNvPr id="2" name="TextBox 1">
            <a:extLst>
              <a:ext uri="{FF2B5EF4-FFF2-40B4-BE49-F238E27FC236}">
                <a16:creationId xmlns:a16="http://schemas.microsoft.com/office/drawing/2014/main" id="{3A0B1441-746E-C049-8EB5-00E27CDF304A}"/>
              </a:ext>
            </a:extLst>
          </p:cNvPr>
          <p:cNvSpPr txBox="1"/>
          <p:nvPr/>
        </p:nvSpPr>
        <p:spPr>
          <a:xfrm>
            <a:off x="543741" y="5240289"/>
            <a:ext cx="5459413" cy="1477328"/>
          </a:xfrm>
          <a:prstGeom prst="rect">
            <a:avLst/>
          </a:prstGeom>
          <a:noFill/>
        </p:spPr>
        <p:txBody>
          <a:bodyPr wrap="square" rtlCol="0">
            <a:spAutoFit/>
          </a:bodyPr>
          <a:lstStyle/>
          <a:p>
            <a:r>
              <a:rPr lang="en-US" b="1" dirty="0"/>
              <a:t>the potential for movement and the ability to get from one place to another using </a:t>
            </a:r>
            <a:r>
              <a:rPr lang="en-US" b="1" i="1" dirty="0"/>
              <a:t>one or more modes </a:t>
            </a:r>
            <a:r>
              <a:rPr lang="en-US" b="1" dirty="0"/>
              <a:t>of transport to meet daily needs  </a:t>
            </a:r>
            <a:r>
              <a:rPr lang="en-US" dirty="0">
                <a:solidFill>
                  <a:srgbClr val="F47A2A"/>
                </a:solidFill>
              </a:rPr>
              <a:t>INTEGRATION CONNECTION </a:t>
            </a:r>
          </a:p>
          <a:p>
            <a:endParaRPr lang="en-US" dirty="0"/>
          </a:p>
        </p:txBody>
      </p:sp>
    </p:spTree>
    <p:extLst>
      <p:ext uri="{BB962C8B-B14F-4D97-AF65-F5344CB8AC3E}">
        <p14:creationId xmlns:p14="http://schemas.microsoft.com/office/powerpoint/2010/main" val="351052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328E817D-A3B8-A742-AC50-8C7C26B1FE63}"/>
              </a:ext>
            </a:extLst>
          </p:cNvPr>
          <p:cNvPicPr>
            <a:picLocks noChangeAspect="1"/>
          </p:cNvPicPr>
          <p:nvPr/>
        </p:nvPicPr>
        <p:blipFill>
          <a:blip r:embed="rId2"/>
          <a:stretch>
            <a:fillRect/>
          </a:stretch>
        </p:blipFill>
        <p:spPr>
          <a:xfrm>
            <a:off x="508406" y="3786690"/>
            <a:ext cx="5365756" cy="2874681"/>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pic>
      <p:sp>
        <p:nvSpPr>
          <p:cNvPr id="11" name="TextBox 10">
            <a:extLst>
              <a:ext uri="{FF2B5EF4-FFF2-40B4-BE49-F238E27FC236}">
                <a16:creationId xmlns:a16="http://schemas.microsoft.com/office/drawing/2014/main" id="{23625F45-4073-4E42-BCC4-F8B9864874B2}"/>
              </a:ext>
            </a:extLst>
          </p:cNvPr>
          <p:cNvSpPr txBox="1"/>
          <p:nvPr/>
        </p:nvSpPr>
        <p:spPr>
          <a:xfrm>
            <a:off x="430812" y="542000"/>
            <a:ext cx="4954113" cy="34163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solidFill>
                  <a:srgbClr val="F47A2A"/>
                </a:solidFill>
              </a:rPr>
              <a:t>Kentucky Riverports, Highway and Rail Freight Study </a:t>
            </a:r>
            <a:r>
              <a:rPr lang="en-US" sz="2000" dirty="0">
                <a:solidFill>
                  <a:srgbClr val="002C2F"/>
                </a:solidFill>
              </a:rPr>
              <a:t>KYTC is preparing an economic development plan to leverage the Ohio River corridor as well as other freight and rail assets.</a:t>
            </a:r>
          </a:p>
          <a:p>
            <a:endParaRPr lang="en-US" sz="2000" dirty="0">
              <a:solidFill>
                <a:srgbClr val="002C2F"/>
              </a:solidFill>
            </a:endParaRPr>
          </a:p>
          <a:p>
            <a:r>
              <a:rPr lang="en-US" sz="2000" dirty="0">
                <a:solidFill>
                  <a:srgbClr val="002C2F"/>
                </a:solidFill>
              </a:rPr>
              <a:t> 1,100 navigable inland waterway miles and connections to the Great Lakes, Canada, and Mexico.</a:t>
            </a:r>
          </a:p>
          <a:p>
            <a:endParaRPr lang="en-US" dirty="0">
              <a:solidFill>
                <a:srgbClr val="002C2F"/>
              </a:solidFill>
              <a:latin typeface="Montserrat"/>
            </a:endParaRPr>
          </a:p>
          <a:p>
            <a:endParaRPr lang="en-US" b="1" dirty="0">
              <a:solidFill>
                <a:srgbClr val="002C2F"/>
              </a:solidFill>
              <a:latin typeface="Montserrat"/>
            </a:endParaRPr>
          </a:p>
        </p:txBody>
      </p:sp>
      <p:sp>
        <p:nvSpPr>
          <p:cNvPr id="13" name="TextBox 12">
            <a:extLst>
              <a:ext uri="{FF2B5EF4-FFF2-40B4-BE49-F238E27FC236}">
                <a16:creationId xmlns:a16="http://schemas.microsoft.com/office/drawing/2014/main" id="{3850773C-209D-6D44-A19A-17F91267AC2D}"/>
              </a:ext>
            </a:extLst>
          </p:cNvPr>
          <p:cNvSpPr txBox="1"/>
          <p:nvPr/>
        </p:nvSpPr>
        <p:spPr>
          <a:xfrm>
            <a:off x="15314" y="5224031"/>
            <a:ext cx="415498" cy="756426"/>
          </a:xfrm>
          <a:prstGeom prst="rect">
            <a:avLst/>
          </a:prstGeom>
          <a:noFill/>
        </p:spPr>
        <p:txBody>
          <a:bodyPr wrap="none" rtlCol="0">
            <a:spAutoFit/>
          </a:bodyPr>
          <a:lstStyle/>
          <a:p>
            <a:pPr indent="-228600" defTabSz="914400">
              <a:lnSpc>
                <a:spcPct val="110000"/>
              </a:lnSpc>
              <a:spcAft>
                <a:spcPts val="600"/>
              </a:spcAft>
              <a:buClr>
                <a:schemeClr val="accent1"/>
              </a:buClr>
              <a:buSzPct val="110000"/>
              <a:buFont typeface="Wingdings" panose="05000000000000000000" pitchFamily="2" charset="2"/>
              <a:buChar char="§"/>
            </a:pPr>
            <a:endParaRPr lang="en-US" dirty="0"/>
          </a:p>
          <a:p>
            <a:pPr defTabSz="914400">
              <a:lnSpc>
                <a:spcPct val="110000"/>
              </a:lnSpc>
              <a:spcAft>
                <a:spcPts val="600"/>
              </a:spcAft>
              <a:buClr>
                <a:schemeClr val="accent1"/>
              </a:buClr>
              <a:buSzPct val="110000"/>
            </a:pPr>
            <a:r>
              <a:rPr lang="en-US" b="1" dirty="0"/>
              <a:t> </a:t>
            </a:r>
            <a:endParaRPr lang="en-US" dirty="0"/>
          </a:p>
        </p:txBody>
      </p:sp>
      <p:pic>
        <p:nvPicPr>
          <p:cNvPr id="14" name="Picture 13">
            <a:extLst>
              <a:ext uri="{FF2B5EF4-FFF2-40B4-BE49-F238E27FC236}">
                <a16:creationId xmlns:a16="http://schemas.microsoft.com/office/drawing/2014/main" id="{88DC31D5-1E1F-8040-BB4C-3463163B1EBE}"/>
              </a:ext>
            </a:extLst>
          </p:cNvPr>
          <p:cNvPicPr>
            <a:picLocks noChangeAspect="1"/>
          </p:cNvPicPr>
          <p:nvPr/>
        </p:nvPicPr>
        <p:blipFill>
          <a:blip r:embed="rId3">
            <a:alphaModFix/>
          </a:blip>
          <a:stretch>
            <a:fillRect/>
          </a:stretch>
        </p:blipFill>
        <p:spPr>
          <a:xfrm>
            <a:off x="6899360" y="2971800"/>
            <a:ext cx="4997063" cy="3861367"/>
          </a:xfrm>
          <a:prstGeom prst="rect">
            <a:avLst/>
          </a:prstGeom>
          <a:solidFill>
            <a:schemeClr val="bg1"/>
          </a:solidFill>
          <a:ln w="9525">
            <a:noFill/>
          </a:ln>
        </p:spPr>
      </p:pic>
      <p:sp>
        <p:nvSpPr>
          <p:cNvPr id="4" name="TextBox 3">
            <a:extLst>
              <a:ext uri="{FF2B5EF4-FFF2-40B4-BE49-F238E27FC236}">
                <a16:creationId xmlns:a16="http://schemas.microsoft.com/office/drawing/2014/main" id="{AA37434E-092E-0840-9941-FDF28923B8A1}"/>
              </a:ext>
            </a:extLst>
          </p:cNvPr>
          <p:cNvSpPr txBox="1"/>
          <p:nvPr/>
        </p:nvSpPr>
        <p:spPr>
          <a:xfrm>
            <a:off x="7518824" y="334449"/>
            <a:ext cx="3385350" cy="677108"/>
          </a:xfrm>
          <a:prstGeom prst="rect">
            <a:avLst/>
          </a:prstGeom>
          <a:noFill/>
        </p:spPr>
        <p:txBody>
          <a:bodyPr wrap="none" rtlCol="0">
            <a:spAutoFit/>
          </a:bodyPr>
          <a:lstStyle/>
          <a:p>
            <a:pPr marL="342900" indent="-342900" algn="ctr">
              <a:buClr>
                <a:srgbClr val="83C441"/>
              </a:buClr>
              <a:buFont typeface="Wingdings" pitchFamily="2" charset="2"/>
              <a:buChar char="Ø"/>
            </a:pPr>
            <a:r>
              <a:rPr lang="en-US" sz="2000" b="1" dirty="0"/>
              <a:t>The Staggers Act 1980</a:t>
            </a:r>
            <a:endParaRPr lang="en-US" sz="2000" dirty="0"/>
          </a:p>
          <a:p>
            <a:endParaRPr lang="en-US" dirty="0"/>
          </a:p>
        </p:txBody>
      </p:sp>
      <p:sp>
        <p:nvSpPr>
          <p:cNvPr id="6" name="TextBox 5">
            <a:extLst>
              <a:ext uri="{FF2B5EF4-FFF2-40B4-BE49-F238E27FC236}">
                <a16:creationId xmlns:a16="http://schemas.microsoft.com/office/drawing/2014/main" id="{08A996B4-26D3-4A4F-96E0-685309D9C34C}"/>
              </a:ext>
            </a:extLst>
          </p:cNvPr>
          <p:cNvSpPr txBox="1"/>
          <p:nvPr/>
        </p:nvSpPr>
        <p:spPr>
          <a:xfrm>
            <a:off x="5708800" y="719897"/>
            <a:ext cx="6187623" cy="2656112"/>
          </a:xfrm>
          <a:prstGeom prst="rect">
            <a:avLst/>
          </a:prstGeom>
          <a:noFill/>
        </p:spPr>
        <p:txBody>
          <a:bodyPr wrap="square" rtlCol="0">
            <a:spAutoFit/>
          </a:bodyPr>
          <a:lstStyle/>
          <a:p>
            <a:pPr marL="57150" indent="-285750" defTabSz="914400">
              <a:lnSpc>
                <a:spcPct val="110000"/>
              </a:lnSpc>
              <a:spcAft>
                <a:spcPts val="600"/>
              </a:spcAft>
              <a:buClr>
                <a:schemeClr val="accent1"/>
              </a:buClr>
              <a:buSzPct val="110000"/>
              <a:buFont typeface="Wingdings" pitchFamily="2" charset="2"/>
              <a:buChar char="Ø"/>
            </a:pPr>
            <a:r>
              <a:rPr lang="en-US" dirty="0"/>
              <a:t>More than </a:t>
            </a:r>
            <a:r>
              <a:rPr lang="en-US" dirty="0">
                <a:solidFill>
                  <a:srgbClr val="F47A2A"/>
                </a:solidFill>
              </a:rPr>
              <a:t>4,100 Kentuckians are employed </a:t>
            </a:r>
            <a:r>
              <a:rPr lang="en-US" dirty="0"/>
              <a:t>in the freight rail industry. Each freight rail job supports 4.5 jobs elsewhere in the economy.</a:t>
            </a:r>
          </a:p>
          <a:p>
            <a:pPr marL="57150" indent="-285750" defTabSz="914400">
              <a:lnSpc>
                <a:spcPct val="110000"/>
              </a:lnSpc>
              <a:spcAft>
                <a:spcPts val="600"/>
              </a:spcAft>
              <a:buClr>
                <a:schemeClr val="accent1"/>
              </a:buClr>
              <a:buSzPct val="110000"/>
              <a:buFont typeface="Wingdings" pitchFamily="2" charset="2"/>
              <a:buChar char="Ø"/>
            </a:pPr>
            <a:r>
              <a:rPr lang="en-US" dirty="0"/>
              <a:t>Cargo moving through the state: </a:t>
            </a:r>
            <a:r>
              <a:rPr lang="en-US" dirty="0">
                <a:solidFill>
                  <a:srgbClr val="F47A2A"/>
                </a:solidFill>
              </a:rPr>
              <a:t>2019 400,000+ carloads originating</a:t>
            </a:r>
            <a:r>
              <a:rPr lang="en-US" dirty="0"/>
              <a:t> in the state (over 27 million tons of traffic) versus just under </a:t>
            </a:r>
            <a:r>
              <a:rPr lang="en-US" dirty="0">
                <a:solidFill>
                  <a:srgbClr val="F47A2A"/>
                </a:solidFill>
              </a:rPr>
              <a:t>300,000 carloads terminating </a:t>
            </a:r>
            <a:r>
              <a:rPr lang="en-US" dirty="0"/>
              <a:t>in state (22 million tons). </a:t>
            </a:r>
          </a:p>
          <a:p>
            <a:endParaRPr lang="en-US" dirty="0"/>
          </a:p>
        </p:txBody>
      </p:sp>
    </p:spTree>
    <p:extLst>
      <p:ext uri="{BB962C8B-B14F-4D97-AF65-F5344CB8AC3E}">
        <p14:creationId xmlns:p14="http://schemas.microsoft.com/office/powerpoint/2010/main" val="4192919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030F-1DC0-7F43-BAC3-EEC6397039A6}"/>
              </a:ext>
            </a:extLst>
          </p:cNvPr>
          <p:cNvSpPr>
            <a:spLocks noGrp="1"/>
          </p:cNvSpPr>
          <p:nvPr>
            <p:ph type="title"/>
          </p:nvPr>
        </p:nvSpPr>
        <p:spPr/>
        <p:txBody>
          <a:bodyPr/>
          <a:lstStyle/>
          <a:p>
            <a:endParaRPr lang="en-US"/>
          </a:p>
        </p:txBody>
      </p:sp>
      <p:pic>
        <p:nvPicPr>
          <p:cNvPr id="3" name="Picture 2" descr="Chart, surface chart&#10;&#10;Description automatically generated">
            <a:extLst>
              <a:ext uri="{FF2B5EF4-FFF2-40B4-BE49-F238E27FC236}">
                <a16:creationId xmlns:a16="http://schemas.microsoft.com/office/drawing/2014/main" id="{9B743740-7367-A248-B09E-BFAD1066CCE3}"/>
              </a:ext>
            </a:extLst>
          </p:cNvPr>
          <p:cNvPicPr>
            <a:picLocks noChangeAspect="1"/>
          </p:cNvPicPr>
          <p:nvPr/>
        </p:nvPicPr>
        <p:blipFill>
          <a:blip r:embed="rId2"/>
          <a:stretch>
            <a:fillRect/>
          </a:stretch>
        </p:blipFill>
        <p:spPr>
          <a:xfrm>
            <a:off x="191023" y="1950375"/>
            <a:ext cx="5986850" cy="3129626"/>
          </a:xfrm>
          <a:prstGeom prst="rect">
            <a:avLst/>
          </a:prstGeom>
        </p:spPr>
      </p:pic>
      <p:sp>
        <p:nvSpPr>
          <p:cNvPr id="5" name="TextBox 4">
            <a:extLst>
              <a:ext uri="{FF2B5EF4-FFF2-40B4-BE49-F238E27FC236}">
                <a16:creationId xmlns:a16="http://schemas.microsoft.com/office/drawing/2014/main" id="{E36D4D88-C074-194C-98BC-7531DB37C1FD}"/>
              </a:ext>
            </a:extLst>
          </p:cNvPr>
          <p:cNvSpPr txBox="1"/>
          <p:nvPr/>
        </p:nvSpPr>
        <p:spPr>
          <a:xfrm>
            <a:off x="6180573" y="1596712"/>
            <a:ext cx="4043524" cy="4970591"/>
          </a:xfrm>
          <a:prstGeom prst="rect">
            <a:avLst/>
          </a:prstGeom>
          <a:noFill/>
        </p:spPr>
        <p:txBody>
          <a:bodyPr wrap="square" rtlCol="0">
            <a:spAutoFit/>
          </a:bodyPr>
          <a:lstStyle/>
          <a:p>
            <a:br>
              <a:rPr lang="en-US" sz="1100" dirty="0">
                <a:highlight>
                  <a:srgbClr val="D5E373"/>
                </a:highlight>
              </a:rPr>
            </a:br>
            <a:endParaRPr lang="en-US" dirty="0">
              <a:highlight>
                <a:srgbClr val="D5E373"/>
              </a:highlight>
            </a:endParaRPr>
          </a:p>
          <a:p>
            <a:r>
              <a:rPr lang="en-US" dirty="0"/>
              <a:t> Kentucky’s public transit bus systems provides approximately </a:t>
            </a:r>
            <a:r>
              <a:rPr lang="en-US" b="1" dirty="0">
                <a:solidFill>
                  <a:srgbClr val="F47A2A"/>
                </a:solidFill>
              </a:rPr>
              <a:t>31 million </a:t>
            </a:r>
            <a:r>
              <a:rPr lang="en-US" dirty="0"/>
              <a:t>transportation passenger trips annually.</a:t>
            </a:r>
          </a:p>
          <a:p>
            <a:endParaRPr lang="en-US" dirty="0"/>
          </a:p>
          <a:p>
            <a:r>
              <a:rPr lang="en-US" dirty="0"/>
              <a:t> </a:t>
            </a:r>
            <a:r>
              <a:rPr lang="en-US" b="1" dirty="0">
                <a:solidFill>
                  <a:srgbClr val="008187"/>
                </a:solidFill>
              </a:rPr>
              <a:t>Almost 3 million trips per year are for the elderly and persons with disabilities, transporting them for medical treatment and other needed services.</a:t>
            </a:r>
          </a:p>
          <a:p>
            <a:endParaRPr lang="en-US" b="1" dirty="0">
              <a:solidFill>
                <a:srgbClr val="008187"/>
              </a:solidFill>
            </a:endParaRPr>
          </a:p>
          <a:p>
            <a:r>
              <a:rPr lang="en-US" b="1" dirty="0">
                <a:solidFill>
                  <a:srgbClr val="008187"/>
                </a:solidFill>
              </a:rPr>
              <a:t> </a:t>
            </a:r>
            <a:r>
              <a:rPr lang="en-US" dirty="0"/>
              <a:t>Additionally, public transit routes for commuters, whose primary purpose is employment, operate throughout the state of Kentucky. </a:t>
            </a:r>
          </a:p>
          <a:p>
            <a:endParaRPr lang="en-US" dirty="0"/>
          </a:p>
        </p:txBody>
      </p:sp>
      <p:sp>
        <p:nvSpPr>
          <p:cNvPr id="6" name="TextBox 5">
            <a:extLst>
              <a:ext uri="{FF2B5EF4-FFF2-40B4-BE49-F238E27FC236}">
                <a16:creationId xmlns:a16="http://schemas.microsoft.com/office/drawing/2014/main" id="{0F4D89AC-B5F6-D043-932A-A004AF2DF550}"/>
              </a:ext>
            </a:extLst>
          </p:cNvPr>
          <p:cNvSpPr txBox="1"/>
          <p:nvPr/>
        </p:nvSpPr>
        <p:spPr>
          <a:xfrm>
            <a:off x="888632" y="606761"/>
            <a:ext cx="4043524" cy="1477328"/>
          </a:xfrm>
          <a:prstGeom prst="rect">
            <a:avLst/>
          </a:prstGeom>
          <a:noFill/>
        </p:spPr>
        <p:txBody>
          <a:bodyPr wrap="square" rtlCol="0">
            <a:spAutoFit/>
          </a:bodyPr>
          <a:lstStyle/>
          <a:p>
            <a:r>
              <a:rPr lang="en-US" sz="2400" b="1" dirty="0">
                <a:solidFill>
                  <a:srgbClr val="008187"/>
                </a:solidFill>
              </a:rPr>
              <a:t>Public transit operates in nearly every county in Kentucky!</a:t>
            </a:r>
          </a:p>
          <a:p>
            <a:endParaRPr lang="en-US" dirty="0"/>
          </a:p>
        </p:txBody>
      </p:sp>
      <p:sp>
        <p:nvSpPr>
          <p:cNvPr id="7" name="TextBox 6">
            <a:extLst>
              <a:ext uri="{FF2B5EF4-FFF2-40B4-BE49-F238E27FC236}">
                <a16:creationId xmlns:a16="http://schemas.microsoft.com/office/drawing/2014/main" id="{77C7A46B-A015-CB4D-906B-A1754245B89A}"/>
              </a:ext>
            </a:extLst>
          </p:cNvPr>
          <p:cNvSpPr txBox="1"/>
          <p:nvPr/>
        </p:nvSpPr>
        <p:spPr>
          <a:xfrm>
            <a:off x="8578115" y="340925"/>
            <a:ext cx="1590500" cy="1477328"/>
          </a:xfrm>
          <a:prstGeom prst="rect">
            <a:avLst/>
          </a:prstGeom>
          <a:noFill/>
        </p:spPr>
        <p:txBody>
          <a:bodyPr wrap="none" rtlCol="0">
            <a:spAutoFit/>
          </a:bodyPr>
          <a:lstStyle/>
          <a:p>
            <a:pPr algn="ctr"/>
            <a:r>
              <a:rPr lang="en-US" b="1" u="sng" dirty="0">
                <a:solidFill>
                  <a:srgbClr val="333333"/>
                </a:solidFill>
                <a:latin typeface="Segoe UI" panose="020B0502040204020203" pitchFamily="34" charset="0"/>
              </a:rPr>
              <a:t>CURRENT KY</a:t>
            </a:r>
          </a:p>
          <a:p>
            <a:pPr algn="ctr"/>
            <a:r>
              <a:rPr lang="en-US" b="1" u="sng" dirty="0">
                <a:solidFill>
                  <a:srgbClr val="333333"/>
                </a:solidFill>
                <a:latin typeface="Segoe UI" panose="020B0502040204020203" pitchFamily="34" charset="0"/>
              </a:rPr>
              <a:t> ROADWAY </a:t>
            </a:r>
          </a:p>
          <a:p>
            <a:pPr algn="ctr"/>
            <a:r>
              <a:rPr lang="en-US" b="1" u="sng" dirty="0">
                <a:solidFill>
                  <a:srgbClr val="333333"/>
                </a:solidFill>
                <a:latin typeface="Segoe UI" panose="020B0502040204020203" pitchFamily="34" charset="0"/>
              </a:rPr>
              <a:t>FATALITIES </a:t>
            </a:r>
          </a:p>
          <a:p>
            <a:pPr algn="ctr"/>
            <a:r>
              <a:rPr lang="en-US" b="1" u="sng" dirty="0">
                <a:solidFill>
                  <a:srgbClr val="333333"/>
                </a:solidFill>
                <a:latin typeface="Segoe UI" panose="020B0502040204020203" pitchFamily="34" charset="0"/>
              </a:rPr>
              <a:t>FOR 2021</a:t>
            </a:r>
          </a:p>
          <a:p>
            <a:endParaRPr lang="en-US" dirty="0"/>
          </a:p>
        </p:txBody>
      </p:sp>
      <p:sp>
        <p:nvSpPr>
          <p:cNvPr id="8" name="TextBox 7">
            <a:extLst>
              <a:ext uri="{FF2B5EF4-FFF2-40B4-BE49-F238E27FC236}">
                <a16:creationId xmlns:a16="http://schemas.microsoft.com/office/drawing/2014/main" id="{D0434EB0-9130-104B-80B6-EF85BDDE2801}"/>
              </a:ext>
            </a:extLst>
          </p:cNvPr>
          <p:cNvSpPr txBox="1"/>
          <p:nvPr/>
        </p:nvSpPr>
        <p:spPr>
          <a:xfrm>
            <a:off x="10134722" y="661042"/>
            <a:ext cx="805029" cy="523220"/>
          </a:xfrm>
          <a:prstGeom prst="rect">
            <a:avLst/>
          </a:prstGeom>
          <a:noFill/>
        </p:spPr>
        <p:txBody>
          <a:bodyPr wrap="none" rtlCol="0">
            <a:spAutoFit/>
          </a:bodyPr>
          <a:lstStyle/>
          <a:p>
            <a:r>
              <a:rPr lang="en-US" sz="2800" b="1" dirty="0">
                <a:solidFill>
                  <a:srgbClr val="008187"/>
                </a:solidFill>
                <a:latin typeface="Segoe UI" panose="020B0502040204020203" pitchFamily="34" charset="0"/>
              </a:rPr>
              <a:t>632</a:t>
            </a:r>
            <a:endParaRPr lang="en-US" sz="2800" dirty="0"/>
          </a:p>
        </p:txBody>
      </p:sp>
      <p:sp>
        <p:nvSpPr>
          <p:cNvPr id="9" name="TextBox 8">
            <a:extLst>
              <a:ext uri="{FF2B5EF4-FFF2-40B4-BE49-F238E27FC236}">
                <a16:creationId xmlns:a16="http://schemas.microsoft.com/office/drawing/2014/main" id="{F761B66B-4DC4-5742-975A-0E4CFD6AE015}"/>
              </a:ext>
            </a:extLst>
          </p:cNvPr>
          <p:cNvSpPr txBox="1"/>
          <p:nvPr/>
        </p:nvSpPr>
        <p:spPr>
          <a:xfrm>
            <a:off x="6805187" y="568709"/>
            <a:ext cx="2003583" cy="707886"/>
          </a:xfrm>
          <a:prstGeom prst="rect">
            <a:avLst/>
          </a:prstGeom>
          <a:noFill/>
        </p:spPr>
        <p:txBody>
          <a:bodyPr wrap="square" rtlCol="0">
            <a:spAutoFit/>
          </a:bodyPr>
          <a:lstStyle/>
          <a:p>
            <a:r>
              <a:rPr lang="en-US" sz="4000" b="1" dirty="0">
                <a:solidFill>
                  <a:srgbClr val="F47A2A"/>
                </a:solidFill>
                <a:latin typeface="Rockwell Condensed" panose="02060603050405020104" pitchFamily="18" charset="77"/>
              </a:rPr>
              <a:t>SAFETY</a:t>
            </a:r>
          </a:p>
        </p:txBody>
      </p:sp>
    </p:spTree>
    <p:extLst>
      <p:ext uri="{BB962C8B-B14F-4D97-AF65-F5344CB8AC3E}">
        <p14:creationId xmlns:p14="http://schemas.microsoft.com/office/powerpoint/2010/main" val="1442985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36D725-39E1-E54F-B0F5-772F23E6BA65}"/>
              </a:ext>
            </a:extLst>
          </p:cNvPr>
          <p:cNvSpPr txBox="1"/>
          <p:nvPr/>
        </p:nvSpPr>
        <p:spPr>
          <a:xfrm>
            <a:off x="1246129" y="2527156"/>
            <a:ext cx="2679031" cy="1754326"/>
          </a:xfrm>
          <a:prstGeom prst="rect">
            <a:avLst/>
          </a:prstGeom>
          <a:noFill/>
        </p:spPr>
        <p:txBody>
          <a:bodyPr wrap="square" rtlCol="0">
            <a:spAutoFit/>
          </a:bodyPr>
          <a:lstStyle/>
          <a:p>
            <a:r>
              <a:rPr lang="en-US" sz="2400" dirty="0"/>
              <a:t>HIGHWAYS</a:t>
            </a:r>
          </a:p>
          <a:p>
            <a:r>
              <a:rPr lang="en-US" sz="2400" dirty="0"/>
              <a:t>BRIDGES</a:t>
            </a:r>
          </a:p>
          <a:p>
            <a:r>
              <a:rPr lang="en-US" sz="2400" dirty="0"/>
              <a:t>LOCAL ROADS</a:t>
            </a:r>
          </a:p>
          <a:p>
            <a:endParaRPr lang="en-US" dirty="0"/>
          </a:p>
          <a:p>
            <a:r>
              <a:rPr lang="en-US" dirty="0"/>
              <a:t>  </a:t>
            </a:r>
          </a:p>
        </p:txBody>
      </p:sp>
      <p:sp>
        <p:nvSpPr>
          <p:cNvPr id="8" name="TextBox 7">
            <a:extLst>
              <a:ext uri="{FF2B5EF4-FFF2-40B4-BE49-F238E27FC236}">
                <a16:creationId xmlns:a16="http://schemas.microsoft.com/office/drawing/2014/main" id="{AFCFA201-705C-F442-8F95-3162B962EBD7}"/>
              </a:ext>
            </a:extLst>
          </p:cNvPr>
          <p:cNvSpPr txBox="1"/>
          <p:nvPr/>
        </p:nvSpPr>
        <p:spPr>
          <a:xfrm>
            <a:off x="612604" y="566207"/>
            <a:ext cx="3946080" cy="830997"/>
          </a:xfrm>
          <a:prstGeom prst="rect">
            <a:avLst/>
          </a:prstGeom>
          <a:noFill/>
        </p:spPr>
        <p:txBody>
          <a:bodyPr wrap="none" rtlCol="0">
            <a:spAutoFit/>
          </a:bodyPr>
          <a:lstStyle/>
          <a:p>
            <a:pPr algn="ctr"/>
            <a:r>
              <a:rPr lang="en-US" sz="2400" b="1" dirty="0">
                <a:solidFill>
                  <a:srgbClr val="F47A2A"/>
                </a:solidFill>
              </a:rPr>
              <a:t>80,000 miles of roadway  </a:t>
            </a:r>
          </a:p>
          <a:p>
            <a:pPr algn="ctr"/>
            <a:r>
              <a:rPr lang="en-US" sz="2400" b="1" dirty="0">
                <a:solidFill>
                  <a:srgbClr val="F47A2A"/>
                </a:solidFill>
              </a:rPr>
              <a:t>14,000 bridges</a:t>
            </a:r>
          </a:p>
        </p:txBody>
      </p:sp>
      <p:sp>
        <p:nvSpPr>
          <p:cNvPr id="3" name="TextBox 2">
            <a:extLst>
              <a:ext uri="{FF2B5EF4-FFF2-40B4-BE49-F238E27FC236}">
                <a16:creationId xmlns:a16="http://schemas.microsoft.com/office/drawing/2014/main" id="{F0BAD881-A193-BF4E-B396-6F6035148E49}"/>
              </a:ext>
            </a:extLst>
          </p:cNvPr>
          <p:cNvSpPr txBox="1"/>
          <p:nvPr/>
        </p:nvSpPr>
        <p:spPr>
          <a:xfrm>
            <a:off x="4688373" y="566207"/>
            <a:ext cx="7163658" cy="5816977"/>
          </a:xfrm>
          <a:prstGeom prst="rect">
            <a:avLst/>
          </a:prstGeom>
          <a:solidFill>
            <a:schemeClr val="bg1">
              <a:lumMod val="95000"/>
            </a:schemeClr>
          </a:solidFill>
          <a:ln>
            <a:noFill/>
          </a:ln>
        </p:spPr>
        <p:txBody>
          <a:bodyPr wrap="square" rtlCol="0">
            <a:spAutoFit/>
          </a:bodyPr>
          <a:lstStyle/>
          <a:p>
            <a:pPr algn="ctr"/>
            <a:endParaRPr lang="en-US" sz="2000" dirty="0">
              <a:solidFill>
                <a:srgbClr val="F47A2A"/>
              </a:solidFill>
            </a:endParaRPr>
          </a:p>
          <a:p>
            <a:pPr algn="ctr"/>
            <a:r>
              <a:rPr lang="en-US" sz="2800" dirty="0">
                <a:solidFill>
                  <a:srgbClr val="F47A2A"/>
                </a:solidFill>
              </a:rPr>
              <a:t>Kentucky’s transportation funds total approx. $1.7 – 1.8 billion annually</a:t>
            </a:r>
          </a:p>
          <a:p>
            <a:pPr algn="ctr"/>
            <a:r>
              <a:rPr lang="en-US" sz="1600" b="1" dirty="0"/>
              <a:t>$ Road Funds 63.0</a:t>
            </a:r>
          </a:p>
          <a:p>
            <a:pPr algn="ctr"/>
            <a:r>
              <a:rPr lang="en-US" sz="1600" b="1" dirty="0"/>
              <a:t>$ General Funds 0.3 </a:t>
            </a:r>
          </a:p>
          <a:p>
            <a:pPr algn="ctr"/>
            <a:r>
              <a:rPr lang="en-US" sz="1600" b="1" dirty="0"/>
              <a:t>         $ Restricted Funds 6.0 %    </a:t>
            </a:r>
          </a:p>
          <a:p>
            <a:pPr algn="ctr"/>
            <a:r>
              <a:rPr lang="en-US" sz="1600" b="1" dirty="0"/>
              <a:t>      $ Federal Funds 30.7 %</a:t>
            </a:r>
          </a:p>
          <a:p>
            <a:pPr algn="ctr"/>
            <a:endParaRPr lang="en-US" sz="1600" dirty="0"/>
          </a:p>
          <a:p>
            <a:pPr algn="ctr"/>
            <a:r>
              <a:rPr lang="en-US" dirty="0"/>
              <a:t>      Kentucky State Road Funds INCOM</a:t>
            </a:r>
          </a:p>
          <a:p>
            <a:pPr algn="ctr"/>
            <a:r>
              <a:rPr lang="en-US" dirty="0"/>
              <a:t>Motor vehicle usage tax</a:t>
            </a:r>
          </a:p>
          <a:p>
            <a:pPr lvl="1" algn="ctr"/>
            <a:r>
              <a:rPr lang="en-US" dirty="0"/>
              <a:t>   Vehicle and boat registration </a:t>
            </a:r>
          </a:p>
          <a:p>
            <a:pPr lvl="1" algn="ctr"/>
            <a:r>
              <a:rPr lang="en-US" dirty="0"/>
              <a:t>           Motor vehicle operator’s licenses </a:t>
            </a:r>
          </a:p>
          <a:p>
            <a:pPr lvl="1" algn="ctr"/>
            <a:r>
              <a:rPr lang="en-US" dirty="0"/>
              <a:t>     Motor fuels tax , Tolls, Interest </a:t>
            </a:r>
          </a:p>
          <a:p>
            <a:pPr lvl="1" algn="ctr"/>
            <a:endParaRPr lang="en-US" u="sng" dirty="0"/>
          </a:p>
          <a:p>
            <a:pPr lvl="1" algn="ctr"/>
            <a:endParaRPr lang="en-US" u="sng" dirty="0"/>
          </a:p>
          <a:p>
            <a:pPr algn="ctr"/>
            <a:r>
              <a:rPr lang="en-US" u="sng" dirty="0"/>
              <a:t>Kentucky State Road Fund Usage</a:t>
            </a:r>
          </a:p>
          <a:p>
            <a:pPr algn="ctr"/>
            <a:endParaRPr lang="en-US" u="sng" dirty="0"/>
          </a:p>
          <a:p>
            <a:pPr algn="ctr"/>
            <a:r>
              <a:rPr lang="en-US" dirty="0"/>
              <a:t> Road construction, Maintenance, operations, engineering, planning, and research, many of the administrative functions within the KYTC. </a:t>
            </a:r>
          </a:p>
        </p:txBody>
      </p:sp>
      <p:pic>
        <p:nvPicPr>
          <p:cNvPr id="9" name="Graphic 8" descr="Construction Barricade with solid fill">
            <a:extLst>
              <a:ext uri="{FF2B5EF4-FFF2-40B4-BE49-F238E27FC236}">
                <a16:creationId xmlns:a16="http://schemas.microsoft.com/office/drawing/2014/main" id="{AE1AE2E6-FF7C-7447-813F-21557AE2D9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5300" y="3764879"/>
            <a:ext cx="913056" cy="913056"/>
          </a:xfrm>
          <a:prstGeom prst="rect">
            <a:avLst/>
          </a:prstGeom>
          <a:ln w="9525">
            <a:noFill/>
          </a:ln>
        </p:spPr>
      </p:pic>
    </p:spTree>
    <p:extLst>
      <p:ext uri="{BB962C8B-B14F-4D97-AF65-F5344CB8AC3E}">
        <p14:creationId xmlns:p14="http://schemas.microsoft.com/office/powerpoint/2010/main" val="2566833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CE53F3F3-54CB-4828-9002-168E3FB263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8" name="Freeform 5">
              <a:extLst>
                <a:ext uri="{FF2B5EF4-FFF2-40B4-BE49-F238E27FC236}">
                  <a16:creationId xmlns:a16="http://schemas.microsoft.com/office/drawing/2014/main" id="{459EC4F7-0015-4EE7-ADE5-4AA85CA34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9" name="Freeform 6">
              <a:extLst>
                <a:ext uri="{FF2B5EF4-FFF2-40B4-BE49-F238E27FC236}">
                  <a16:creationId xmlns:a16="http://schemas.microsoft.com/office/drawing/2014/main" id="{D77CAE3C-6E7A-40BC-A6AC-EC3C01627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7">
              <a:extLst>
                <a:ext uri="{FF2B5EF4-FFF2-40B4-BE49-F238E27FC236}">
                  <a16:creationId xmlns:a16="http://schemas.microsoft.com/office/drawing/2014/main" id="{AFDD203D-B771-433D-9B84-90E40E467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1" name="Freeform 8">
              <a:extLst>
                <a:ext uri="{FF2B5EF4-FFF2-40B4-BE49-F238E27FC236}">
                  <a16:creationId xmlns:a16="http://schemas.microsoft.com/office/drawing/2014/main" id="{DA7F8C54-7AD8-4617-A4C5-A2C2BFD59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2" name="Freeform 9">
              <a:extLst>
                <a:ext uri="{FF2B5EF4-FFF2-40B4-BE49-F238E27FC236}">
                  <a16:creationId xmlns:a16="http://schemas.microsoft.com/office/drawing/2014/main" id="{F0D11F96-BB34-49A8-8521-EDCEC15CB1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3" name="Freeform 10">
              <a:extLst>
                <a:ext uri="{FF2B5EF4-FFF2-40B4-BE49-F238E27FC236}">
                  <a16:creationId xmlns:a16="http://schemas.microsoft.com/office/drawing/2014/main" id="{E2321BB6-75D7-4C36-B792-1531012A1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4" name="Freeform 11">
              <a:extLst>
                <a:ext uri="{FF2B5EF4-FFF2-40B4-BE49-F238E27FC236}">
                  <a16:creationId xmlns:a16="http://schemas.microsoft.com/office/drawing/2014/main" id="{C213451D-22B4-4E18-8BF9-EED3BF5F4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12">
              <a:extLst>
                <a:ext uri="{FF2B5EF4-FFF2-40B4-BE49-F238E27FC236}">
                  <a16:creationId xmlns:a16="http://schemas.microsoft.com/office/drawing/2014/main" id="{50D2B7CE-8278-4741-8550-976A0F780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13">
              <a:extLst>
                <a:ext uri="{FF2B5EF4-FFF2-40B4-BE49-F238E27FC236}">
                  <a16:creationId xmlns:a16="http://schemas.microsoft.com/office/drawing/2014/main" id="{4FBC88C3-EE94-4304-859A-72F27A4BC4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14">
              <a:extLst>
                <a:ext uri="{FF2B5EF4-FFF2-40B4-BE49-F238E27FC236}">
                  <a16:creationId xmlns:a16="http://schemas.microsoft.com/office/drawing/2014/main" id="{E5E9E851-0523-4726-BD91-67EAA8974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15">
              <a:extLst>
                <a:ext uri="{FF2B5EF4-FFF2-40B4-BE49-F238E27FC236}">
                  <a16:creationId xmlns:a16="http://schemas.microsoft.com/office/drawing/2014/main" id="{95A02BD9-6775-4057-BFD7-414FF2A14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9" name="Freeform 16">
              <a:extLst>
                <a:ext uri="{FF2B5EF4-FFF2-40B4-BE49-F238E27FC236}">
                  <a16:creationId xmlns:a16="http://schemas.microsoft.com/office/drawing/2014/main" id="{D31B0B79-58F9-43D3-8229-605BDA8329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0" name="Freeform 17">
              <a:extLst>
                <a:ext uri="{FF2B5EF4-FFF2-40B4-BE49-F238E27FC236}">
                  <a16:creationId xmlns:a16="http://schemas.microsoft.com/office/drawing/2014/main" id="{74E0AD17-9781-493D-A4D4-4FDDB1EC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18">
              <a:extLst>
                <a:ext uri="{FF2B5EF4-FFF2-40B4-BE49-F238E27FC236}">
                  <a16:creationId xmlns:a16="http://schemas.microsoft.com/office/drawing/2014/main" id="{EF9CF9AB-738F-4027-995B-63D6246F1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19">
              <a:extLst>
                <a:ext uri="{FF2B5EF4-FFF2-40B4-BE49-F238E27FC236}">
                  <a16:creationId xmlns:a16="http://schemas.microsoft.com/office/drawing/2014/main" id="{F69C1FFA-6D8E-40A0-9B7A-0695C7FC1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 name="Freeform 20">
              <a:extLst>
                <a:ext uri="{FF2B5EF4-FFF2-40B4-BE49-F238E27FC236}">
                  <a16:creationId xmlns:a16="http://schemas.microsoft.com/office/drawing/2014/main" id="{CD808791-DF69-430A-8945-ABD2656F6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4" name="Freeform 21">
              <a:extLst>
                <a:ext uri="{FF2B5EF4-FFF2-40B4-BE49-F238E27FC236}">
                  <a16:creationId xmlns:a16="http://schemas.microsoft.com/office/drawing/2014/main" id="{C3A04F1E-5C23-493D-AA1E-076C17A08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25" name="Freeform 22">
              <a:extLst>
                <a:ext uri="{FF2B5EF4-FFF2-40B4-BE49-F238E27FC236}">
                  <a16:creationId xmlns:a16="http://schemas.microsoft.com/office/drawing/2014/main" id="{32AA3B04-C7A2-43DA-A175-CAA53D98B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6" name="Freeform 23">
              <a:extLst>
                <a:ext uri="{FF2B5EF4-FFF2-40B4-BE49-F238E27FC236}">
                  <a16:creationId xmlns:a16="http://schemas.microsoft.com/office/drawing/2014/main" id="{500A847F-DBDD-4797-BE8C-4D90EAFBF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7" name="Freeform 24">
              <a:extLst>
                <a:ext uri="{FF2B5EF4-FFF2-40B4-BE49-F238E27FC236}">
                  <a16:creationId xmlns:a16="http://schemas.microsoft.com/office/drawing/2014/main" id="{F414A2DA-D7FA-4EA4-80D7-A344D0A7C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8" name="Freeform 25">
              <a:extLst>
                <a:ext uri="{FF2B5EF4-FFF2-40B4-BE49-F238E27FC236}">
                  <a16:creationId xmlns:a16="http://schemas.microsoft.com/office/drawing/2014/main" id="{6FD710C7-A51A-4940-9405-644C364D3D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30" name="Group 129">
            <a:extLst>
              <a:ext uri="{FF2B5EF4-FFF2-40B4-BE49-F238E27FC236}">
                <a16:creationId xmlns:a16="http://schemas.microsoft.com/office/drawing/2014/main" id="{588CA44A-FE2D-4924-9943-040595B696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31" name="Rectangle 130">
              <a:extLst>
                <a:ext uri="{FF2B5EF4-FFF2-40B4-BE49-F238E27FC236}">
                  <a16:creationId xmlns:a16="http://schemas.microsoft.com/office/drawing/2014/main" id="{96306E28-1DBE-4D50-87CF-4DD3BFE7B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2" name="Isosceles Triangle 22">
              <a:extLst>
                <a:ext uri="{FF2B5EF4-FFF2-40B4-BE49-F238E27FC236}">
                  <a16:creationId xmlns:a16="http://schemas.microsoft.com/office/drawing/2014/main" id="{FDA0ECE1-914E-4471-8FDF-4A285EFE06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3" name="Rectangle 132">
              <a:extLst>
                <a:ext uri="{FF2B5EF4-FFF2-40B4-BE49-F238E27FC236}">
                  <a16:creationId xmlns:a16="http://schemas.microsoft.com/office/drawing/2014/main" id="{BEBC7D4E-6419-40F4-8CC3-6BAB84E3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35" name="Rectangle 134">
            <a:extLst>
              <a:ext uri="{FF2B5EF4-FFF2-40B4-BE49-F238E27FC236}">
                <a16:creationId xmlns:a16="http://schemas.microsoft.com/office/drawing/2014/main" id="{9777906D-4031-4DC8-9D5A-D3B37F65C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29CA8B7D-0149-474B-9B19-FF3454744B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8" name="Freeform 5">
              <a:extLst>
                <a:ext uri="{FF2B5EF4-FFF2-40B4-BE49-F238E27FC236}">
                  <a16:creationId xmlns:a16="http://schemas.microsoft.com/office/drawing/2014/main" id="{A6CD2E73-2AB3-407A-A384-7652DBFAD7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6">
              <a:extLst>
                <a:ext uri="{FF2B5EF4-FFF2-40B4-BE49-F238E27FC236}">
                  <a16:creationId xmlns:a16="http://schemas.microsoft.com/office/drawing/2014/main" id="{A3DE7E7E-951E-4E6F-8ABA-D702E942DD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7">
              <a:extLst>
                <a:ext uri="{FF2B5EF4-FFF2-40B4-BE49-F238E27FC236}">
                  <a16:creationId xmlns:a16="http://schemas.microsoft.com/office/drawing/2014/main" id="{891BDF51-F7F2-4930-AAF3-3A883BD643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8">
              <a:extLst>
                <a:ext uri="{FF2B5EF4-FFF2-40B4-BE49-F238E27FC236}">
                  <a16:creationId xmlns:a16="http://schemas.microsoft.com/office/drawing/2014/main" id="{17B2DF9B-759B-4297-BE60-5AC7BEDAF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9">
              <a:extLst>
                <a:ext uri="{FF2B5EF4-FFF2-40B4-BE49-F238E27FC236}">
                  <a16:creationId xmlns:a16="http://schemas.microsoft.com/office/drawing/2014/main" id="{0D669DEC-2217-4BBF-B373-EC4127B8DF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10">
              <a:extLst>
                <a:ext uri="{FF2B5EF4-FFF2-40B4-BE49-F238E27FC236}">
                  <a16:creationId xmlns:a16="http://schemas.microsoft.com/office/drawing/2014/main" id="{EB692ACA-4792-4D3F-B10B-9037BB0A9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11">
              <a:extLst>
                <a:ext uri="{FF2B5EF4-FFF2-40B4-BE49-F238E27FC236}">
                  <a16:creationId xmlns:a16="http://schemas.microsoft.com/office/drawing/2014/main" id="{14A67184-F6B8-4F42-AB90-5190CC2807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12">
              <a:extLst>
                <a:ext uri="{FF2B5EF4-FFF2-40B4-BE49-F238E27FC236}">
                  <a16:creationId xmlns:a16="http://schemas.microsoft.com/office/drawing/2014/main" id="{F48AFA22-1122-4768-B809-4416F52654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3">
              <a:extLst>
                <a:ext uri="{FF2B5EF4-FFF2-40B4-BE49-F238E27FC236}">
                  <a16:creationId xmlns:a16="http://schemas.microsoft.com/office/drawing/2014/main" id="{134F006D-E6B7-4090-BBA1-AFFF76D0D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14">
              <a:extLst>
                <a:ext uri="{FF2B5EF4-FFF2-40B4-BE49-F238E27FC236}">
                  <a16:creationId xmlns:a16="http://schemas.microsoft.com/office/drawing/2014/main" id="{CB21673C-CBA8-4A6F-99D0-A9AFCE4DBC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15">
              <a:extLst>
                <a:ext uri="{FF2B5EF4-FFF2-40B4-BE49-F238E27FC236}">
                  <a16:creationId xmlns:a16="http://schemas.microsoft.com/office/drawing/2014/main" id="{92C714D6-1D09-46F7-9578-016C94BA17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16">
              <a:extLst>
                <a:ext uri="{FF2B5EF4-FFF2-40B4-BE49-F238E27FC236}">
                  <a16:creationId xmlns:a16="http://schemas.microsoft.com/office/drawing/2014/main" id="{324620A4-D8EC-4E37-95AD-BFBA43175B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17">
              <a:extLst>
                <a:ext uri="{FF2B5EF4-FFF2-40B4-BE49-F238E27FC236}">
                  <a16:creationId xmlns:a16="http://schemas.microsoft.com/office/drawing/2014/main" id="{97737199-3953-418D-8A68-A7E27C726C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18">
              <a:extLst>
                <a:ext uri="{FF2B5EF4-FFF2-40B4-BE49-F238E27FC236}">
                  <a16:creationId xmlns:a16="http://schemas.microsoft.com/office/drawing/2014/main" id="{010A0473-313B-4C3F-883B-514F553658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19">
              <a:extLst>
                <a:ext uri="{FF2B5EF4-FFF2-40B4-BE49-F238E27FC236}">
                  <a16:creationId xmlns:a16="http://schemas.microsoft.com/office/drawing/2014/main" id="{ED38465B-687C-42C3-9A30-91E3085435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20">
              <a:extLst>
                <a:ext uri="{FF2B5EF4-FFF2-40B4-BE49-F238E27FC236}">
                  <a16:creationId xmlns:a16="http://schemas.microsoft.com/office/drawing/2014/main" id="{0C0AC393-844C-41D7-B20C-10B404F445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21">
              <a:extLst>
                <a:ext uri="{FF2B5EF4-FFF2-40B4-BE49-F238E27FC236}">
                  <a16:creationId xmlns:a16="http://schemas.microsoft.com/office/drawing/2014/main" id="{AFB6F448-54EA-4660-9860-E20FD53BB1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22">
              <a:extLst>
                <a:ext uri="{FF2B5EF4-FFF2-40B4-BE49-F238E27FC236}">
                  <a16:creationId xmlns:a16="http://schemas.microsoft.com/office/drawing/2014/main" id="{3AC94EDC-B365-48E1-B41C-D563F43031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23">
              <a:extLst>
                <a:ext uri="{FF2B5EF4-FFF2-40B4-BE49-F238E27FC236}">
                  <a16:creationId xmlns:a16="http://schemas.microsoft.com/office/drawing/2014/main" id="{E2676261-2E27-4E99-8516-44236C2B51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24">
              <a:extLst>
                <a:ext uri="{FF2B5EF4-FFF2-40B4-BE49-F238E27FC236}">
                  <a16:creationId xmlns:a16="http://schemas.microsoft.com/office/drawing/2014/main" id="{F127CAAC-DFB8-403C-917B-D7514A1899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25">
              <a:extLst>
                <a:ext uri="{FF2B5EF4-FFF2-40B4-BE49-F238E27FC236}">
                  <a16:creationId xmlns:a16="http://schemas.microsoft.com/office/drawing/2014/main" id="{B9E92A67-40D1-427A-9C59-8B3434201D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0" name="Group 159">
            <a:extLst>
              <a:ext uri="{FF2B5EF4-FFF2-40B4-BE49-F238E27FC236}">
                <a16:creationId xmlns:a16="http://schemas.microsoft.com/office/drawing/2014/main" id="{2CB18DB0-D4BD-42BD-85CE-6F56C579D8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61" name="Rectangle 160">
              <a:extLst>
                <a:ext uri="{FF2B5EF4-FFF2-40B4-BE49-F238E27FC236}">
                  <a16:creationId xmlns:a16="http://schemas.microsoft.com/office/drawing/2014/main" id="{3253F074-6816-478D-A314-9FEC75B5D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22">
              <a:extLst>
                <a:ext uri="{FF2B5EF4-FFF2-40B4-BE49-F238E27FC236}">
                  <a16:creationId xmlns:a16="http://schemas.microsoft.com/office/drawing/2014/main" id="{2ABABA31-8AA2-48BC-9DF8-7D9A11E3A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43B6B41D-7521-40C3-8F7C-D17E23128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E84B7A5-3187-F64D-A3E9-69B42D1A775F}"/>
              </a:ext>
            </a:extLst>
          </p:cNvPr>
          <p:cNvSpPr>
            <a:spLocks noGrp="1"/>
          </p:cNvSpPr>
          <p:nvPr>
            <p:ph type="title"/>
          </p:nvPr>
        </p:nvSpPr>
        <p:spPr>
          <a:xfrm>
            <a:off x="1177785" y="2358661"/>
            <a:ext cx="2398783" cy="1970760"/>
          </a:xfrm>
        </p:spPr>
        <p:txBody>
          <a:bodyPr vert="horz" lIns="228600" tIns="228600" rIns="228600" bIns="228600" rtlCol="0" anchor="ctr">
            <a:normAutofit fontScale="90000"/>
          </a:bodyPr>
          <a:lstStyle/>
          <a:p>
            <a:r>
              <a:rPr lang="en-US" dirty="0"/>
              <a:t>WE</a:t>
            </a:r>
            <a:br>
              <a:rPr lang="en-US" dirty="0"/>
            </a:br>
            <a:r>
              <a:rPr lang="en-US" dirty="0"/>
              <a:t>SUPPORT</a:t>
            </a:r>
            <a:br>
              <a:rPr lang="en-US" dirty="0"/>
            </a:br>
            <a:endParaRPr lang="en-US" dirty="0"/>
          </a:p>
        </p:txBody>
      </p:sp>
      <p:sp>
        <p:nvSpPr>
          <p:cNvPr id="165" name="Rectangle 164">
            <a:extLst>
              <a:ext uri="{FF2B5EF4-FFF2-40B4-BE49-F238E27FC236}">
                <a16:creationId xmlns:a16="http://schemas.microsoft.com/office/drawing/2014/main" id="{5D67B8FC-D066-4BB5-BB00-47ABB1F36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8578" y="4257076"/>
            <a:ext cx="6275172" cy="1799062"/>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 name="Graphic 9" descr="Dump truck with solid fill">
            <a:extLst>
              <a:ext uri="{FF2B5EF4-FFF2-40B4-BE49-F238E27FC236}">
                <a16:creationId xmlns:a16="http://schemas.microsoft.com/office/drawing/2014/main" id="{0EAD5A89-2CAE-274B-BB4B-96AC2018D0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58" y="789426"/>
            <a:ext cx="1286112" cy="1286112"/>
          </a:xfrm>
          <a:prstGeom prst="rect">
            <a:avLst/>
          </a:prstGeom>
          <a:ln w="9525">
            <a:noFill/>
          </a:ln>
        </p:spPr>
      </p:pic>
      <p:pic>
        <p:nvPicPr>
          <p:cNvPr id="6" name="Picture 5" descr="Map&#10;&#10;Description automatically generated">
            <a:extLst>
              <a:ext uri="{FF2B5EF4-FFF2-40B4-BE49-F238E27FC236}">
                <a16:creationId xmlns:a16="http://schemas.microsoft.com/office/drawing/2014/main" id="{4206CC31-AF44-284B-BB6A-435AD14F8BC5}"/>
              </a:ext>
            </a:extLst>
          </p:cNvPr>
          <p:cNvPicPr>
            <a:picLocks noChangeAspect="1"/>
          </p:cNvPicPr>
          <p:nvPr/>
        </p:nvPicPr>
        <p:blipFill>
          <a:blip r:embed="rId4"/>
          <a:stretch>
            <a:fillRect/>
          </a:stretch>
        </p:blipFill>
        <p:spPr>
          <a:xfrm>
            <a:off x="784224" y="4002750"/>
            <a:ext cx="3711615" cy="1799062"/>
          </a:xfrm>
          <a:prstGeom prst="rect">
            <a:avLst/>
          </a:prstGeom>
          <a:ln/>
        </p:spPr>
        <p:style>
          <a:lnRef idx="2">
            <a:schemeClr val="accent4"/>
          </a:lnRef>
          <a:fillRef idx="1">
            <a:schemeClr val="lt1"/>
          </a:fillRef>
          <a:effectRef idx="0">
            <a:schemeClr val="accent4"/>
          </a:effectRef>
          <a:fontRef idx="minor">
            <a:schemeClr val="dk1"/>
          </a:fontRef>
        </p:style>
      </p:pic>
      <p:pic>
        <p:nvPicPr>
          <p:cNvPr id="5" name="Graphic 4" descr="Car with solid fill">
            <a:extLst>
              <a:ext uri="{FF2B5EF4-FFF2-40B4-BE49-F238E27FC236}">
                <a16:creationId xmlns:a16="http://schemas.microsoft.com/office/drawing/2014/main" id="{AF736AD3-5C55-4A4F-A39D-9F62054EA5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6006" y="644741"/>
            <a:ext cx="1478640" cy="1478640"/>
          </a:xfrm>
          <a:prstGeom prst="rect">
            <a:avLst/>
          </a:prstGeom>
        </p:spPr>
      </p:pic>
      <p:sp>
        <p:nvSpPr>
          <p:cNvPr id="7" name="TextBox 6">
            <a:extLst>
              <a:ext uri="{FF2B5EF4-FFF2-40B4-BE49-F238E27FC236}">
                <a16:creationId xmlns:a16="http://schemas.microsoft.com/office/drawing/2014/main" id="{0114F03D-58B2-1B47-B39E-5E5D7EA51342}"/>
              </a:ext>
            </a:extLst>
          </p:cNvPr>
          <p:cNvSpPr txBox="1"/>
          <p:nvPr/>
        </p:nvSpPr>
        <p:spPr>
          <a:xfrm>
            <a:off x="628720" y="5928677"/>
            <a:ext cx="3990836" cy="584775"/>
          </a:xfrm>
          <a:prstGeom prst="rect">
            <a:avLst/>
          </a:prstGeom>
          <a:noFill/>
        </p:spPr>
        <p:txBody>
          <a:bodyPr wrap="none" rtlCol="0">
            <a:spAutoFit/>
          </a:bodyPr>
          <a:lstStyle/>
          <a:p>
            <a:r>
              <a:rPr lang="en-US" sz="3200" dirty="0">
                <a:solidFill>
                  <a:srgbClr val="F47A2A"/>
                </a:solidFill>
              </a:rPr>
              <a:t>GAS TAX INCREASE</a:t>
            </a:r>
          </a:p>
        </p:txBody>
      </p:sp>
      <p:pic>
        <p:nvPicPr>
          <p:cNvPr id="9" name="Graphic 8" descr="Electric car with solid fill">
            <a:extLst>
              <a:ext uri="{FF2B5EF4-FFF2-40B4-BE49-F238E27FC236}">
                <a16:creationId xmlns:a16="http://schemas.microsoft.com/office/drawing/2014/main" id="{85F8ACFF-B890-EC4D-8823-3902CD599F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9352" y="-181194"/>
            <a:ext cx="1481230" cy="1481230"/>
          </a:xfrm>
          <a:prstGeom prst="rect">
            <a:avLst/>
          </a:prstGeom>
        </p:spPr>
      </p:pic>
      <p:sp>
        <p:nvSpPr>
          <p:cNvPr id="3" name="TextBox 2">
            <a:extLst>
              <a:ext uri="{FF2B5EF4-FFF2-40B4-BE49-F238E27FC236}">
                <a16:creationId xmlns:a16="http://schemas.microsoft.com/office/drawing/2014/main" id="{D5977509-BF0E-B049-9997-523112E16DA8}"/>
              </a:ext>
            </a:extLst>
          </p:cNvPr>
          <p:cNvSpPr txBox="1"/>
          <p:nvPr/>
        </p:nvSpPr>
        <p:spPr>
          <a:xfrm>
            <a:off x="3854217" y="359787"/>
            <a:ext cx="7734885" cy="396963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228600" lvl="1" defTabSz="914400" fontAlgn="base">
              <a:lnSpc>
                <a:spcPct val="110000"/>
              </a:lnSpc>
              <a:spcAft>
                <a:spcPts val="600"/>
              </a:spcAft>
              <a:buClr>
                <a:schemeClr val="accent1"/>
              </a:buClr>
              <a:buSzPct val="110000"/>
            </a:pPr>
            <a:r>
              <a:rPr lang="en-US" sz="2400" u="sng" dirty="0">
                <a:solidFill>
                  <a:schemeClr val="tx1"/>
                </a:solidFill>
              </a:rPr>
              <a:t>KBT Urges the General Assembly to </a:t>
            </a:r>
          </a:p>
          <a:p>
            <a:pPr marL="514350" lvl="1" indent="-285750" defTabSz="914400" fontAlgn="base">
              <a:lnSpc>
                <a:spcPct val="110000"/>
              </a:lnSpc>
              <a:spcAft>
                <a:spcPts val="600"/>
              </a:spcAft>
              <a:buClr>
                <a:schemeClr val="accent1"/>
              </a:buClr>
              <a:buSzPct val="110000"/>
              <a:buFont typeface="Wingdings" pitchFamily="2" charset="2"/>
              <a:buChar char="Ø"/>
            </a:pPr>
            <a:r>
              <a:rPr lang="en-US" sz="1600" dirty="0">
                <a:solidFill>
                  <a:schemeClr val="tx1"/>
                </a:solidFill>
              </a:rPr>
              <a:t>Increase the motor fuel user fees</a:t>
            </a:r>
          </a:p>
          <a:p>
            <a:pPr marL="514350" lvl="1" indent="-285750" defTabSz="914400" fontAlgn="base">
              <a:lnSpc>
                <a:spcPct val="110000"/>
              </a:lnSpc>
              <a:spcAft>
                <a:spcPts val="600"/>
              </a:spcAft>
              <a:buClr>
                <a:schemeClr val="accent1"/>
              </a:buClr>
              <a:buSzPct val="110000"/>
              <a:buFont typeface="Wingdings" pitchFamily="2" charset="2"/>
              <a:buChar char="Ø"/>
            </a:pPr>
            <a:r>
              <a:rPr lang="en-US" sz="1600" dirty="0">
                <a:solidFill>
                  <a:schemeClr val="tx1"/>
                </a:solidFill>
              </a:rPr>
              <a:t>Implement a user fee system for low consumption vehicles in order to provide a sustainable funding stream </a:t>
            </a:r>
          </a:p>
          <a:p>
            <a:pPr marL="514350" lvl="1" indent="-285750" defTabSz="914400">
              <a:lnSpc>
                <a:spcPct val="110000"/>
              </a:lnSpc>
              <a:spcAft>
                <a:spcPts val="600"/>
              </a:spcAft>
              <a:buClr>
                <a:schemeClr val="accent1"/>
              </a:buClr>
              <a:buSzPct val="110000"/>
              <a:buFont typeface="Wingdings" pitchFamily="2" charset="2"/>
              <a:buChar char="Ø"/>
            </a:pPr>
            <a:r>
              <a:rPr lang="en-US" sz="1600" dirty="0">
                <a:solidFill>
                  <a:schemeClr val="tx1"/>
                </a:solidFill>
              </a:rPr>
              <a:t>Upcoming Session- Potential effects of IIJA- Match? Maintenance? Tax reform? </a:t>
            </a:r>
          </a:p>
          <a:p>
            <a:pPr marL="514350" lvl="1" indent="-285750" defTabSz="914400">
              <a:lnSpc>
                <a:spcPct val="110000"/>
              </a:lnSpc>
              <a:spcAft>
                <a:spcPts val="600"/>
              </a:spcAft>
              <a:buClr>
                <a:schemeClr val="accent1"/>
              </a:buClr>
              <a:buSzPct val="110000"/>
              <a:buFont typeface="Wingdings" pitchFamily="2" charset="2"/>
              <a:buChar char="Ø"/>
            </a:pPr>
            <a:r>
              <a:rPr lang="en-US" sz="1600" dirty="0">
                <a:solidFill>
                  <a:schemeClr val="tx1"/>
                </a:solidFill>
              </a:rPr>
              <a:t>VMT- preparing for what’s next</a:t>
            </a:r>
          </a:p>
        </p:txBody>
      </p:sp>
      <p:sp>
        <p:nvSpPr>
          <p:cNvPr id="11" name="TextBox 10">
            <a:extLst>
              <a:ext uri="{FF2B5EF4-FFF2-40B4-BE49-F238E27FC236}">
                <a16:creationId xmlns:a16="http://schemas.microsoft.com/office/drawing/2014/main" id="{5311DA70-F562-2F4E-955C-E52FD63BF2C5}"/>
              </a:ext>
            </a:extLst>
          </p:cNvPr>
          <p:cNvSpPr txBox="1"/>
          <p:nvPr/>
        </p:nvSpPr>
        <p:spPr>
          <a:xfrm>
            <a:off x="5345113" y="3982106"/>
            <a:ext cx="6019860" cy="264380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indent="-228600" defTabSz="914400">
              <a:lnSpc>
                <a:spcPct val="110000"/>
              </a:lnSpc>
              <a:spcAft>
                <a:spcPts val="600"/>
              </a:spcAft>
              <a:buClr>
                <a:schemeClr val="accent1"/>
              </a:buClr>
              <a:buSzPct val="110000"/>
              <a:buFont typeface="Wingdings" panose="05000000000000000000" pitchFamily="2" charset="2"/>
              <a:buChar char="§"/>
            </a:pPr>
            <a:r>
              <a:rPr lang="en-US" sz="1600" dirty="0"/>
              <a:t>Removing non-construction and non-maintenance related activities from the Kentucky Road Fund</a:t>
            </a:r>
          </a:p>
          <a:p>
            <a:pPr indent="-228600" defTabSz="914400">
              <a:lnSpc>
                <a:spcPct val="110000"/>
              </a:lnSpc>
              <a:spcAft>
                <a:spcPts val="600"/>
              </a:spcAft>
              <a:buClr>
                <a:schemeClr val="accent1"/>
              </a:buClr>
              <a:buSzPct val="110000"/>
              <a:buFont typeface="Wingdings" panose="05000000000000000000" pitchFamily="2" charset="2"/>
              <a:buChar char="§"/>
            </a:pPr>
            <a:r>
              <a:rPr lang="en-US" sz="1600" dirty="0"/>
              <a:t>Adjusting all current user fees, including the motor fuels tax rate, to compensate for declines in revenue due to decreases in the average wholesale price of fuel, mandated fuel efficiency standards (CAFÉ), and inflation</a:t>
            </a:r>
          </a:p>
          <a:p>
            <a:pPr indent="-228600" defTabSz="914400">
              <a:lnSpc>
                <a:spcPct val="110000"/>
              </a:lnSpc>
              <a:spcAft>
                <a:spcPts val="600"/>
              </a:spcAft>
              <a:buClr>
                <a:schemeClr val="accent1"/>
              </a:buClr>
              <a:buSzPct val="110000"/>
              <a:buFont typeface="Wingdings" panose="05000000000000000000" pitchFamily="2" charset="2"/>
              <a:buChar char="§"/>
            </a:pPr>
            <a:r>
              <a:rPr lang="en-US" sz="1600" dirty="0"/>
              <a:t>Allowing the use of State Tax Increment Financing for transportation and other infrastructure projects</a:t>
            </a:r>
          </a:p>
          <a:p>
            <a:endParaRPr lang="en-US" sz="1000" dirty="0"/>
          </a:p>
        </p:txBody>
      </p:sp>
    </p:spTree>
    <p:extLst>
      <p:ext uri="{BB962C8B-B14F-4D97-AF65-F5344CB8AC3E}">
        <p14:creationId xmlns:p14="http://schemas.microsoft.com/office/powerpoint/2010/main" val="2426535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8"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0" name="Rectangle 59">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chemeClr val="bg1">
                <a:lumMod val="65000"/>
              </a:schemeClr>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DE61A5B0-84A0-4955-9E79-2D2350D32873}"/>
              </a:ext>
            </a:extLst>
          </p:cNvPr>
          <p:cNvGraphicFramePr>
            <a:graphicFrameLocks/>
          </p:cNvGraphicFramePr>
          <p:nvPr>
            <p:extLst>
              <p:ext uri="{D42A27DB-BD31-4B8C-83A1-F6EECF244321}">
                <p14:modId xmlns:p14="http://schemas.microsoft.com/office/powerpoint/2010/main" val="827504683"/>
              </p:ext>
            </p:extLst>
          </p:nvPr>
        </p:nvGraphicFramePr>
        <p:xfrm>
          <a:off x="542661" y="548958"/>
          <a:ext cx="11291358" cy="58978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509591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3B05BC73-4FCE-304D-B248-A3B9C4CE430C}"/>
              </a:ext>
            </a:extLst>
          </p:cNvPr>
          <p:cNvSpPr txBox="1"/>
          <p:nvPr/>
        </p:nvSpPr>
        <p:spPr>
          <a:xfrm>
            <a:off x="312943" y="309341"/>
            <a:ext cx="7986653" cy="6239317"/>
          </a:xfrm>
          <a:prstGeom prst="rect">
            <a:avLst/>
          </a:prstGeom>
          <a:solidFill>
            <a:schemeClr val="bg1"/>
          </a:solidFill>
          <a:ln w="79375">
            <a:solidFill>
              <a:srgbClr val="008187"/>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lnSpcReduction="10000"/>
          </a:bodyPr>
          <a:lstStyle/>
          <a:p>
            <a:pPr marL="228600" lvl="1" defTabSz="914400" fontAlgn="base">
              <a:lnSpc>
                <a:spcPct val="110000"/>
              </a:lnSpc>
              <a:spcAft>
                <a:spcPts val="600"/>
              </a:spcAft>
              <a:buClr>
                <a:schemeClr val="accent1"/>
              </a:buClr>
              <a:buSzPct val="110000"/>
            </a:pPr>
            <a:endParaRPr lang="en-US" sz="2600" dirty="0"/>
          </a:p>
          <a:p>
            <a:pPr lvl="1" indent="-228600" defTabSz="914400" fontAlgn="base">
              <a:lnSpc>
                <a:spcPct val="110000"/>
              </a:lnSpc>
              <a:spcAft>
                <a:spcPts val="600"/>
              </a:spcAft>
              <a:buClr>
                <a:schemeClr val="accent1"/>
              </a:buClr>
              <a:buSzPct val="110000"/>
              <a:buFont typeface="Wingdings" panose="05000000000000000000" pitchFamily="2" charset="2"/>
              <a:buChar char="§"/>
            </a:pPr>
            <a:r>
              <a:rPr lang="en-US" sz="2800" u="sng" dirty="0"/>
              <a:t>Commercial Airports </a:t>
            </a:r>
            <a:r>
              <a:rPr lang="en-US" sz="2800" dirty="0"/>
              <a:t>depend on a mixture of </a:t>
            </a:r>
            <a:r>
              <a:rPr lang="en-US" sz="2800" dirty="0">
                <a:solidFill>
                  <a:srgbClr val="F47A2A"/>
                </a:solidFill>
              </a:rPr>
              <a:t>federal funds </a:t>
            </a:r>
            <a:r>
              <a:rPr lang="en-US" sz="2800" dirty="0"/>
              <a:t>and funds obtained </a:t>
            </a:r>
            <a:r>
              <a:rPr lang="en-US" sz="2800" dirty="0">
                <a:solidFill>
                  <a:srgbClr val="F47A2A"/>
                </a:solidFill>
              </a:rPr>
              <a:t>through charges for services provided and serve over 14 Million passengers yearly.</a:t>
            </a:r>
          </a:p>
          <a:p>
            <a:pPr lvl="1" indent="-228600" defTabSz="914400" fontAlgn="base">
              <a:lnSpc>
                <a:spcPct val="110000"/>
              </a:lnSpc>
              <a:spcAft>
                <a:spcPts val="600"/>
              </a:spcAft>
              <a:buClr>
                <a:schemeClr val="accent1"/>
              </a:buClr>
              <a:buSzPct val="110000"/>
              <a:buFont typeface="Wingdings" panose="05000000000000000000" pitchFamily="2" charset="2"/>
              <a:buChar char="§"/>
            </a:pPr>
            <a:r>
              <a:rPr lang="en-US" sz="2800" dirty="0">
                <a:solidFill>
                  <a:schemeClr val="tx1"/>
                </a:solidFill>
              </a:rPr>
              <a:t>Tax and job generators: </a:t>
            </a:r>
            <a:r>
              <a:rPr lang="en-US" sz="2800" dirty="0">
                <a:solidFill>
                  <a:srgbClr val="F47A2A"/>
                </a:solidFill>
              </a:rPr>
              <a:t>136,000+ jobs $480M tax revenue</a:t>
            </a:r>
            <a:r>
              <a:rPr lang="en-US" sz="2800" dirty="0">
                <a:solidFill>
                  <a:schemeClr val="tx1"/>
                </a:solidFill>
              </a:rPr>
              <a:t>(CVG, SDF only) </a:t>
            </a:r>
          </a:p>
          <a:p>
            <a:pPr lvl="1" indent="-228600" defTabSz="914400" fontAlgn="base">
              <a:lnSpc>
                <a:spcPct val="110000"/>
              </a:lnSpc>
              <a:spcAft>
                <a:spcPts val="600"/>
              </a:spcAft>
              <a:buClr>
                <a:schemeClr val="accent1"/>
              </a:buClr>
              <a:buSzPct val="110000"/>
              <a:buFont typeface="Wingdings" panose="05000000000000000000" pitchFamily="2" charset="2"/>
              <a:buChar char="§"/>
            </a:pPr>
            <a:r>
              <a:rPr lang="en-US" sz="2800" u="sng" dirty="0"/>
              <a:t>General Aviation airports (59) </a:t>
            </a:r>
            <a:r>
              <a:rPr lang="en-US" sz="2800" dirty="0"/>
              <a:t>depend on limited federal funds, state funds derived from the </a:t>
            </a:r>
            <a:r>
              <a:rPr lang="en-US" sz="2800" dirty="0">
                <a:solidFill>
                  <a:srgbClr val="F47A2A"/>
                </a:solidFill>
              </a:rPr>
              <a:t>sales tax on aviation fuels</a:t>
            </a:r>
            <a:r>
              <a:rPr lang="en-US" sz="2800" dirty="0"/>
              <a:t>, and funds obtained through charges for the services they provide.  </a:t>
            </a:r>
          </a:p>
          <a:p>
            <a:pPr lvl="1" indent="-228600" defTabSz="914400">
              <a:lnSpc>
                <a:spcPct val="110000"/>
              </a:lnSpc>
              <a:spcAft>
                <a:spcPts val="600"/>
              </a:spcAft>
              <a:buClr>
                <a:schemeClr val="accent1"/>
              </a:buClr>
              <a:buSzPct val="110000"/>
              <a:buFont typeface="Wingdings" panose="05000000000000000000" pitchFamily="2" charset="2"/>
              <a:buChar char="§"/>
            </a:pPr>
            <a:r>
              <a:rPr lang="en-US" sz="2800" dirty="0"/>
              <a:t>Unmanned Aerial Systems </a:t>
            </a:r>
            <a:r>
              <a:rPr lang="en-US" sz="2800" dirty="0">
                <a:solidFill>
                  <a:srgbClr val="F47A2A"/>
                </a:solidFill>
              </a:rPr>
              <a:t>(UAS) </a:t>
            </a:r>
          </a:p>
          <a:p>
            <a:pPr lvl="1" indent="-228600" defTabSz="914400">
              <a:lnSpc>
                <a:spcPct val="110000"/>
              </a:lnSpc>
              <a:spcAft>
                <a:spcPts val="600"/>
              </a:spcAft>
              <a:buClr>
                <a:schemeClr val="accent1"/>
              </a:buClr>
              <a:buSzPct val="110000"/>
              <a:buFont typeface="Wingdings" panose="05000000000000000000" pitchFamily="2" charset="2"/>
              <a:buChar char="§"/>
            </a:pPr>
            <a:endParaRPr lang="en-US" sz="2800" dirty="0">
              <a:solidFill>
                <a:srgbClr val="F47A2A"/>
              </a:solidFill>
            </a:endParaRPr>
          </a:p>
          <a:p>
            <a:pPr defTabSz="914400">
              <a:lnSpc>
                <a:spcPct val="110000"/>
              </a:lnSpc>
              <a:spcAft>
                <a:spcPts val="600"/>
              </a:spcAft>
              <a:buClr>
                <a:schemeClr val="accent1"/>
              </a:buClr>
              <a:buSzPct val="110000"/>
            </a:pPr>
            <a:endParaRPr lang="en-US" sz="900" dirty="0"/>
          </a:p>
        </p:txBody>
      </p:sp>
      <p:sp>
        <p:nvSpPr>
          <p:cNvPr id="63" name="TextBox 62">
            <a:extLst>
              <a:ext uri="{FF2B5EF4-FFF2-40B4-BE49-F238E27FC236}">
                <a16:creationId xmlns:a16="http://schemas.microsoft.com/office/drawing/2014/main" id="{FF541E8D-0EDB-4546-A304-96686849C8D7}"/>
              </a:ext>
            </a:extLst>
          </p:cNvPr>
          <p:cNvSpPr txBox="1"/>
          <p:nvPr/>
        </p:nvSpPr>
        <p:spPr>
          <a:xfrm>
            <a:off x="8432472" y="4567843"/>
            <a:ext cx="3446585" cy="1846659"/>
          </a:xfrm>
          <a:prstGeom prst="rect">
            <a:avLst/>
          </a:prstGeom>
          <a:noFill/>
        </p:spPr>
        <p:txBody>
          <a:bodyPr wrap="square" rtlCol="0">
            <a:spAutoFit/>
          </a:bodyPr>
          <a:lstStyle/>
          <a:p>
            <a:r>
              <a:rPr lang="en-US" sz="2400" dirty="0">
                <a:solidFill>
                  <a:srgbClr val="008187"/>
                </a:solidFill>
              </a:rPr>
              <a:t>Total Annual Impact</a:t>
            </a:r>
          </a:p>
          <a:p>
            <a:pPr algn="ctr"/>
            <a:r>
              <a:rPr lang="en-US" sz="2400" dirty="0">
                <a:solidFill>
                  <a:srgbClr val="008187"/>
                </a:solidFill>
              </a:rPr>
              <a:t>CVG, LEX, SDF</a:t>
            </a:r>
          </a:p>
          <a:p>
            <a:pPr algn="ctr"/>
            <a:r>
              <a:rPr lang="en-US" sz="2400" dirty="0">
                <a:solidFill>
                  <a:srgbClr val="008187"/>
                </a:solidFill>
              </a:rPr>
              <a:t>$18,270,323,277</a:t>
            </a:r>
          </a:p>
          <a:p>
            <a:endParaRPr lang="en-US" sz="2400" b="1" dirty="0"/>
          </a:p>
          <a:p>
            <a:endParaRPr lang="en-US" dirty="0"/>
          </a:p>
        </p:txBody>
      </p:sp>
      <p:sp>
        <p:nvSpPr>
          <p:cNvPr id="64" name="TextBox 63">
            <a:extLst>
              <a:ext uri="{FF2B5EF4-FFF2-40B4-BE49-F238E27FC236}">
                <a16:creationId xmlns:a16="http://schemas.microsoft.com/office/drawing/2014/main" id="{F298F2D6-317C-8B49-9F15-1162D8107C12}"/>
              </a:ext>
            </a:extLst>
          </p:cNvPr>
          <p:cNvSpPr txBox="1"/>
          <p:nvPr/>
        </p:nvSpPr>
        <p:spPr>
          <a:xfrm>
            <a:off x="8772301" y="2782048"/>
            <a:ext cx="2162772" cy="461665"/>
          </a:xfrm>
          <a:prstGeom prst="rect">
            <a:avLst/>
          </a:prstGeom>
          <a:noFill/>
        </p:spPr>
        <p:txBody>
          <a:bodyPr wrap="none" rtlCol="0">
            <a:spAutoFit/>
          </a:bodyPr>
          <a:lstStyle/>
          <a:p>
            <a:r>
              <a:rPr lang="en-US" sz="2400" dirty="0">
                <a:solidFill>
                  <a:srgbClr val="008187"/>
                </a:solidFill>
              </a:rPr>
              <a:t>136,000+ jobs</a:t>
            </a:r>
          </a:p>
        </p:txBody>
      </p:sp>
      <p:sp>
        <p:nvSpPr>
          <p:cNvPr id="65" name="TextBox 64">
            <a:extLst>
              <a:ext uri="{FF2B5EF4-FFF2-40B4-BE49-F238E27FC236}">
                <a16:creationId xmlns:a16="http://schemas.microsoft.com/office/drawing/2014/main" id="{7BFAFF2F-57D3-4642-B017-19C57AA39901}"/>
              </a:ext>
            </a:extLst>
          </p:cNvPr>
          <p:cNvSpPr txBox="1"/>
          <p:nvPr/>
        </p:nvSpPr>
        <p:spPr>
          <a:xfrm>
            <a:off x="8462792" y="1241607"/>
            <a:ext cx="3275512" cy="461665"/>
          </a:xfrm>
          <a:prstGeom prst="rect">
            <a:avLst/>
          </a:prstGeom>
          <a:noFill/>
        </p:spPr>
        <p:txBody>
          <a:bodyPr wrap="none" rtlCol="0">
            <a:spAutoFit/>
          </a:bodyPr>
          <a:lstStyle/>
          <a:p>
            <a:r>
              <a:rPr lang="en-US" sz="2400" dirty="0">
                <a:solidFill>
                  <a:srgbClr val="008187"/>
                </a:solidFill>
              </a:rPr>
              <a:t>14 Million passengers</a:t>
            </a:r>
          </a:p>
        </p:txBody>
      </p:sp>
      <p:pic>
        <p:nvPicPr>
          <p:cNvPr id="69" name="Graphic 68" descr="Users outline">
            <a:extLst>
              <a:ext uri="{FF2B5EF4-FFF2-40B4-BE49-F238E27FC236}">
                <a16:creationId xmlns:a16="http://schemas.microsoft.com/office/drawing/2014/main" id="{E387B51C-9FF5-B345-84E7-21306D0E54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96487" y="329439"/>
            <a:ext cx="914400" cy="914400"/>
          </a:xfrm>
          <a:prstGeom prst="rect">
            <a:avLst/>
          </a:prstGeom>
        </p:spPr>
      </p:pic>
      <p:pic>
        <p:nvPicPr>
          <p:cNvPr id="71" name="Graphic 70" descr="Electrician female outline">
            <a:extLst>
              <a:ext uri="{FF2B5EF4-FFF2-40B4-BE49-F238E27FC236}">
                <a16:creationId xmlns:a16="http://schemas.microsoft.com/office/drawing/2014/main" id="{9141A880-996C-EC4A-B146-F4422EA638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96487" y="1832534"/>
            <a:ext cx="914400" cy="914400"/>
          </a:xfrm>
          <a:prstGeom prst="rect">
            <a:avLst/>
          </a:prstGeom>
        </p:spPr>
      </p:pic>
      <p:pic>
        <p:nvPicPr>
          <p:cNvPr id="75" name="Graphic 74" descr="Airplane outline">
            <a:extLst>
              <a:ext uri="{FF2B5EF4-FFF2-40B4-BE49-F238E27FC236}">
                <a16:creationId xmlns:a16="http://schemas.microsoft.com/office/drawing/2014/main" id="{461B1466-0406-6D46-A396-3DAF0C992F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96487" y="3477885"/>
            <a:ext cx="914400" cy="914400"/>
          </a:xfrm>
          <a:prstGeom prst="rect">
            <a:avLst/>
          </a:prstGeom>
        </p:spPr>
      </p:pic>
    </p:spTree>
    <p:extLst>
      <p:ext uri="{BB962C8B-B14F-4D97-AF65-F5344CB8AC3E}">
        <p14:creationId xmlns:p14="http://schemas.microsoft.com/office/powerpoint/2010/main" val="1240727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8" name="Group 118">
            <a:extLst>
              <a:ext uri="{FF2B5EF4-FFF2-40B4-BE49-F238E27FC236}">
                <a16:creationId xmlns:a16="http://schemas.microsoft.com/office/drawing/2014/main" id="{5BD46425-1A1D-4A85-8298-B2D306740C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0" name="Freeform 5">
              <a:extLst>
                <a:ext uri="{FF2B5EF4-FFF2-40B4-BE49-F238E27FC236}">
                  <a16:creationId xmlns:a16="http://schemas.microsoft.com/office/drawing/2014/main" id="{32D4BA3B-71CF-47E6-B1B4-F609DE0D3F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6">
              <a:extLst>
                <a:ext uri="{FF2B5EF4-FFF2-40B4-BE49-F238E27FC236}">
                  <a16:creationId xmlns:a16="http://schemas.microsoft.com/office/drawing/2014/main" id="{58551517-8828-4A3F-A12C-973707653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7">
              <a:extLst>
                <a:ext uri="{FF2B5EF4-FFF2-40B4-BE49-F238E27FC236}">
                  <a16:creationId xmlns:a16="http://schemas.microsoft.com/office/drawing/2014/main" id="{BB07D1FC-7636-46B3-B3FD-ED176FC55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3" name="Freeform 8">
              <a:extLst>
                <a:ext uri="{FF2B5EF4-FFF2-40B4-BE49-F238E27FC236}">
                  <a16:creationId xmlns:a16="http://schemas.microsoft.com/office/drawing/2014/main" id="{1F8F0514-0BF8-4767-8041-02C5EB5E6D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4" name="Freeform 9">
              <a:extLst>
                <a:ext uri="{FF2B5EF4-FFF2-40B4-BE49-F238E27FC236}">
                  <a16:creationId xmlns:a16="http://schemas.microsoft.com/office/drawing/2014/main" id="{10C4D70D-CC7C-469A-8112-6751D7C5C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5" name="Freeform 10">
              <a:extLst>
                <a:ext uri="{FF2B5EF4-FFF2-40B4-BE49-F238E27FC236}">
                  <a16:creationId xmlns:a16="http://schemas.microsoft.com/office/drawing/2014/main" id="{9B22CD3A-9DEF-4CA7-BCEA-A8FDEE1F5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6" name="Freeform 11">
              <a:extLst>
                <a:ext uri="{FF2B5EF4-FFF2-40B4-BE49-F238E27FC236}">
                  <a16:creationId xmlns:a16="http://schemas.microsoft.com/office/drawing/2014/main" id="{51D97B61-0DD7-406B-AA26-7D18AC60A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7" name="Freeform 12">
              <a:extLst>
                <a:ext uri="{FF2B5EF4-FFF2-40B4-BE49-F238E27FC236}">
                  <a16:creationId xmlns:a16="http://schemas.microsoft.com/office/drawing/2014/main" id="{6E02D9B0-F1F5-4F02-933A-23444ADD8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3" name="Freeform 13">
              <a:extLst>
                <a:ext uri="{FF2B5EF4-FFF2-40B4-BE49-F238E27FC236}">
                  <a16:creationId xmlns:a16="http://schemas.microsoft.com/office/drawing/2014/main" id="{75CED5D4-541F-42BD-A0EC-684012EB8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4" name="Freeform 14">
              <a:extLst>
                <a:ext uri="{FF2B5EF4-FFF2-40B4-BE49-F238E27FC236}">
                  <a16:creationId xmlns:a16="http://schemas.microsoft.com/office/drawing/2014/main" id="{445A774D-6566-4A15-B81A-74407F615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5" name="Freeform 15">
              <a:extLst>
                <a:ext uri="{FF2B5EF4-FFF2-40B4-BE49-F238E27FC236}">
                  <a16:creationId xmlns:a16="http://schemas.microsoft.com/office/drawing/2014/main" id="{E548AE79-DD11-479E-9279-8E116D2B0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86" name="Freeform 16">
              <a:extLst>
                <a:ext uri="{FF2B5EF4-FFF2-40B4-BE49-F238E27FC236}">
                  <a16:creationId xmlns:a16="http://schemas.microsoft.com/office/drawing/2014/main" id="{FCADD9C5-9C65-4CD4-96E1-C3581938E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87" name="Freeform 17">
              <a:extLst>
                <a:ext uri="{FF2B5EF4-FFF2-40B4-BE49-F238E27FC236}">
                  <a16:creationId xmlns:a16="http://schemas.microsoft.com/office/drawing/2014/main" id="{A645A873-E20B-46FC-B9BB-C36CF251E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8" name="Freeform 18">
              <a:extLst>
                <a:ext uri="{FF2B5EF4-FFF2-40B4-BE49-F238E27FC236}">
                  <a16:creationId xmlns:a16="http://schemas.microsoft.com/office/drawing/2014/main" id="{3C6EB4E3-4CBF-4658-8CA4-C8EAA0726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9" name="Freeform 19">
              <a:extLst>
                <a:ext uri="{FF2B5EF4-FFF2-40B4-BE49-F238E27FC236}">
                  <a16:creationId xmlns:a16="http://schemas.microsoft.com/office/drawing/2014/main" id="{B6A95A13-3252-4058-8B4E-D86819FBB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0" name="Freeform 20">
              <a:extLst>
                <a:ext uri="{FF2B5EF4-FFF2-40B4-BE49-F238E27FC236}">
                  <a16:creationId xmlns:a16="http://schemas.microsoft.com/office/drawing/2014/main" id="{5F42D653-69CC-49B0-BED9-97FB6A2B60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1" name="Freeform 21">
              <a:extLst>
                <a:ext uri="{FF2B5EF4-FFF2-40B4-BE49-F238E27FC236}">
                  <a16:creationId xmlns:a16="http://schemas.microsoft.com/office/drawing/2014/main" id="{4B356AFF-E927-4EA2-91B4-2CA41148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2" name="Freeform 22">
              <a:extLst>
                <a:ext uri="{FF2B5EF4-FFF2-40B4-BE49-F238E27FC236}">
                  <a16:creationId xmlns:a16="http://schemas.microsoft.com/office/drawing/2014/main" id="{54A60266-1E66-4523-AF44-990090BF4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3" name="Freeform 23">
              <a:extLst>
                <a:ext uri="{FF2B5EF4-FFF2-40B4-BE49-F238E27FC236}">
                  <a16:creationId xmlns:a16="http://schemas.microsoft.com/office/drawing/2014/main" id="{3FA49AC4-8840-4C3B-AE22-2BD2787EC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9" name="Group 194">
            <a:extLst>
              <a:ext uri="{FF2B5EF4-FFF2-40B4-BE49-F238E27FC236}">
                <a16:creationId xmlns:a16="http://schemas.microsoft.com/office/drawing/2014/main" id="{5B00B80E-0BE0-4C6D-8BD5-FD0874C527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96" name="Rectangle 195">
              <a:extLst>
                <a:ext uri="{FF2B5EF4-FFF2-40B4-BE49-F238E27FC236}">
                  <a16:creationId xmlns:a16="http://schemas.microsoft.com/office/drawing/2014/main" id="{9B24B417-22EA-421E-90D7-844E04D55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 name="Isosceles Triangle 196">
              <a:extLst>
                <a:ext uri="{FF2B5EF4-FFF2-40B4-BE49-F238E27FC236}">
                  <a16:creationId xmlns:a16="http://schemas.microsoft.com/office/drawing/2014/main" id="{CCA2A386-3A2C-45AA-BDED-530C2E0E7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 name="Rectangle 197">
              <a:extLst>
                <a:ext uri="{FF2B5EF4-FFF2-40B4-BE49-F238E27FC236}">
                  <a16:creationId xmlns:a16="http://schemas.microsoft.com/office/drawing/2014/main" id="{39C281C3-AA5C-41EA-97D0-7C7124152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230" name="Rectangle 199">
            <a:extLst>
              <a:ext uri="{FF2B5EF4-FFF2-40B4-BE49-F238E27FC236}">
                <a16:creationId xmlns:a16="http://schemas.microsoft.com/office/drawing/2014/main" id="{47AE9CCB-1DEA-4274-9B27-9B3DA21A2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201">
            <a:extLst>
              <a:ext uri="{FF2B5EF4-FFF2-40B4-BE49-F238E27FC236}">
                <a16:creationId xmlns:a16="http://schemas.microsoft.com/office/drawing/2014/main" id="{3ACB76DB-FB0C-4E62-AF93-D8E390AEF0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32" name="Freeform 5">
              <a:extLst>
                <a:ext uri="{FF2B5EF4-FFF2-40B4-BE49-F238E27FC236}">
                  <a16:creationId xmlns:a16="http://schemas.microsoft.com/office/drawing/2014/main" id="{DBC87249-2EC8-46AB-983D-8DDB3DE93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6">
              <a:extLst>
                <a:ext uri="{FF2B5EF4-FFF2-40B4-BE49-F238E27FC236}">
                  <a16:creationId xmlns:a16="http://schemas.microsoft.com/office/drawing/2014/main" id="{3F3951F4-B650-433C-8DA9-19B79B941F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Freeform 7">
              <a:extLst>
                <a:ext uri="{FF2B5EF4-FFF2-40B4-BE49-F238E27FC236}">
                  <a16:creationId xmlns:a16="http://schemas.microsoft.com/office/drawing/2014/main" id="{AD441202-D3FE-4A67-A18D-7AA8223989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Freeform 8">
              <a:extLst>
                <a:ext uri="{FF2B5EF4-FFF2-40B4-BE49-F238E27FC236}">
                  <a16:creationId xmlns:a16="http://schemas.microsoft.com/office/drawing/2014/main" id="{779C3FD9-134A-4DCB-A34D-C11863F003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Freeform 9">
              <a:extLst>
                <a:ext uri="{FF2B5EF4-FFF2-40B4-BE49-F238E27FC236}">
                  <a16:creationId xmlns:a16="http://schemas.microsoft.com/office/drawing/2014/main" id="{73C98639-C438-4600-85E3-D5E86D5EC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Freeform 10">
              <a:extLst>
                <a:ext uri="{FF2B5EF4-FFF2-40B4-BE49-F238E27FC236}">
                  <a16:creationId xmlns:a16="http://schemas.microsoft.com/office/drawing/2014/main" id="{AA6417D7-DDAD-445F-875E-E857A9797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Freeform 11">
              <a:extLst>
                <a:ext uri="{FF2B5EF4-FFF2-40B4-BE49-F238E27FC236}">
                  <a16:creationId xmlns:a16="http://schemas.microsoft.com/office/drawing/2014/main" id="{24DF818C-D52E-436A-9229-5746F4D9ED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12">
              <a:extLst>
                <a:ext uri="{FF2B5EF4-FFF2-40B4-BE49-F238E27FC236}">
                  <a16:creationId xmlns:a16="http://schemas.microsoft.com/office/drawing/2014/main" id="{5EB959D5-F630-4898-843B-84F6FBDC40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Freeform 13">
              <a:extLst>
                <a:ext uri="{FF2B5EF4-FFF2-40B4-BE49-F238E27FC236}">
                  <a16:creationId xmlns:a16="http://schemas.microsoft.com/office/drawing/2014/main" id="{56DA2AAF-F7B7-4C38-8409-DA0E93B1A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Freeform 14">
              <a:extLst>
                <a:ext uri="{FF2B5EF4-FFF2-40B4-BE49-F238E27FC236}">
                  <a16:creationId xmlns:a16="http://schemas.microsoft.com/office/drawing/2014/main" id="{05CF5626-C89B-4479-93CC-507D44ACF6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Freeform 15">
              <a:extLst>
                <a:ext uri="{FF2B5EF4-FFF2-40B4-BE49-F238E27FC236}">
                  <a16:creationId xmlns:a16="http://schemas.microsoft.com/office/drawing/2014/main" id="{F5C1C150-6C7F-4345-95BB-B1F53CB4C7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Freeform 16">
              <a:extLst>
                <a:ext uri="{FF2B5EF4-FFF2-40B4-BE49-F238E27FC236}">
                  <a16:creationId xmlns:a16="http://schemas.microsoft.com/office/drawing/2014/main" id="{4DC09465-0CF5-422E-874F-9C41C2A2D5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Freeform 17">
              <a:extLst>
                <a:ext uri="{FF2B5EF4-FFF2-40B4-BE49-F238E27FC236}">
                  <a16:creationId xmlns:a16="http://schemas.microsoft.com/office/drawing/2014/main" id="{0D73C780-C19E-4D7C-9DCF-8B8B73C48D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Freeform 18">
              <a:extLst>
                <a:ext uri="{FF2B5EF4-FFF2-40B4-BE49-F238E27FC236}">
                  <a16:creationId xmlns:a16="http://schemas.microsoft.com/office/drawing/2014/main" id="{FDFA5936-78C6-4B8E-A0AB-1697131B71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Freeform 19">
              <a:extLst>
                <a:ext uri="{FF2B5EF4-FFF2-40B4-BE49-F238E27FC236}">
                  <a16:creationId xmlns:a16="http://schemas.microsoft.com/office/drawing/2014/main" id="{BBEB8B2C-08CB-4937-95F5-37A5AAA36D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Freeform 20">
              <a:extLst>
                <a:ext uri="{FF2B5EF4-FFF2-40B4-BE49-F238E27FC236}">
                  <a16:creationId xmlns:a16="http://schemas.microsoft.com/office/drawing/2014/main" id="{707B4F5E-2587-4B02-8B78-26187BE870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Freeform 21">
              <a:extLst>
                <a:ext uri="{FF2B5EF4-FFF2-40B4-BE49-F238E27FC236}">
                  <a16:creationId xmlns:a16="http://schemas.microsoft.com/office/drawing/2014/main" id="{B82232A3-F584-4A22-BA8D-DBBD3BDBE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22">
              <a:extLst>
                <a:ext uri="{FF2B5EF4-FFF2-40B4-BE49-F238E27FC236}">
                  <a16:creationId xmlns:a16="http://schemas.microsoft.com/office/drawing/2014/main" id="{6244B538-78CC-4B9E-BD37-043ED1A62D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Freeform 23">
              <a:extLst>
                <a:ext uri="{FF2B5EF4-FFF2-40B4-BE49-F238E27FC236}">
                  <a16:creationId xmlns:a16="http://schemas.microsoft.com/office/drawing/2014/main" id="{6042FFF9-B85D-4A28-B373-0261C41E16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a:extLst>
              <a:ext uri="{FF2B5EF4-FFF2-40B4-BE49-F238E27FC236}">
                <a16:creationId xmlns:a16="http://schemas.microsoft.com/office/drawing/2014/main" id="{B6D33BDA-CFA4-A841-B094-F50E49755164}"/>
              </a:ext>
            </a:extLst>
          </p:cNvPr>
          <p:cNvSpPr>
            <a:spLocks noGrp="1"/>
          </p:cNvSpPr>
          <p:nvPr>
            <p:ph type="body" idx="1"/>
          </p:nvPr>
        </p:nvSpPr>
        <p:spPr>
          <a:xfrm>
            <a:off x="659657" y="218683"/>
            <a:ext cx="9710193" cy="1027982"/>
          </a:xfrm>
        </p:spPr>
        <p:txBody>
          <a:bodyPr vert="horz" lIns="91440" tIns="0" rIns="91440" bIns="45720" rtlCol="0">
            <a:normAutofit/>
          </a:bodyPr>
          <a:lstStyle/>
          <a:p>
            <a:pPr algn="l">
              <a:lnSpc>
                <a:spcPct val="100000"/>
              </a:lnSpc>
            </a:pPr>
            <a:r>
              <a:rPr lang="en-US" sz="2400" dirty="0">
                <a:solidFill>
                  <a:schemeClr val="tx2"/>
                </a:solidFill>
              </a:rPr>
              <a:t>OPPURTUNITY: LOGISTICS and A GLOBAL ECONOMY</a:t>
            </a:r>
          </a:p>
        </p:txBody>
      </p:sp>
      <p:sp>
        <p:nvSpPr>
          <p:cNvPr id="251" name="Rectangle 222">
            <a:extLst>
              <a:ext uri="{FF2B5EF4-FFF2-40B4-BE49-F238E27FC236}">
                <a16:creationId xmlns:a16="http://schemas.microsoft.com/office/drawing/2014/main" id="{C8CA0C52-5ACA-4F17-AA4A-312E0E110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59CDE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Picture 153">
            <a:extLst>
              <a:ext uri="{FF2B5EF4-FFF2-40B4-BE49-F238E27FC236}">
                <a16:creationId xmlns:a16="http://schemas.microsoft.com/office/drawing/2014/main" id="{33E24796-3B97-E94B-9AEA-DE1B271F6919}"/>
              </a:ext>
            </a:extLst>
          </p:cNvPr>
          <p:cNvPicPr>
            <a:picLocks noChangeAspect="1"/>
          </p:cNvPicPr>
          <p:nvPr/>
        </p:nvPicPr>
        <p:blipFill rotWithShape="1">
          <a:blip r:embed="rId2"/>
          <a:srcRect l="8253" r="-2" b="-2"/>
          <a:stretch/>
        </p:blipFill>
        <p:spPr>
          <a:xfrm>
            <a:off x="1188713" y="1070506"/>
            <a:ext cx="5409306" cy="4716704"/>
          </a:xfrm>
          <a:prstGeom prst="rect">
            <a:avLst/>
          </a:prstGeom>
          <a:ln w="12700">
            <a:noFill/>
          </a:ln>
        </p:spPr>
      </p:pic>
      <p:sp>
        <p:nvSpPr>
          <p:cNvPr id="252" name="Isosceles Triangle 39">
            <a:extLst>
              <a:ext uri="{FF2B5EF4-FFF2-40B4-BE49-F238E27FC236}">
                <a16:creationId xmlns:a16="http://schemas.microsoft.com/office/drawing/2014/main" id="{4F37E7FB-7372-47E3-914E-7CF7E94B1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50273" y="3291386"/>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65E59BB-9DC7-1F42-B665-4B43F5D54441}"/>
              </a:ext>
            </a:extLst>
          </p:cNvPr>
          <p:cNvSpPr txBox="1"/>
          <p:nvPr/>
        </p:nvSpPr>
        <p:spPr>
          <a:xfrm>
            <a:off x="8380903" y="254416"/>
            <a:ext cx="3332259" cy="369332"/>
          </a:xfrm>
          <a:prstGeom prst="rect">
            <a:avLst/>
          </a:prstGeom>
          <a:noFill/>
        </p:spPr>
        <p:txBody>
          <a:bodyPr wrap="none" rtlCol="0">
            <a:spAutoFit/>
          </a:bodyPr>
          <a:lstStyle/>
          <a:p>
            <a:pPr>
              <a:spcAft>
                <a:spcPts val="600"/>
              </a:spcAft>
            </a:pPr>
            <a:r>
              <a:rPr lang="en-US">
                <a:solidFill>
                  <a:schemeClr val="bg1"/>
                </a:solidFill>
              </a:rPr>
              <a:t>KY TRANSIT NETWORK WINS </a:t>
            </a:r>
          </a:p>
        </p:txBody>
      </p:sp>
      <p:sp>
        <p:nvSpPr>
          <p:cNvPr id="11" name="TextBox 10">
            <a:extLst>
              <a:ext uri="{FF2B5EF4-FFF2-40B4-BE49-F238E27FC236}">
                <a16:creationId xmlns:a16="http://schemas.microsoft.com/office/drawing/2014/main" id="{63F57DA3-B08F-ED49-9876-4C6CD37254A8}"/>
              </a:ext>
            </a:extLst>
          </p:cNvPr>
          <p:cNvSpPr txBox="1"/>
          <p:nvPr/>
        </p:nvSpPr>
        <p:spPr>
          <a:xfrm>
            <a:off x="1282232" y="1196678"/>
            <a:ext cx="2952348" cy="830997"/>
          </a:xfrm>
          <a:prstGeom prst="rect">
            <a:avLst/>
          </a:prstGeom>
          <a:noFill/>
        </p:spPr>
        <p:txBody>
          <a:bodyPr wrap="none" rtlCol="0">
            <a:spAutoFit/>
          </a:bodyPr>
          <a:lstStyle/>
          <a:p>
            <a:pPr algn="ctr"/>
            <a:r>
              <a:rPr lang="en-US" sz="2400" b="1" dirty="0">
                <a:solidFill>
                  <a:srgbClr val="83C441"/>
                </a:solidFill>
              </a:rPr>
              <a:t>A COMPETATIVE </a:t>
            </a:r>
          </a:p>
          <a:p>
            <a:pPr algn="ctr"/>
            <a:r>
              <a:rPr lang="en-US" sz="2400" b="1" dirty="0">
                <a:solidFill>
                  <a:srgbClr val="83C441"/>
                </a:solidFill>
              </a:rPr>
              <a:t>KENTUCKY </a:t>
            </a:r>
          </a:p>
        </p:txBody>
      </p:sp>
      <p:sp>
        <p:nvSpPr>
          <p:cNvPr id="12" name="TextBox 11">
            <a:extLst>
              <a:ext uri="{FF2B5EF4-FFF2-40B4-BE49-F238E27FC236}">
                <a16:creationId xmlns:a16="http://schemas.microsoft.com/office/drawing/2014/main" id="{9DF41049-27BC-0047-BA03-2526A76AEE55}"/>
              </a:ext>
            </a:extLst>
          </p:cNvPr>
          <p:cNvSpPr txBox="1"/>
          <p:nvPr/>
        </p:nvSpPr>
        <p:spPr>
          <a:xfrm>
            <a:off x="7190064" y="659720"/>
            <a:ext cx="4188184" cy="5909310"/>
          </a:xfrm>
          <a:prstGeom prst="rect">
            <a:avLst/>
          </a:prstGeom>
          <a:noFill/>
        </p:spPr>
        <p:txBody>
          <a:bodyPr wrap="square" rtlCol="0">
            <a:spAutoFit/>
          </a:bodyPr>
          <a:lstStyle/>
          <a:p>
            <a:r>
              <a:rPr lang="en-US" dirty="0"/>
              <a:t>Why move your business to KY?</a:t>
            </a:r>
          </a:p>
          <a:p>
            <a:endParaRPr lang="en-US" dirty="0"/>
          </a:p>
          <a:p>
            <a:r>
              <a:rPr lang="en-US" dirty="0"/>
              <a:t>LOCATION LOCATION LOCATION</a:t>
            </a:r>
          </a:p>
          <a:p>
            <a:r>
              <a:rPr lang="en-US" dirty="0"/>
              <a:t>We’re in the middle of everything!</a:t>
            </a:r>
          </a:p>
          <a:p>
            <a:endParaRPr lang="en-US" dirty="0"/>
          </a:p>
          <a:p>
            <a:r>
              <a:rPr lang="en-US" dirty="0"/>
              <a:t>1 day’s drive of two-thirds US pop. And within 600 miles of over 65 percent of the nation’s population</a:t>
            </a:r>
          </a:p>
          <a:p>
            <a:endParaRPr lang="en-US" dirty="0"/>
          </a:p>
          <a:p>
            <a:r>
              <a:rPr lang="en-US" dirty="0"/>
              <a:t> Located at the center of a 34-state distribution area in the E US</a:t>
            </a:r>
          </a:p>
          <a:p>
            <a:endParaRPr lang="en-US" dirty="0"/>
          </a:p>
          <a:p>
            <a:r>
              <a:rPr lang="en-US" dirty="0"/>
              <a:t>2nd in the nation in total air cargo shipments</a:t>
            </a:r>
          </a:p>
          <a:p>
            <a:endParaRPr lang="en-US" dirty="0"/>
          </a:p>
          <a:p>
            <a:r>
              <a:rPr lang="en-US" dirty="0"/>
              <a:t>2 international airports </a:t>
            </a:r>
          </a:p>
          <a:p>
            <a:r>
              <a:rPr lang="en-US" dirty="0"/>
              <a:t> 3 global shipping hubs </a:t>
            </a:r>
          </a:p>
          <a:p>
            <a:endParaRPr lang="en-US" dirty="0"/>
          </a:p>
          <a:p>
            <a:r>
              <a:rPr lang="en-US" b="1" dirty="0">
                <a:solidFill>
                  <a:srgbClr val="F47A2A"/>
                </a:solidFill>
                <a:latin typeface="Rockwell Extra Bold" panose="02060603020205020403" pitchFamily="18" charset="77"/>
              </a:rPr>
              <a:t>Kentucky can get anywhere in the world virtually overnight.</a:t>
            </a:r>
          </a:p>
        </p:txBody>
      </p:sp>
    </p:spTree>
    <p:extLst>
      <p:ext uri="{BB962C8B-B14F-4D97-AF65-F5344CB8AC3E}">
        <p14:creationId xmlns:p14="http://schemas.microsoft.com/office/powerpoint/2010/main" val="3879409356"/>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78C30D"/>
      </a:accent1>
      <a:accent2>
        <a:srgbClr val="099B62"/>
      </a:accent2>
      <a:accent3>
        <a:srgbClr val="21CFDF"/>
      </a:accent3>
      <a:accent4>
        <a:srgbClr val="179FDF"/>
      </a:accent4>
      <a:accent5>
        <a:srgbClr val="E75710"/>
      </a:accent5>
      <a:accent6>
        <a:srgbClr val="F89C19"/>
      </a:accent6>
      <a:hlink>
        <a:srgbClr val="7CDE25"/>
      </a:hlink>
      <a:folHlink>
        <a:srgbClr val="BCE8A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EF0781-FB17-4F1F-B3B1-699933968C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{E5CDF333-CD93-CB4A-8746-69248835B713}tf16401369</Template>
  <TotalTime>40118</TotalTime>
  <Words>1543</Words>
  <Application>Microsoft Office PowerPoint</Application>
  <PresentationFormat>Widescreen</PresentationFormat>
  <Paragraphs>174</Paragraphs>
  <Slides>19</Slides>
  <Notes>7</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Arial</vt:lpstr>
      <vt:lpstr>Calibri</vt:lpstr>
      <vt:lpstr>Calibri Light</vt:lpstr>
      <vt:lpstr>Montserrat</vt:lpstr>
      <vt:lpstr>Rockwell</vt:lpstr>
      <vt:lpstr>Rockwell Condensed</vt:lpstr>
      <vt:lpstr>Rockwell Extra Bold</vt:lpstr>
      <vt:lpstr>Segoe UI</vt:lpstr>
      <vt:lpstr>Verdana</vt:lpstr>
      <vt:lpstr>Wingdings</vt:lpstr>
      <vt:lpstr>Atlas</vt:lpstr>
      <vt:lpstr>Office Theme</vt:lpstr>
      <vt:lpstr>PowerPoint Presentation</vt:lpstr>
      <vt:lpstr>PowerPoint Presentation</vt:lpstr>
      <vt:lpstr>PowerPoint Presentation</vt:lpstr>
      <vt:lpstr>PowerPoint Presentation</vt:lpstr>
      <vt:lpstr>PowerPoint Presentation</vt:lpstr>
      <vt:lpstr>WE SUPPORT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is CVG involved with AAM? </vt:lpstr>
      <vt:lpstr>PowerPoint Presentation</vt:lpstr>
      <vt:lpstr>Jennifer@kbtnet.org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fabric of transportation revenue</dc:title>
  <dc:creator>Jennifer Kirchner</dc:creator>
  <cp:lastModifiedBy>Naashom Marx</cp:lastModifiedBy>
  <cp:revision>112</cp:revision>
  <dcterms:created xsi:type="dcterms:W3CDTF">2021-08-12T16:39:21Z</dcterms:created>
  <dcterms:modified xsi:type="dcterms:W3CDTF">2021-11-02T13:39:42Z</dcterms:modified>
</cp:coreProperties>
</file>