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7"/>
  </p:notesMasterIdLst>
  <p:sldIdLst>
    <p:sldId id="256" r:id="rId3"/>
    <p:sldId id="257" r:id="rId4"/>
    <p:sldId id="263" r:id="rId5"/>
    <p:sldId id="274" r:id="rId6"/>
    <p:sldId id="275" r:id="rId7"/>
    <p:sldId id="276" r:id="rId8"/>
    <p:sldId id="277" r:id="rId9"/>
    <p:sldId id="279" r:id="rId10"/>
    <p:sldId id="278" r:id="rId11"/>
    <p:sldId id="305" r:id="rId12"/>
    <p:sldId id="306" r:id="rId13"/>
    <p:sldId id="307" r:id="rId14"/>
    <p:sldId id="349" r:id="rId15"/>
    <p:sldId id="264" r:id="rId16"/>
    <p:sldId id="281" r:id="rId17"/>
    <p:sldId id="280" r:id="rId18"/>
    <p:sldId id="265" r:id="rId19"/>
    <p:sldId id="282" r:id="rId20"/>
    <p:sldId id="283" r:id="rId21"/>
    <p:sldId id="284" r:id="rId22"/>
    <p:sldId id="286" r:id="rId23"/>
    <p:sldId id="287" r:id="rId24"/>
    <p:sldId id="288" r:id="rId25"/>
    <p:sldId id="289" r:id="rId26"/>
    <p:sldId id="292" r:id="rId27"/>
    <p:sldId id="293" r:id="rId28"/>
    <p:sldId id="294" r:id="rId29"/>
    <p:sldId id="299" r:id="rId30"/>
    <p:sldId id="296" r:id="rId31"/>
    <p:sldId id="297" r:id="rId32"/>
    <p:sldId id="295" r:id="rId33"/>
    <p:sldId id="298" r:id="rId34"/>
    <p:sldId id="266" r:id="rId35"/>
    <p:sldId id="303" r:id="rId36"/>
    <p:sldId id="269" r:id="rId37"/>
    <p:sldId id="362" r:id="rId38"/>
    <p:sldId id="354" r:id="rId39"/>
    <p:sldId id="355" r:id="rId40"/>
    <p:sldId id="356" r:id="rId41"/>
    <p:sldId id="357" r:id="rId42"/>
    <p:sldId id="359" r:id="rId43"/>
    <p:sldId id="364" r:id="rId44"/>
    <p:sldId id="360" r:id="rId45"/>
    <p:sldId id="352" r:id="rId46"/>
    <p:sldId id="351" r:id="rId47"/>
    <p:sldId id="353" r:id="rId48"/>
    <p:sldId id="363" r:id="rId49"/>
    <p:sldId id="371" r:id="rId50"/>
    <p:sldId id="369" r:id="rId51"/>
    <p:sldId id="365" r:id="rId52"/>
    <p:sldId id="368" r:id="rId53"/>
    <p:sldId id="367" r:id="rId54"/>
    <p:sldId id="370" r:id="rId55"/>
    <p:sldId id="380" r:id="rId56"/>
    <p:sldId id="381" r:id="rId57"/>
    <p:sldId id="366" r:id="rId58"/>
    <p:sldId id="268" r:id="rId59"/>
    <p:sldId id="304" r:id="rId60"/>
    <p:sldId id="372" r:id="rId61"/>
    <p:sldId id="373" r:id="rId62"/>
    <p:sldId id="374" r:id="rId63"/>
    <p:sldId id="375" r:id="rId64"/>
    <p:sldId id="378" r:id="rId65"/>
    <p:sldId id="379" r:id="rId66"/>
    <p:sldId id="376" r:id="rId67"/>
    <p:sldId id="377" r:id="rId68"/>
    <p:sldId id="267" r:id="rId69"/>
    <p:sldId id="302" r:id="rId70"/>
    <p:sldId id="300" r:id="rId71"/>
    <p:sldId id="301" r:id="rId72"/>
    <p:sldId id="347" r:id="rId73"/>
    <p:sldId id="328" r:id="rId74"/>
    <p:sldId id="329" r:id="rId75"/>
    <p:sldId id="330" r:id="rId76"/>
    <p:sldId id="331" r:id="rId77"/>
    <p:sldId id="332" r:id="rId78"/>
    <p:sldId id="333" r:id="rId79"/>
    <p:sldId id="382" r:id="rId80"/>
    <p:sldId id="384"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50" r:id="rId94"/>
    <p:sldId id="346" r:id="rId95"/>
    <p:sldId id="385"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ish Vaidya" initials="AV" lastIdx="1" clrIdx="0">
    <p:extLst>
      <p:ext uri="{19B8F6BF-5375-455C-9EA6-DF929625EA0E}">
        <p15:presenceInfo xmlns:p15="http://schemas.microsoft.com/office/powerpoint/2012/main" userId="S-1-5-21-945558151-541155741-1648912389-284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16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Harrah" userId="741c200c-3d44-44bf-ac21-9fb772ba5f63" providerId="ADAL" clId="{15618811-BA21-47AC-B254-C9A939B0200B}"/>
    <pc:docChg chg="undo custSel addSld modSld sldOrd">
      <pc:chgData name="Janet Harrah" userId="741c200c-3d44-44bf-ac21-9fb772ba5f63" providerId="ADAL" clId="{15618811-BA21-47AC-B254-C9A939B0200B}" dt="2021-10-16T18:22:12.421" v="266"/>
      <pc:docMkLst>
        <pc:docMk/>
      </pc:docMkLst>
      <pc:sldChg chg="modSp">
        <pc:chgData name="Janet Harrah" userId="741c200c-3d44-44bf-ac21-9fb772ba5f63" providerId="ADAL" clId="{15618811-BA21-47AC-B254-C9A939B0200B}" dt="2021-10-16T18:21:02.196" v="265" actId="20577"/>
        <pc:sldMkLst>
          <pc:docMk/>
          <pc:sldMk cId="1411867099" sldId="288"/>
        </pc:sldMkLst>
        <pc:spChg chg="mod">
          <ac:chgData name="Janet Harrah" userId="741c200c-3d44-44bf-ac21-9fb772ba5f63" providerId="ADAL" clId="{15618811-BA21-47AC-B254-C9A939B0200B}" dt="2021-10-16T18:21:02.196" v="265" actId="20577"/>
          <ac:spMkLst>
            <pc:docMk/>
            <pc:sldMk cId="1411867099" sldId="288"/>
            <ac:spMk id="3" creationId="{00000000-0000-0000-0000-000000000000}"/>
          </ac:spMkLst>
        </pc:spChg>
      </pc:sldChg>
      <pc:sldChg chg="modSp add">
        <pc:chgData name="Janet Harrah" userId="741c200c-3d44-44bf-ac21-9fb772ba5f63" providerId="ADAL" clId="{15618811-BA21-47AC-B254-C9A939B0200B}" dt="2021-10-16T18:18:49.031" v="243" actId="6549"/>
        <pc:sldMkLst>
          <pc:docMk/>
          <pc:sldMk cId="2179750977" sldId="290"/>
        </pc:sldMkLst>
        <pc:spChg chg="mod">
          <ac:chgData name="Janet Harrah" userId="741c200c-3d44-44bf-ac21-9fb772ba5f63" providerId="ADAL" clId="{15618811-BA21-47AC-B254-C9A939B0200B}" dt="2021-10-16T18:18:34.186" v="241" actId="20577"/>
          <ac:spMkLst>
            <pc:docMk/>
            <pc:sldMk cId="2179750977" sldId="290"/>
            <ac:spMk id="2" creationId="{1C88EE7D-08F4-41C3-86B1-1C5DAB93AE0C}"/>
          </ac:spMkLst>
        </pc:spChg>
        <pc:spChg chg="mod">
          <ac:chgData name="Janet Harrah" userId="741c200c-3d44-44bf-ac21-9fb772ba5f63" providerId="ADAL" clId="{15618811-BA21-47AC-B254-C9A939B0200B}" dt="2021-10-16T18:18:49.031" v="243" actId="6549"/>
          <ac:spMkLst>
            <pc:docMk/>
            <pc:sldMk cId="2179750977" sldId="290"/>
            <ac:spMk id="3" creationId="{5E809F44-9780-4358-8AA3-7E3DC12D2652}"/>
          </ac:spMkLst>
        </pc:spChg>
      </pc:sldChg>
      <pc:sldChg chg="addSp delSp modSp add ord">
        <pc:chgData name="Janet Harrah" userId="741c200c-3d44-44bf-ac21-9fb772ba5f63" providerId="ADAL" clId="{15618811-BA21-47AC-B254-C9A939B0200B}" dt="2021-10-16T18:22:12.421" v="266"/>
        <pc:sldMkLst>
          <pc:docMk/>
          <pc:sldMk cId="3557460254" sldId="291"/>
        </pc:sldMkLst>
        <pc:spChg chg="add mod">
          <ac:chgData name="Janet Harrah" userId="741c200c-3d44-44bf-ac21-9fb772ba5f63" providerId="ADAL" clId="{15618811-BA21-47AC-B254-C9A939B0200B}" dt="2021-10-16T18:22:12.421" v="266"/>
          <ac:spMkLst>
            <pc:docMk/>
            <pc:sldMk cId="3557460254" sldId="291"/>
            <ac:spMk id="2" creationId="{464D0A0A-672F-44D1-820C-EF43AE5EF38E}"/>
          </ac:spMkLst>
        </pc:spChg>
        <pc:spChg chg="mod">
          <ac:chgData name="Janet Harrah" userId="741c200c-3d44-44bf-ac21-9fb772ba5f63" providerId="ADAL" clId="{15618811-BA21-47AC-B254-C9A939B0200B}" dt="2021-10-16T18:18:25.107" v="225" actId="20577"/>
          <ac:spMkLst>
            <pc:docMk/>
            <pc:sldMk cId="3557460254" sldId="291"/>
            <ac:spMk id="4" creationId="{00000000-0000-0000-0000-000000000000}"/>
          </ac:spMkLst>
        </pc:spChg>
        <pc:spChg chg="del">
          <ac:chgData name="Janet Harrah" userId="741c200c-3d44-44bf-ac21-9fb772ba5f63" providerId="ADAL" clId="{15618811-BA21-47AC-B254-C9A939B0200B}" dt="2021-10-16T18:22:12.421" v="266"/>
          <ac:spMkLst>
            <pc:docMk/>
            <pc:sldMk cId="3557460254" sldId="291"/>
            <ac:spMk id="5" creationId="{00000000-0000-0000-0000-000000000000}"/>
          </ac:spMkLst>
        </pc:spChg>
      </pc:sldChg>
    </pc:docChg>
  </pc:docChgLst>
  <pc:docChgLst>
    <pc:chgData name="Janet Harrah" userId="741c200c-3d44-44bf-ac21-9fb772ba5f63" providerId="ADAL" clId="{4EA1BF61-0359-4431-9E95-9A927C52299A}"/>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arrahj1\AppData\Local\Temp\np2017-t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3.hh.nku.edu\harrahj1$\Harrah\Janet\2021%20Workforce%20Update%20COC\LFP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3.hh.nku.edu\harrahj1$\Harrah\Janet\2021%20Workforce%20Update%20COC\Weekly%20Hours%20and%20Earning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ileserv3.hh.nku.edu\harrahj1$\Harrah\Janet\2021%20Workforce%20Update%20COC\Weekly%20Hours%20and%20Earning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arrahj1\AppData\Local\Temp\SeriesReport-20211031153521_144c3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arrahj1\AppData\Local\Temp\SeriesReport-20211031153521_144c3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arrahj1\AppData\Local\Temp\SeriesReport-20211020202932_fe72f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arrahj1\AppData\Local\Temp\KYNA.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rrahj1\AppData\Local\Temp\np2017-t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rrahj1\Downloads\DECENNIALPL2020.P2-2021-10-26T1501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rrahj1\AppData\Local\Temp\lapi11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rrahj1\AppData\Local\Temp\download.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rrahj1\AppData\Local\Temp\download-2.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3.hh.nku.edu\harrahj1$\Harrah\Janet\2021%20Workforce%20Update%20COC\KY%20Initial%20Claim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3.hh.nku.edu\harrahj1$\Harrah\Janet\2021%20Workforce%20Update%20COC\KY%20Unemployment%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arrahj1\Downloads\CIVPART.xls"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Percent of U.S. Population: </a:t>
            </a:r>
            <a:r>
              <a:rPr lang="en-US" b="1" dirty="0">
                <a:solidFill>
                  <a:srgbClr val="FF0000"/>
                </a:solidFill>
              </a:rPr>
              <a:t>White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'[np2017-t4.xlsx]Main series'!$A$16</c:f>
              <c:strCache>
                <c:ptCount val="1"/>
                <c:pt idx="0">
                  <c:v>Percent of Population White</c:v>
                </c:pt>
              </c:strCache>
            </c:strRef>
          </c:tx>
          <c:spPr>
            <a:solidFill>
              <a:schemeClr val="accent1"/>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DE-48E9-9385-9B192E7854D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'[np2017-t4.xlsx]Main series'!$B$15:$K$15</c:f>
              <c:numCache>
                <c:formatCode>#,##0</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'[np2017-t4.xlsx]Main series'!$B$16:$K$16</c:f>
              <c:numCache>
                <c:formatCode>0%</c:formatCode>
                <c:ptCount val="10"/>
                <c:pt idx="0">
                  <c:v>0.76905436854744869</c:v>
                </c:pt>
                <c:pt idx="1">
                  <c:v>0.76142605046311462</c:v>
                </c:pt>
                <c:pt idx="2">
                  <c:v>0.75175026290256042</c:v>
                </c:pt>
                <c:pt idx="3">
                  <c:v>0.74191004812715255</c:v>
                </c:pt>
                <c:pt idx="4">
                  <c:v>0.73193974708245857</c:v>
                </c:pt>
                <c:pt idx="5">
                  <c:v>0.72170760960356384</c:v>
                </c:pt>
                <c:pt idx="6">
                  <c:v>0.71121162065077737</c:v>
                </c:pt>
                <c:pt idx="7">
                  <c:v>0.70061863304210104</c:v>
                </c:pt>
                <c:pt idx="8">
                  <c:v>0.69013786164410162</c:v>
                </c:pt>
                <c:pt idx="9">
                  <c:v>0.67991485427076048</c:v>
                </c:pt>
              </c:numCache>
            </c:numRef>
          </c:val>
          <c:extLst>
            <c:ext xmlns:c16="http://schemas.microsoft.com/office/drawing/2014/chart" uri="{C3380CC4-5D6E-409C-BE32-E72D297353CC}">
              <c16:uniqueId val="{00000001-AADE-48E9-9385-9B192E7854D0}"/>
            </c:ext>
          </c:extLst>
        </c:ser>
        <c:dLbls>
          <c:showLegendKey val="0"/>
          <c:showVal val="0"/>
          <c:showCatName val="0"/>
          <c:showSerName val="0"/>
          <c:showPercent val="0"/>
          <c:showBubbleSize val="0"/>
        </c:dLbls>
        <c:gapWidth val="50"/>
        <c:axId val="630768912"/>
        <c:axId val="630768584"/>
      </c:barChart>
      <c:catAx>
        <c:axId val="6307689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30768584"/>
        <c:crosses val="autoZero"/>
        <c:auto val="1"/>
        <c:lblAlgn val="ctr"/>
        <c:lblOffset val="100"/>
        <c:noMultiLvlLbl val="0"/>
      </c:catAx>
      <c:valAx>
        <c:axId val="630768584"/>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3076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Data!$M$84</c:f>
              <c:strCache>
                <c:ptCount val="1"/>
                <c:pt idx="0">
                  <c:v>U.S.</c:v>
                </c:pt>
              </c:strCache>
            </c:strRef>
          </c:tx>
          <c:spPr>
            <a:ln w="28575" cap="rnd">
              <a:solidFill>
                <a:schemeClr val="accent1"/>
              </a:solidFill>
              <a:round/>
            </a:ln>
            <a:effectLst/>
          </c:spPr>
          <c:marker>
            <c:symbol val="none"/>
          </c:marker>
          <c:cat>
            <c:strRef>
              <c:f>Data!$L$85:$L$97</c:f>
              <c:strCache>
                <c:ptCount val="13"/>
                <c:pt idx="0">
                  <c:v>16 to 19 </c:v>
                </c:pt>
                <c:pt idx="1">
                  <c:v>20 &amp; 21 </c:v>
                </c:pt>
                <c:pt idx="2">
                  <c:v>22 to 24 </c:v>
                </c:pt>
                <c:pt idx="3">
                  <c:v>25 to 29 </c:v>
                </c:pt>
                <c:pt idx="4">
                  <c:v>30 to 34 </c:v>
                </c:pt>
                <c:pt idx="5">
                  <c:v>35 to 44 </c:v>
                </c:pt>
                <c:pt idx="6">
                  <c:v>45 to 54 </c:v>
                </c:pt>
                <c:pt idx="7">
                  <c:v>55 to 59 </c:v>
                </c:pt>
                <c:pt idx="8">
                  <c:v>60 &amp; 61 </c:v>
                </c:pt>
                <c:pt idx="9">
                  <c:v>62 to 64 </c:v>
                </c:pt>
                <c:pt idx="10">
                  <c:v>65 to 69 </c:v>
                </c:pt>
                <c:pt idx="11">
                  <c:v>70 to 74 </c:v>
                </c:pt>
                <c:pt idx="12">
                  <c:v>75  &amp; over</c:v>
                </c:pt>
              </c:strCache>
            </c:strRef>
          </c:cat>
          <c:val>
            <c:numRef>
              <c:f>Data!$M$85:$M$97</c:f>
              <c:numCache>
                <c:formatCode>0%</c:formatCode>
                <c:ptCount val="13"/>
                <c:pt idx="0">
                  <c:v>0.39879051055946979</c:v>
                </c:pt>
                <c:pt idx="1">
                  <c:v>0.69905945704948724</c:v>
                </c:pt>
                <c:pt idx="2">
                  <c:v>0.80133533836780069</c:v>
                </c:pt>
                <c:pt idx="3">
                  <c:v>0.83829407954505297</c:v>
                </c:pt>
                <c:pt idx="4">
                  <c:v>0.83630699529956709</c:v>
                </c:pt>
                <c:pt idx="5">
                  <c:v>0.83204764326338321</c:v>
                </c:pt>
                <c:pt idx="6">
                  <c:v>0.81487538380280289</c:v>
                </c:pt>
                <c:pt idx="7">
                  <c:v>0.73116631586394742</c:v>
                </c:pt>
                <c:pt idx="8">
                  <c:v>0.65006018525306031</c:v>
                </c:pt>
                <c:pt idx="9">
                  <c:v>0.53722291008204115</c:v>
                </c:pt>
                <c:pt idx="10">
                  <c:v>0.33679627139774326</c:v>
                </c:pt>
                <c:pt idx="11">
                  <c:v>0.18235079670366172</c:v>
                </c:pt>
                <c:pt idx="12">
                  <c:v>7.1658215646426049E-2</c:v>
                </c:pt>
              </c:numCache>
            </c:numRef>
          </c:val>
          <c:smooth val="0"/>
          <c:extLst>
            <c:ext xmlns:c16="http://schemas.microsoft.com/office/drawing/2014/chart" uri="{C3380CC4-5D6E-409C-BE32-E72D297353CC}">
              <c16:uniqueId val="{00000000-A20D-48ED-AA23-53E12061A3AA}"/>
            </c:ext>
          </c:extLst>
        </c:ser>
        <c:ser>
          <c:idx val="1"/>
          <c:order val="1"/>
          <c:tx>
            <c:strRef>
              <c:f>Data!$N$84</c:f>
              <c:strCache>
                <c:ptCount val="1"/>
                <c:pt idx="0">
                  <c:v>KY</c:v>
                </c:pt>
              </c:strCache>
            </c:strRef>
          </c:tx>
          <c:spPr>
            <a:ln w="28575" cap="rnd">
              <a:solidFill>
                <a:schemeClr val="accent2"/>
              </a:solidFill>
              <a:round/>
            </a:ln>
            <a:effectLst/>
          </c:spPr>
          <c:marker>
            <c:symbol val="none"/>
          </c:marker>
          <c:cat>
            <c:strRef>
              <c:f>Data!$L$85:$L$97</c:f>
              <c:strCache>
                <c:ptCount val="13"/>
                <c:pt idx="0">
                  <c:v>16 to 19 </c:v>
                </c:pt>
                <c:pt idx="1">
                  <c:v>20 &amp; 21 </c:v>
                </c:pt>
                <c:pt idx="2">
                  <c:v>22 to 24 </c:v>
                </c:pt>
                <c:pt idx="3">
                  <c:v>25 to 29 </c:v>
                </c:pt>
                <c:pt idx="4">
                  <c:v>30 to 34 </c:v>
                </c:pt>
                <c:pt idx="5">
                  <c:v>35 to 44 </c:v>
                </c:pt>
                <c:pt idx="6">
                  <c:v>45 to 54 </c:v>
                </c:pt>
                <c:pt idx="7">
                  <c:v>55 to 59 </c:v>
                </c:pt>
                <c:pt idx="8">
                  <c:v>60 &amp; 61 </c:v>
                </c:pt>
                <c:pt idx="9">
                  <c:v>62 to 64 </c:v>
                </c:pt>
                <c:pt idx="10">
                  <c:v>65 to 69 </c:v>
                </c:pt>
                <c:pt idx="11">
                  <c:v>70 to 74 </c:v>
                </c:pt>
                <c:pt idx="12">
                  <c:v>75  &amp; over</c:v>
                </c:pt>
              </c:strCache>
            </c:strRef>
          </c:cat>
          <c:val>
            <c:numRef>
              <c:f>Data!$N$85:$N$97</c:f>
              <c:numCache>
                <c:formatCode>0%</c:formatCode>
                <c:ptCount val="13"/>
                <c:pt idx="0">
                  <c:v>0.44888994867032295</c:v>
                </c:pt>
                <c:pt idx="1">
                  <c:v>0.7591381872213967</c:v>
                </c:pt>
                <c:pt idx="2">
                  <c:v>0.79496831344250163</c:v>
                </c:pt>
                <c:pt idx="3">
                  <c:v>0.79480599161490584</c:v>
                </c:pt>
                <c:pt idx="4">
                  <c:v>0.80050816166121341</c:v>
                </c:pt>
                <c:pt idx="5">
                  <c:v>0.79420753605700167</c:v>
                </c:pt>
                <c:pt idx="6">
                  <c:v>0.74411095305832142</c:v>
                </c:pt>
                <c:pt idx="7">
                  <c:v>0.62928666161424784</c:v>
                </c:pt>
                <c:pt idx="8">
                  <c:v>0.55367343230281818</c:v>
                </c:pt>
                <c:pt idx="9">
                  <c:v>0.43678167459432393</c:v>
                </c:pt>
                <c:pt idx="10">
                  <c:v>0.28649470936151833</c:v>
                </c:pt>
                <c:pt idx="11">
                  <c:v>0.14697414878644977</c:v>
                </c:pt>
                <c:pt idx="12">
                  <c:v>6.8004552326726198E-2</c:v>
                </c:pt>
              </c:numCache>
            </c:numRef>
          </c:val>
          <c:smooth val="0"/>
          <c:extLst>
            <c:ext xmlns:c16="http://schemas.microsoft.com/office/drawing/2014/chart" uri="{C3380CC4-5D6E-409C-BE32-E72D297353CC}">
              <c16:uniqueId val="{00000001-A20D-48ED-AA23-53E12061A3AA}"/>
            </c:ext>
          </c:extLst>
        </c:ser>
        <c:dLbls>
          <c:showLegendKey val="0"/>
          <c:showVal val="0"/>
          <c:showCatName val="0"/>
          <c:showSerName val="0"/>
          <c:showPercent val="0"/>
          <c:showBubbleSize val="0"/>
        </c:dLbls>
        <c:smooth val="0"/>
        <c:axId val="608590328"/>
        <c:axId val="608594264"/>
      </c:lineChart>
      <c:catAx>
        <c:axId val="60859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8594264"/>
        <c:crosses val="autoZero"/>
        <c:auto val="1"/>
        <c:lblAlgn val="ctr"/>
        <c:lblOffset val="100"/>
        <c:noMultiLvlLbl val="0"/>
      </c:catAx>
      <c:valAx>
        <c:axId val="608594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Percent of Population in Labor Force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859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Avg Weekly Hours:  FULL RECOVERY?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Sheet3!$O$13</c:f>
              <c:strCache>
                <c:ptCount val="1"/>
                <c:pt idx="0">
                  <c:v>KY Avg Weekly Hours</c:v>
                </c:pt>
              </c:strCache>
            </c:strRef>
          </c:tx>
          <c:spPr>
            <a:ln w="28575" cap="rnd">
              <a:solidFill>
                <a:schemeClr val="accent1"/>
              </a:solidFill>
              <a:round/>
            </a:ln>
            <a:effectLst/>
          </c:spPr>
          <c:marker>
            <c:symbol val="none"/>
          </c:marker>
          <c:cat>
            <c:strRef>
              <c:f>Sheet3!$N$14:$N$69</c:f>
              <c:strCache>
                <c:ptCount val="56"/>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strCache>
            </c:strRef>
          </c:cat>
          <c:val>
            <c:numRef>
              <c:f>Sheet3!$O$14:$O$69</c:f>
              <c:numCache>
                <c:formatCode>General</c:formatCode>
                <c:ptCount val="56"/>
                <c:pt idx="0">
                  <c:v>35.299999999999997</c:v>
                </c:pt>
                <c:pt idx="1">
                  <c:v>34.9</c:v>
                </c:pt>
                <c:pt idx="2">
                  <c:v>34.799999999999997</c:v>
                </c:pt>
                <c:pt idx="3">
                  <c:v>34.9</c:v>
                </c:pt>
                <c:pt idx="4">
                  <c:v>34.6</c:v>
                </c:pt>
                <c:pt idx="5">
                  <c:v>35.1</c:v>
                </c:pt>
                <c:pt idx="6">
                  <c:v>35.299999999999997</c:v>
                </c:pt>
                <c:pt idx="7">
                  <c:v>35.299999999999997</c:v>
                </c:pt>
                <c:pt idx="8">
                  <c:v>35.1</c:v>
                </c:pt>
                <c:pt idx="9">
                  <c:v>35.299999999999997</c:v>
                </c:pt>
                <c:pt idx="10">
                  <c:v>35</c:v>
                </c:pt>
                <c:pt idx="11">
                  <c:v>35.200000000000003</c:v>
                </c:pt>
                <c:pt idx="12">
                  <c:v>33.799999999999997</c:v>
                </c:pt>
                <c:pt idx="13">
                  <c:v>34.700000000000003</c:v>
                </c:pt>
                <c:pt idx="14">
                  <c:v>34.799999999999997</c:v>
                </c:pt>
                <c:pt idx="15">
                  <c:v>35</c:v>
                </c:pt>
                <c:pt idx="16">
                  <c:v>34.799999999999997</c:v>
                </c:pt>
                <c:pt idx="17">
                  <c:v>35.200000000000003</c:v>
                </c:pt>
                <c:pt idx="18">
                  <c:v>35.299999999999997</c:v>
                </c:pt>
                <c:pt idx="19">
                  <c:v>35.1</c:v>
                </c:pt>
                <c:pt idx="20">
                  <c:v>35.5</c:v>
                </c:pt>
                <c:pt idx="21">
                  <c:v>35.5</c:v>
                </c:pt>
                <c:pt idx="22">
                  <c:v>35.200000000000003</c:v>
                </c:pt>
                <c:pt idx="23">
                  <c:v>35.5</c:v>
                </c:pt>
                <c:pt idx="24">
                  <c:v>34.9</c:v>
                </c:pt>
                <c:pt idx="25">
                  <c:v>34.799999999999997</c:v>
                </c:pt>
                <c:pt idx="26">
                  <c:v>34.799999999999997</c:v>
                </c:pt>
                <c:pt idx="27">
                  <c:v>34.799999999999997</c:v>
                </c:pt>
                <c:pt idx="28">
                  <c:v>35</c:v>
                </c:pt>
                <c:pt idx="29">
                  <c:v>35.5</c:v>
                </c:pt>
                <c:pt idx="30">
                  <c:v>35.200000000000003</c:v>
                </c:pt>
                <c:pt idx="31">
                  <c:v>35.299999999999997</c:v>
                </c:pt>
                <c:pt idx="32">
                  <c:v>35.5</c:v>
                </c:pt>
                <c:pt idx="33">
                  <c:v>35</c:v>
                </c:pt>
                <c:pt idx="34">
                  <c:v>35</c:v>
                </c:pt>
                <c:pt idx="35">
                  <c:v>35.299999999999997</c:v>
                </c:pt>
                <c:pt idx="36">
                  <c:v>34.9</c:v>
                </c:pt>
                <c:pt idx="37">
                  <c:v>35.1</c:v>
                </c:pt>
                <c:pt idx="38">
                  <c:v>34.700000000000003</c:v>
                </c:pt>
                <c:pt idx="39">
                  <c:v>34.700000000000003</c:v>
                </c:pt>
                <c:pt idx="40">
                  <c:v>35</c:v>
                </c:pt>
                <c:pt idx="41">
                  <c:v>35.4</c:v>
                </c:pt>
                <c:pt idx="42">
                  <c:v>35.200000000000003</c:v>
                </c:pt>
                <c:pt idx="43">
                  <c:v>35.9</c:v>
                </c:pt>
                <c:pt idx="44">
                  <c:v>35.4</c:v>
                </c:pt>
                <c:pt idx="45">
                  <c:v>35.6</c:v>
                </c:pt>
                <c:pt idx="46">
                  <c:v>35.799999999999997</c:v>
                </c:pt>
                <c:pt idx="47">
                  <c:v>35.799999999999997</c:v>
                </c:pt>
                <c:pt idx="48">
                  <c:v>35.1</c:v>
                </c:pt>
                <c:pt idx="49">
                  <c:v>33.9</c:v>
                </c:pt>
                <c:pt idx="50">
                  <c:v>35.4</c:v>
                </c:pt>
                <c:pt idx="51">
                  <c:v>35.5</c:v>
                </c:pt>
                <c:pt idx="52">
                  <c:v>35.700000000000003</c:v>
                </c:pt>
                <c:pt idx="53">
                  <c:v>35.200000000000003</c:v>
                </c:pt>
                <c:pt idx="54">
                  <c:v>35.299999999999997</c:v>
                </c:pt>
                <c:pt idx="55">
                  <c:v>35.5</c:v>
                </c:pt>
              </c:numCache>
            </c:numRef>
          </c:val>
          <c:smooth val="0"/>
          <c:extLst>
            <c:ext xmlns:c16="http://schemas.microsoft.com/office/drawing/2014/chart" uri="{C3380CC4-5D6E-409C-BE32-E72D297353CC}">
              <c16:uniqueId val="{00000000-03E4-48F4-AB79-03BF40BE4E25}"/>
            </c:ext>
          </c:extLst>
        </c:ser>
        <c:ser>
          <c:idx val="1"/>
          <c:order val="1"/>
          <c:tx>
            <c:strRef>
              <c:f>Sheet3!$P$13</c:f>
              <c:strCache>
                <c:ptCount val="1"/>
                <c:pt idx="0">
                  <c:v>MSA Avg Weekly Hours</c:v>
                </c:pt>
              </c:strCache>
            </c:strRef>
          </c:tx>
          <c:spPr>
            <a:ln w="28575" cap="rnd">
              <a:solidFill>
                <a:schemeClr val="accent2"/>
              </a:solidFill>
              <a:round/>
            </a:ln>
            <a:effectLst/>
          </c:spPr>
          <c:marker>
            <c:symbol val="none"/>
          </c:marker>
          <c:cat>
            <c:strRef>
              <c:f>Sheet3!$N$14:$N$69</c:f>
              <c:strCache>
                <c:ptCount val="56"/>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strCache>
            </c:strRef>
          </c:cat>
          <c:val>
            <c:numRef>
              <c:f>Sheet3!$P$14:$P$69</c:f>
              <c:numCache>
                <c:formatCode>General</c:formatCode>
                <c:ptCount val="56"/>
                <c:pt idx="0">
                  <c:v>34.9</c:v>
                </c:pt>
                <c:pt idx="1">
                  <c:v>34.6</c:v>
                </c:pt>
                <c:pt idx="2">
                  <c:v>34.5</c:v>
                </c:pt>
                <c:pt idx="3">
                  <c:v>34.6</c:v>
                </c:pt>
                <c:pt idx="4">
                  <c:v>34.299999999999997</c:v>
                </c:pt>
                <c:pt idx="5">
                  <c:v>34.799999999999997</c:v>
                </c:pt>
                <c:pt idx="6">
                  <c:v>34.9</c:v>
                </c:pt>
                <c:pt idx="7">
                  <c:v>34.799999999999997</c:v>
                </c:pt>
                <c:pt idx="8">
                  <c:v>35</c:v>
                </c:pt>
                <c:pt idx="9">
                  <c:v>35.299999999999997</c:v>
                </c:pt>
                <c:pt idx="10">
                  <c:v>34.9</c:v>
                </c:pt>
                <c:pt idx="11">
                  <c:v>35.4</c:v>
                </c:pt>
                <c:pt idx="12">
                  <c:v>34</c:v>
                </c:pt>
                <c:pt idx="13">
                  <c:v>34.799999999999997</c:v>
                </c:pt>
                <c:pt idx="14">
                  <c:v>34.9</c:v>
                </c:pt>
                <c:pt idx="15">
                  <c:v>35.4</c:v>
                </c:pt>
                <c:pt idx="16">
                  <c:v>34.700000000000003</c:v>
                </c:pt>
                <c:pt idx="17">
                  <c:v>34.6</c:v>
                </c:pt>
                <c:pt idx="18">
                  <c:v>34.799999999999997</c:v>
                </c:pt>
                <c:pt idx="19">
                  <c:v>34.700000000000003</c:v>
                </c:pt>
                <c:pt idx="20">
                  <c:v>35.1</c:v>
                </c:pt>
                <c:pt idx="21">
                  <c:v>34.9</c:v>
                </c:pt>
                <c:pt idx="22">
                  <c:v>35</c:v>
                </c:pt>
                <c:pt idx="23">
                  <c:v>35.4</c:v>
                </c:pt>
                <c:pt idx="24">
                  <c:v>34.200000000000003</c:v>
                </c:pt>
                <c:pt idx="25">
                  <c:v>34.200000000000003</c:v>
                </c:pt>
                <c:pt idx="26">
                  <c:v>34.200000000000003</c:v>
                </c:pt>
                <c:pt idx="27">
                  <c:v>34</c:v>
                </c:pt>
                <c:pt idx="28">
                  <c:v>33.5</c:v>
                </c:pt>
                <c:pt idx="29">
                  <c:v>33.700000000000003</c:v>
                </c:pt>
                <c:pt idx="30">
                  <c:v>33.5</c:v>
                </c:pt>
                <c:pt idx="31">
                  <c:v>33.700000000000003</c:v>
                </c:pt>
                <c:pt idx="32">
                  <c:v>33.9</c:v>
                </c:pt>
                <c:pt idx="33">
                  <c:v>33.799999999999997</c:v>
                </c:pt>
                <c:pt idx="34">
                  <c:v>33.6</c:v>
                </c:pt>
                <c:pt idx="35">
                  <c:v>33.700000000000003</c:v>
                </c:pt>
                <c:pt idx="36">
                  <c:v>33.799999999999997</c:v>
                </c:pt>
                <c:pt idx="37">
                  <c:v>34.200000000000003</c:v>
                </c:pt>
                <c:pt idx="38">
                  <c:v>34</c:v>
                </c:pt>
                <c:pt idx="39">
                  <c:v>34</c:v>
                </c:pt>
                <c:pt idx="40">
                  <c:v>34.5</c:v>
                </c:pt>
                <c:pt idx="41">
                  <c:v>34.6</c:v>
                </c:pt>
                <c:pt idx="42">
                  <c:v>34.5</c:v>
                </c:pt>
                <c:pt idx="43">
                  <c:v>34.799999999999997</c:v>
                </c:pt>
                <c:pt idx="44">
                  <c:v>34.200000000000003</c:v>
                </c:pt>
                <c:pt idx="45">
                  <c:v>34.799999999999997</c:v>
                </c:pt>
                <c:pt idx="46">
                  <c:v>34.799999999999997</c:v>
                </c:pt>
                <c:pt idx="47">
                  <c:v>34.6</c:v>
                </c:pt>
                <c:pt idx="48">
                  <c:v>34.6</c:v>
                </c:pt>
                <c:pt idx="49">
                  <c:v>33.9</c:v>
                </c:pt>
                <c:pt idx="50">
                  <c:v>34.6</c:v>
                </c:pt>
                <c:pt idx="51">
                  <c:v>34.700000000000003</c:v>
                </c:pt>
                <c:pt idx="52">
                  <c:v>34.6</c:v>
                </c:pt>
                <c:pt idx="53">
                  <c:v>34.5</c:v>
                </c:pt>
                <c:pt idx="54">
                  <c:v>34.5</c:v>
                </c:pt>
                <c:pt idx="55">
                  <c:v>34.9</c:v>
                </c:pt>
              </c:numCache>
            </c:numRef>
          </c:val>
          <c:smooth val="0"/>
          <c:extLst>
            <c:ext xmlns:c16="http://schemas.microsoft.com/office/drawing/2014/chart" uri="{C3380CC4-5D6E-409C-BE32-E72D297353CC}">
              <c16:uniqueId val="{00000001-03E4-48F4-AB79-03BF40BE4E25}"/>
            </c:ext>
          </c:extLst>
        </c:ser>
        <c:dLbls>
          <c:showLegendKey val="0"/>
          <c:showVal val="0"/>
          <c:showCatName val="0"/>
          <c:showSerName val="0"/>
          <c:showPercent val="0"/>
          <c:showBubbleSize val="0"/>
        </c:dLbls>
        <c:smooth val="0"/>
        <c:axId val="605782944"/>
        <c:axId val="605788848"/>
      </c:lineChart>
      <c:catAx>
        <c:axId val="60578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5788848"/>
        <c:crosses val="autoZero"/>
        <c:auto val="1"/>
        <c:lblAlgn val="ctr"/>
        <c:lblOffset val="100"/>
        <c:noMultiLvlLbl val="0"/>
      </c:catAx>
      <c:valAx>
        <c:axId val="6057888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578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Avg Weekly Earnings: FULL RECOVERY</a:t>
            </a:r>
            <a:r>
              <a:rPr lang="en-US" b="1" dirty="0">
                <a:solidFill>
                  <a:srgbClr val="FF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Sheet3!$T$13</c:f>
              <c:strCache>
                <c:ptCount val="1"/>
                <c:pt idx="0">
                  <c:v>KY  Avg Weekly Earnings</c:v>
                </c:pt>
              </c:strCache>
            </c:strRef>
          </c:tx>
          <c:spPr>
            <a:ln w="28575" cap="rnd">
              <a:solidFill>
                <a:schemeClr val="accent1"/>
              </a:solidFill>
              <a:round/>
            </a:ln>
            <a:effectLst/>
          </c:spPr>
          <c:marker>
            <c:symbol val="none"/>
          </c:marker>
          <c:cat>
            <c:strRef>
              <c:f>Sheet3!$S$14:$S$69</c:f>
              <c:strCache>
                <c:ptCount val="56"/>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strCache>
            </c:strRef>
          </c:cat>
          <c:val>
            <c:numRef>
              <c:f>Sheet3!$T$14:$T$69</c:f>
              <c:numCache>
                <c:formatCode>"$"#,##0.00</c:formatCode>
                <c:ptCount val="56"/>
                <c:pt idx="0">
                  <c:v>773.78</c:v>
                </c:pt>
                <c:pt idx="1">
                  <c:v>758.73</c:v>
                </c:pt>
                <c:pt idx="2">
                  <c:v>757.25</c:v>
                </c:pt>
                <c:pt idx="3">
                  <c:v>768.15</c:v>
                </c:pt>
                <c:pt idx="4">
                  <c:v>756.7</c:v>
                </c:pt>
                <c:pt idx="5">
                  <c:v>760.62</c:v>
                </c:pt>
                <c:pt idx="6">
                  <c:v>774.48</c:v>
                </c:pt>
                <c:pt idx="7">
                  <c:v>767.42</c:v>
                </c:pt>
                <c:pt idx="8">
                  <c:v>767.29</c:v>
                </c:pt>
                <c:pt idx="9">
                  <c:v>770.25</c:v>
                </c:pt>
                <c:pt idx="10">
                  <c:v>760.55</c:v>
                </c:pt>
                <c:pt idx="11">
                  <c:v>767.36</c:v>
                </c:pt>
                <c:pt idx="12">
                  <c:v>749.68</c:v>
                </c:pt>
                <c:pt idx="13">
                  <c:v>758.54</c:v>
                </c:pt>
                <c:pt idx="14">
                  <c:v>759.34</c:v>
                </c:pt>
                <c:pt idx="15">
                  <c:v>777.35</c:v>
                </c:pt>
                <c:pt idx="16">
                  <c:v>766.99</c:v>
                </c:pt>
                <c:pt idx="17">
                  <c:v>766.66</c:v>
                </c:pt>
                <c:pt idx="18">
                  <c:v>781.19</c:v>
                </c:pt>
                <c:pt idx="19">
                  <c:v>767.99</c:v>
                </c:pt>
                <c:pt idx="20">
                  <c:v>787.39</c:v>
                </c:pt>
                <c:pt idx="21">
                  <c:v>784.2</c:v>
                </c:pt>
                <c:pt idx="22">
                  <c:v>789.54</c:v>
                </c:pt>
                <c:pt idx="23">
                  <c:v>806.92</c:v>
                </c:pt>
                <c:pt idx="24">
                  <c:v>795.72</c:v>
                </c:pt>
                <c:pt idx="25">
                  <c:v>795.53</c:v>
                </c:pt>
                <c:pt idx="26">
                  <c:v>787.87</c:v>
                </c:pt>
                <c:pt idx="27">
                  <c:v>785.78</c:v>
                </c:pt>
                <c:pt idx="28">
                  <c:v>791</c:v>
                </c:pt>
                <c:pt idx="29">
                  <c:v>807.98</c:v>
                </c:pt>
                <c:pt idx="30">
                  <c:v>800.1</c:v>
                </c:pt>
                <c:pt idx="31">
                  <c:v>800.6</c:v>
                </c:pt>
                <c:pt idx="32">
                  <c:v>816.86</c:v>
                </c:pt>
                <c:pt idx="33">
                  <c:v>803.95</c:v>
                </c:pt>
                <c:pt idx="34">
                  <c:v>807.1</c:v>
                </c:pt>
                <c:pt idx="35">
                  <c:v>818.96</c:v>
                </c:pt>
                <c:pt idx="36">
                  <c:v>807.59</c:v>
                </c:pt>
                <c:pt idx="37">
                  <c:v>800.98</c:v>
                </c:pt>
                <c:pt idx="38">
                  <c:v>798.45</c:v>
                </c:pt>
                <c:pt idx="39">
                  <c:v>828.64</c:v>
                </c:pt>
                <c:pt idx="40">
                  <c:v>830.55</c:v>
                </c:pt>
                <c:pt idx="41">
                  <c:v>829.42</c:v>
                </c:pt>
                <c:pt idx="42">
                  <c:v>833.18</c:v>
                </c:pt>
                <c:pt idx="43">
                  <c:v>849.39</c:v>
                </c:pt>
                <c:pt idx="44">
                  <c:v>841.46</c:v>
                </c:pt>
                <c:pt idx="45">
                  <c:v>849.42</c:v>
                </c:pt>
                <c:pt idx="46">
                  <c:v>861.71</c:v>
                </c:pt>
                <c:pt idx="47">
                  <c:v>878.53</c:v>
                </c:pt>
                <c:pt idx="48">
                  <c:v>859.25</c:v>
                </c:pt>
                <c:pt idx="49">
                  <c:v>844.45</c:v>
                </c:pt>
                <c:pt idx="50">
                  <c:v>864.82</c:v>
                </c:pt>
                <c:pt idx="51">
                  <c:v>888.57</c:v>
                </c:pt>
                <c:pt idx="52">
                  <c:v>880.01</c:v>
                </c:pt>
                <c:pt idx="53">
                  <c:v>865.57</c:v>
                </c:pt>
                <c:pt idx="54">
                  <c:v>884.27</c:v>
                </c:pt>
                <c:pt idx="55">
                  <c:v>891.76</c:v>
                </c:pt>
              </c:numCache>
            </c:numRef>
          </c:val>
          <c:smooth val="0"/>
          <c:extLst>
            <c:ext xmlns:c16="http://schemas.microsoft.com/office/drawing/2014/chart" uri="{C3380CC4-5D6E-409C-BE32-E72D297353CC}">
              <c16:uniqueId val="{00000000-6ED3-4C0A-BC8E-C9C61A679442}"/>
            </c:ext>
          </c:extLst>
        </c:ser>
        <c:ser>
          <c:idx val="1"/>
          <c:order val="1"/>
          <c:tx>
            <c:strRef>
              <c:f>Sheet3!$U$13</c:f>
              <c:strCache>
                <c:ptCount val="1"/>
                <c:pt idx="0">
                  <c:v>MSA  Avg Weekly Earnings</c:v>
                </c:pt>
              </c:strCache>
            </c:strRef>
          </c:tx>
          <c:spPr>
            <a:ln w="28575" cap="rnd">
              <a:solidFill>
                <a:schemeClr val="accent2"/>
              </a:solidFill>
              <a:round/>
            </a:ln>
            <a:effectLst/>
          </c:spPr>
          <c:marker>
            <c:symbol val="none"/>
          </c:marker>
          <c:cat>
            <c:strRef>
              <c:f>Sheet3!$S$14:$S$69</c:f>
              <c:strCache>
                <c:ptCount val="56"/>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strCache>
            </c:strRef>
          </c:cat>
          <c:val>
            <c:numRef>
              <c:f>Sheet3!$U$14:$U$69</c:f>
              <c:numCache>
                <c:formatCode>"$"#,##0.00</c:formatCode>
                <c:ptCount val="56"/>
                <c:pt idx="0">
                  <c:v>906.35</c:v>
                </c:pt>
                <c:pt idx="1">
                  <c:v>896.14</c:v>
                </c:pt>
                <c:pt idx="2">
                  <c:v>890.79</c:v>
                </c:pt>
                <c:pt idx="3">
                  <c:v>895.45</c:v>
                </c:pt>
                <c:pt idx="4">
                  <c:v>876.02</c:v>
                </c:pt>
                <c:pt idx="5">
                  <c:v>889.84</c:v>
                </c:pt>
                <c:pt idx="6">
                  <c:v>895.19</c:v>
                </c:pt>
                <c:pt idx="7">
                  <c:v>885.31</c:v>
                </c:pt>
                <c:pt idx="8">
                  <c:v>897.4</c:v>
                </c:pt>
                <c:pt idx="9">
                  <c:v>910.03</c:v>
                </c:pt>
                <c:pt idx="10">
                  <c:v>905.66</c:v>
                </c:pt>
                <c:pt idx="11">
                  <c:v>921.82</c:v>
                </c:pt>
                <c:pt idx="12">
                  <c:v>899.64</c:v>
                </c:pt>
                <c:pt idx="13">
                  <c:v>914.54</c:v>
                </c:pt>
                <c:pt idx="14">
                  <c:v>911.24</c:v>
                </c:pt>
                <c:pt idx="15">
                  <c:v>932.08</c:v>
                </c:pt>
                <c:pt idx="16">
                  <c:v>906.36</c:v>
                </c:pt>
                <c:pt idx="17">
                  <c:v>908.25</c:v>
                </c:pt>
                <c:pt idx="18">
                  <c:v>916.28</c:v>
                </c:pt>
                <c:pt idx="19">
                  <c:v>913.65</c:v>
                </c:pt>
                <c:pt idx="20">
                  <c:v>938.22</c:v>
                </c:pt>
                <c:pt idx="21">
                  <c:v>923.11</c:v>
                </c:pt>
                <c:pt idx="22">
                  <c:v>937.65</c:v>
                </c:pt>
                <c:pt idx="23">
                  <c:v>952.26</c:v>
                </c:pt>
                <c:pt idx="24">
                  <c:v>919.64</c:v>
                </c:pt>
                <c:pt idx="25">
                  <c:v>926.14</c:v>
                </c:pt>
                <c:pt idx="26">
                  <c:v>917.24</c:v>
                </c:pt>
                <c:pt idx="27">
                  <c:v>909.16</c:v>
                </c:pt>
                <c:pt idx="28">
                  <c:v>896.13</c:v>
                </c:pt>
                <c:pt idx="29">
                  <c:v>892.04</c:v>
                </c:pt>
                <c:pt idx="30">
                  <c:v>898.81</c:v>
                </c:pt>
                <c:pt idx="31">
                  <c:v>908.89</c:v>
                </c:pt>
                <c:pt idx="32">
                  <c:v>923.1</c:v>
                </c:pt>
                <c:pt idx="33">
                  <c:v>912.94</c:v>
                </c:pt>
                <c:pt idx="34">
                  <c:v>912.24</c:v>
                </c:pt>
                <c:pt idx="35">
                  <c:v>931.81</c:v>
                </c:pt>
                <c:pt idx="36">
                  <c:v>926.12</c:v>
                </c:pt>
                <c:pt idx="37">
                  <c:v>943.92</c:v>
                </c:pt>
                <c:pt idx="38">
                  <c:v>925.48</c:v>
                </c:pt>
                <c:pt idx="39">
                  <c:v>950.3</c:v>
                </c:pt>
                <c:pt idx="40">
                  <c:v>950.82</c:v>
                </c:pt>
                <c:pt idx="41">
                  <c:v>935.58</c:v>
                </c:pt>
                <c:pt idx="42">
                  <c:v>947.03</c:v>
                </c:pt>
                <c:pt idx="43">
                  <c:v>965.35</c:v>
                </c:pt>
                <c:pt idx="44">
                  <c:v>954.86</c:v>
                </c:pt>
                <c:pt idx="45">
                  <c:v>975.1</c:v>
                </c:pt>
                <c:pt idx="46">
                  <c:v>981.71</c:v>
                </c:pt>
                <c:pt idx="47">
                  <c:v>957.38</c:v>
                </c:pt>
                <c:pt idx="48">
                  <c:v>972.61</c:v>
                </c:pt>
                <c:pt idx="49">
                  <c:v>974.29</c:v>
                </c:pt>
                <c:pt idx="50">
                  <c:v>968.45</c:v>
                </c:pt>
                <c:pt idx="51">
                  <c:v>985.48</c:v>
                </c:pt>
                <c:pt idx="52">
                  <c:v>1001.32</c:v>
                </c:pt>
                <c:pt idx="53">
                  <c:v>982.22</c:v>
                </c:pt>
                <c:pt idx="54">
                  <c:v>977.04</c:v>
                </c:pt>
                <c:pt idx="55">
                  <c:v>995.35</c:v>
                </c:pt>
              </c:numCache>
            </c:numRef>
          </c:val>
          <c:smooth val="0"/>
          <c:extLst>
            <c:ext xmlns:c16="http://schemas.microsoft.com/office/drawing/2014/chart" uri="{C3380CC4-5D6E-409C-BE32-E72D297353CC}">
              <c16:uniqueId val="{00000001-6ED3-4C0A-BC8E-C9C61A679442}"/>
            </c:ext>
          </c:extLst>
        </c:ser>
        <c:dLbls>
          <c:showLegendKey val="0"/>
          <c:showVal val="0"/>
          <c:showCatName val="0"/>
          <c:showSerName val="0"/>
          <c:showPercent val="0"/>
          <c:showBubbleSize val="0"/>
        </c:dLbls>
        <c:smooth val="0"/>
        <c:axId val="605788192"/>
        <c:axId val="605788520"/>
      </c:lineChart>
      <c:catAx>
        <c:axId val="60578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5788520"/>
        <c:crosses val="autoZero"/>
        <c:auto val="1"/>
        <c:lblAlgn val="ctr"/>
        <c:lblOffset val="100"/>
        <c:noMultiLvlLbl val="0"/>
      </c:catAx>
      <c:valAx>
        <c:axId val="605788520"/>
        <c:scaling>
          <c:orientation val="minMax"/>
          <c:min val="7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578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Numeric Change in Jobs Sept. 2019 to Sept.</a:t>
            </a:r>
            <a:r>
              <a:rPr lang="en-US" b="1" baseline="0" dirty="0"/>
              <a:t> 2021</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Numeric Change in Jobs</c:v>
                </c:pt>
              </c:strCache>
            </c:strRef>
          </c:tx>
          <c:spPr>
            <a:solidFill>
              <a:schemeClr val="accent1"/>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CF-4946-939C-DA59505DFB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Leisure  and hospitality</c:v>
                </c:pt>
                <c:pt idx="1">
                  <c:v>Government</c:v>
                </c:pt>
                <c:pt idx="2">
                  <c:v>Professional and business services</c:v>
                </c:pt>
                <c:pt idx="3">
                  <c:v>Education &amp; Health Services</c:v>
                </c:pt>
                <c:pt idx="4">
                  <c:v>Other services</c:v>
                </c:pt>
                <c:pt idx="5">
                  <c:v>Mining and logging</c:v>
                </c:pt>
                <c:pt idx="6">
                  <c:v>Informtion</c:v>
                </c:pt>
                <c:pt idx="7">
                  <c:v>Manufacturing</c:v>
                </c:pt>
                <c:pt idx="8">
                  <c:v>Wholesale trade</c:v>
                </c:pt>
                <c:pt idx="9">
                  <c:v>Construction</c:v>
                </c:pt>
                <c:pt idx="10">
                  <c:v>Financial activities</c:v>
                </c:pt>
                <c:pt idx="11">
                  <c:v>Retail trade</c:v>
                </c:pt>
                <c:pt idx="12">
                  <c:v>Transporttion and Utiliites</c:v>
                </c:pt>
              </c:strCache>
            </c:strRef>
          </c:cat>
          <c:val>
            <c:numRef>
              <c:f>Sheet1!$B$2:$B$14</c:f>
              <c:numCache>
                <c:formatCode>_(* #,##0_);_(* \(#,##0\);_(* "-"??_);_(@_)</c:formatCode>
                <c:ptCount val="13"/>
                <c:pt idx="0">
                  <c:v>-29900.000000000007</c:v>
                </c:pt>
                <c:pt idx="1">
                  <c:v>-15599.999999999965</c:v>
                </c:pt>
                <c:pt idx="2">
                  <c:v>-11199.999999999989</c:v>
                </c:pt>
                <c:pt idx="3">
                  <c:v>-8400.0000000000346</c:v>
                </c:pt>
                <c:pt idx="4">
                  <c:v>-4900.0000000000055</c:v>
                </c:pt>
                <c:pt idx="5">
                  <c:v>-2599.9999999999995</c:v>
                </c:pt>
                <c:pt idx="6">
                  <c:v>-1500</c:v>
                </c:pt>
                <c:pt idx="7">
                  <c:v>-1400.0000000000057</c:v>
                </c:pt>
                <c:pt idx="8">
                  <c:v>-1400.0000000000057</c:v>
                </c:pt>
                <c:pt idx="9">
                  <c:v>699.99999999998863</c:v>
                </c:pt>
                <c:pt idx="10">
                  <c:v>900.00000000000568</c:v>
                </c:pt>
                <c:pt idx="11">
                  <c:v>1200.0000000000171</c:v>
                </c:pt>
                <c:pt idx="12">
                  <c:v>6500</c:v>
                </c:pt>
              </c:numCache>
            </c:numRef>
          </c:val>
          <c:extLst>
            <c:ext xmlns:c16="http://schemas.microsoft.com/office/drawing/2014/chart" uri="{C3380CC4-5D6E-409C-BE32-E72D297353CC}">
              <c16:uniqueId val="{00000000-35CF-4946-939C-DA59505DFBAE}"/>
            </c:ext>
          </c:extLst>
        </c:ser>
        <c:dLbls>
          <c:showLegendKey val="0"/>
          <c:showVal val="0"/>
          <c:showCatName val="0"/>
          <c:showSerName val="0"/>
          <c:showPercent val="0"/>
          <c:showBubbleSize val="0"/>
        </c:dLbls>
        <c:gapWidth val="182"/>
        <c:axId val="579148184"/>
        <c:axId val="579144576"/>
      </c:barChart>
      <c:catAx>
        <c:axId val="5791481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9144576"/>
        <c:crosses val="autoZero"/>
        <c:auto val="1"/>
        <c:lblAlgn val="ctr"/>
        <c:lblOffset val="100"/>
        <c:noMultiLvlLbl val="0"/>
      </c:catAx>
      <c:valAx>
        <c:axId val="579144576"/>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9148184"/>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Percent Change</a:t>
            </a:r>
            <a:r>
              <a:rPr lang="en-US" b="1" baseline="0" dirty="0"/>
              <a:t> in Jobs Sept. 2019 to Sept. 2021</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Sheet1!$A$20:$A$32</c:f>
              <c:strCache>
                <c:ptCount val="13"/>
                <c:pt idx="0">
                  <c:v>Mining and logging</c:v>
                </c:pt>
                <c:pt idx="1">
                  <c:v>Leisure  and hospitality</c:v>
                </c:pt>
                <c:pt idx="2">
                  <c:v>Other services</c:v>
                </c:pt>
                <c:pt idx="3">
                  <c:v>Informtion</c:v>
                </c:pt>
                <c:pt idx="4">
                  <c:v>Professional and business services</c:v>
                </c:pt>
                <c:pt idx="5">
                  <c:v>Government</c:v>
                </c:pt>
                <c:pt idx="6">
                  <c:v>Education &amp; Health Services</c:v>
                </c:pt>
                <c:pt idx="7">
                  <c:v>Wholesale trade</c:v>
                </c:pt>
                <c:pt idx="8">
                  <c:v>Manufacturing</c:v>
                </c:pt>
                <c:pt idx="9">
                  <c:v>Retail trade</c:v>
                </c:pt>
                <c:pt idx="10">
                  <c:v>Construction</c:v>
                </c:pt>
                <c:pt idx="11">
                  <c:v>Financial activities</c:v>
                </c:pt>
                <c:pt idx="12">
                  <c:v>Transporttion and Utiliites</c:v>
                </c:pt>
              </c:strCache>
            </c:strRef>
          </c:cat>
          <c:val>
            <c:numRef>
              <c:f>Sheet1!$B$20:$B$32</c:f>
              <c:numCache>
                <c:formatCode>0.0%</c:formatCode>
                <c:ptCount val="13"/>
                <c:pt idx="0">
                  <c:v>-0.27083333333333331</c:v>
                </c:pt>
                <c:pt idx="1">
                  <c:v>-0.14664051005394804</c:v>
                </c:pt>
                <c:pt idx="2">
                  <c:v>-7.2700296735905126E-2</c:v>
                </c:pt>
                <c:pt idx="3">
                  <c:v>-6.9767441860465115E-2</c:v>
                </c:pt>
                <c:pt idx="4">
                  <c:v>-5.1376146788990773E-2</c:v>
                </c:pt>
                <c:pt idx="5">
                  <c:v>-4.9539536360749342E-2</c:v>
                </c:pt>
                <c:pt idx="6">
                  <c:v>-2.9085872576177403E-2</c:v>
                </c:pt>
                <c:pt idx="7">
                  <c:v>-1.8494055482166521E-2</c:v>
                </c:pt>
                <c:pt idx="8">
                  <c:v>-5.5555555555555783E-3</c:v>
                </c:pt>
                <c:pt idx="9">
                  <c:v>5.7943022694351377E-3</c:v>
                </c:pt>
                <c:pt idx="10">
                  <c:v>8.3932853717025007E-3</c:v>
                </c:pt>
                <c:pt idx="11">
                  <c:v>9.564293304994748E-3</c:v>
                </c:pt>
                <c:pt idx="12">
                  <c:v>5.4667788057190914E-2</c:v>
                </c:pt>
              </c:numCache>
            </c:numRef>
          </c:val>
          <c:extLst>
            <c:ext xmlns:c16="http://schemas.microsoft.com/office/drawing/2014/chart" uri="{C3380CC4-5D6E-409C-BE32-E72D297353CC}">
              <c16:uniqueId val="{00000000-A0EC-4235-B042-33A344A832C6}"/>
            </c:ext>
          </c:extLst>
        </c:ser>
        <c:dLbls>
          <c:showLegendKey val="0"/>
          <c:showVal val="0"/>
          <c:showCatName val="0"/>
          <c:showSerName val="0"/>
          <c:showPercent val="0"/>
          <c:showBubbleSize val="0"/>
        </c:dLbls>
        <c:gapWidth val="182"/>
        <c:axId val="536088136"/>
        <c:axId val="536088464"/>
      </c:barChart>
      <c:catAx>
        <c:axId val="5360881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6088464"/>
        <c:crosses val="autoZero"/>
        <c:auto val="1"/>
        <c:lblAlgn val="ctr"/>
        <c:lblOffset val="100"/>
        <c:noMultiLvlLbl val="0"/>
      </c:catAx>
      <c:valAx>
        <c:axId val="5360884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60881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'BLS Data Series'!$E$12</c:f>
              <c:strCache>
                <c:ptCount val="1"/>
                <c:pt idx="0">
                  <c:v>Inflation Rate</c:v>
                </c:pt>
              </c:strCache>
            </c:strRef>
          </c:tx>
          <c:spPr>
            <a:solidFill>
              <a:schemeClr val="accent1"/>
            </a:solidFill>
            <a:ln>
              <a:noFill/>
            </a:ln>
            <a:effectLst/>
          </c:spPr>
          <c:invertIfNegative val="0"/>
          <c:dLbls>
            <c:dLbl>
              <c:idx val="1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09-4D72-8E99-6C0C6E639C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Series'!$D$13:$D$141</c:f>
              <c:strCache>
                <c:ptCount val="129"/>
                <c:pt idx="0">
                  <c:v>2011M01</c:v>
                </c:pt>
                <c:pt idx="1">
                  <c:v>2011M02</c:v>
                </c:pt>
                <c:pt idx="2">
                  <c:v>2011M03</c:v>
                </c:pt>
                <c:pt idx="3">
                  <c:v>2011M04</c:v>
                </c:pt>
                <c:pt idx="4">
                  <c:v>2011M05</c:v>
                </c:pt>
                <c:pt idx="5">
                  <c:v>2011M06</c:v>
                </c:pt>
                <c:pt idx="6">
                  <c:v>2011M07</c:v>
                </c:pt>
                <c:pt idx="7">
                  <c:v>2011M08</c:v>
                </c:pt>
                <c:pt idx="8">
                  <c:v>2011M09</c:v>
                </c:pt>
                <c:pt idx="9">
                  <c:v>2011M10</c:v>
                </c:pt>
                <c:pt idx="10">
                  <c:v>2011M11</c:v>
                </c:pt>
                <c:pt idx="11">
                  <c:v>2011M12</c:v>
                </c:pt>
                <c:pt idx="12">
                  <c:v>2012M01</c:v>
                </c:pt>
                <c:pt idx="13">
                  <c:v>2012M02</c:v>
                </c:pt>
                <c:pt idx="14">
                  <c:v>2012M03</c:v>
                </c:pt>
                <c:pt idx="15">
                  <c:v>2012M04</c:v>
                </c:pt>
                <c:pt idx="16">
                  <c:v>2012M05</c:v>
                </c:pt>
                <c:pt idx="17">
                  <c:v>2012M06</c:v>
                </c:pt>
                <c:pt idx="18">
                  <c:v>2012M07</c:v>
                </c:pt>
                <c:pt idx="19">
                  <c:v>2012M08</c:v>
                </c:pt>
                <c:pt idx="20">
                  <c:v>2012M09</c:v>
                </c:pt>
                <c:pt idx="21">
                  <c:v>2012M10</c:v>
                </c:pt>
                <c:pt idx="22">
                  <c:v>2012M11</c:v>
                </c:pt>
                <c:pt idx="23">
                  <c:v>2012M12</c:v>
                </c:pt>
                <c:pt idx="24">
                  <c:v>2013M01</c:v>
                </c:pt>
                <c:pt idx="25">
                  <c:v>2013M02</c:v>
                </c:pt>
                <c:pt idx="26">
                  <c:v>2013M03</c:v>
                </c:pt>
                <c:pt idx="27">
                  <c:v>2013M04</c:v>
                </c:pt>
                <c:pt idx="28">
                  <c:v>2013M05</c:v>
                </c:pt>
                <c:pt idx="29">
                  <c:v>2013M06</c:v>
                </c:pt>
                <c:pt idx="30">
                  <c:v>2013M07</c:v>
                </c:pt>
                <c:pt idx="31">
                  <c:v>2013M08</c:v>
                </c:pt>
                <c:pt idx="32">
                  <c:v>2013M09</c:v>
                </c:pt>
                <c:pt idx="33">
                  <c:v>2013M10</c:v>
                </c:pt>
                <c:pt idx="34">
                  <c:v>2013M11</c:v>
                </c:pt>
                <c:pt idx="35">
                  <c:v>2013M12</c:v>
                </c:pt>
                <c:pt idx="36">
                  <c:v>2014M01</c:v>
                </c:pt>
                <c:pt idx="37">
                  <c:v>2014M02</c:v>
                </c:pt>
                <c:pt idx="38">
                  <c:v>2014M03</c:v>
                </c:pt>
                <c:pt idx="39">
                  <c:v>2014M04</c:v>
                </c:pt>
                <c:pt idx="40">
                  <c:v>2014M05</c:v>
                </c:pt>
                <c:pt idx="41">
                  <c:v>2014M06</c:v>
                </c:pt>
                <c:pt idx="42">
                  <c:v>2014M07</c:v>
                </c:pt>
                <c:pt idx="43">
                  <c:v>2014M08</c:v>
                </c:pt>
                <c:pt idx="44">
                  <c:v>2014M09</c:v>
                </c:pt>
                <c:pt idx="45">
                  <c:v>2014M10</c:v>
                </c:pt>
                <c:pt idx="46">
                  <c:v>2014M11</c:v>
                </c:pt>
                <c:pt idx="47">
                  <c:v>2014M12</c:v>
                </c:pt>
                <c:pt idx="48">
                  <c:v>2015M01</c:v>
                </c:pt>
                <c:pt idx="49">
                  <c:v>2015M02</c:v>
                </c:pt>
                <c:pt idx="50">
                  <c:v>2015M03</c:v>
                </c:pt>
                <c:pt idx="51">
                  <c:v>2015M04</c:v>
                </c:pt>
                <c:pt idx="52">
                  <c:v>2015M05</c:v>
                </c:pt>
                <c:pt idx="53">
                  <c:v>2015M06</c:v>
                </c:pt>
                <c:pt idx="54">
                  <c:v>2015M07</c:v>
                </c:pt>
                <c:pt idx="55">
                  <c:v>2015M08</c:v>
                </c:pt>
                <c:pt idx="56">
                  <c:v>2015M09</c:v>
                </c:pt>
                <c:pt idx="57">
                  <c:v>2015M10</c:v>
                </c:pt>
                <c:pt idx="58">
                  <c:v>2015M11</c:v>
                </c:pt>
                <c:pt idx="59">
                  <c:v>2015M12</c:v>
                </c:pt>
                <c:pt idx="60">
                  <c:v>2016M01</c:v>
                </c:pt>
                <c:pt idx="61">
                  <c:v>2016M02</c:v>
                </c:pt>
                <c:pt idx="62">
                  <c:v>2016M03</c:v>
                </c:pt>
                <c:pt idx="63">
                  <c:v>2016M04</c:v>
                </c:pt>
                <c:pt idx="64">
                  <c:v>2016M05</c:v>
                </c:pt>
                <c:pt idx="65">
                  <c:v>2016M06</c:v>
                </c:pt>
                <c:pt idx="66">
                  <c:v>2016M07</c:v>
                </c:pt>
                <c:pt idx="67">
                  <c:v>2016M08</c:v>
                </c:pt>
                <c:pt idx="68">
                  <c:v>2016M09</c:v>
                </c:pt>
                <c:pt idx="69">
                  <c:v>2016M10</c:v>
                </c:pt>
                <c:pt idx="70">
                  <c:v>2016M11</c:v>
                </c:pt>
                <c:pt idx="71">
                  <c:v>2016M12</c:v>
                </c:pt>
                <c:pt idx="72">
                  <c:v>2017M01</c:v>
                </c:pt>
                <c:pt idx="73">
                  <c:v>2017M02</c:v>
                </c:pt>
                <c:pt idx="74">
                  <c:v>2017M03</c:v>
                </c:pt>
                <c:pt idx="75">
                  <c:v>2017M04</c:v>
                </c:pt>
                <c:pt idx="76">
                  <c:v>2017M05</c:v>
                </c:pt>
                <c:pt idx="77">
                  <c:v>2017M06</c:v>
                </c:pt>
                <c:pt idx="78">
                  <c:v>2017M07</c:v>
                </c:pt>
                <c:pt idx="79">
                  <c:v>2017M08</c:v>
                </c:pt>
                <c:pt idx="80">
                  <c:v>2017M09</c:v>
                </c:pt>
                <c:pt idx="81">
                  <c:v>2017M10</c:v>
                </c:pt>
                <c:pt idx="82">
                  <c:v>2017M11</c:v>
                </c:pt>
                <c:pt idx="83">
                  <c:v>2017M12</c:v>
                </c:pt>
                <c:pt idx="84">
                  <c:v>2018M01</c:v>
                </c:pt>
                <c:pt idx="85">
                  <c:v>2018M02</c:v>
                </c:pt>
                <c:pt idx="86">
                  <c:v>2018M03</c:v>
                </c:pt>
                <c:pt idx="87">
                  <c:v>2018M04</c:v>
                </c:pt>
                <c:pt idx="88">
                  <c:v>2018M05</c:v>
                </c:pt>
                <c:pt idx="89">
                  <c:v>2018M06</c:v>
                </c:pt>
                <c:pt idx="90">
                  <c:v>2018M07</c:v>
                </c:pt>
                <c:pt idx="91">
                  <c:v>2018M08</c:v>
                </c:pt>
                <c:pt idx="92">
                  <c:v>2018M09</c:v>
                </c:pt>
                <c:pt idx="93">
                  <c:v>2018M10</c:v>
                </c:pt>
                <c:pt idx="94">
                  <c:v>2018M11</c:v>
                </c:pt>
                <c:pt idx="95">
                  <c:v>2018M12</c:v>
                </c:pt>
                <c:pt idx="96">
                  <c:v>2019M01</c:v>
                </c:pt>
                <c:pt idx="97">
                  <c:v>2019M02</c:v>
                </c:pt>
                <c:pt idx="98">
                  <c:v>2019M03</c:v>
                </c:pt>
                <c:pt idx="99">
                  <c:v>2019M04</c:v>
                </c:pt>
                <c:pt idx="100">
                  <c:v>2019M05</c:v>
                </c:pt>
                <c:pt idx="101">
                  <c:v>2019M06</c:v>
                </c:pt>
                <c:pt idx="102">
                  <c:v>2019M07</c:v>
                </c:pt>
                <c:pt idx="103">
                  <c:v>2019M08</c:v>
                </c:pt>
                <c:pt idx="104">
                  <c:v>2019M09</c:v>
                </c:pt>
                <c:pt idx="105">
                  <c:v>2019M10</c:v>
                </c:pt>
                <c:pt idx="106">
                  <c:v>2019M11</c:v>
                </c:pt>
                <c:pt idx="107">
                  <c:v>2019M12</c:v>
                </c:pt>
                <c:pt idx="108">
                  <c:v>2020M01</c:v>
                </c:pt>
                <c:pt idx="109">
                  <c:v>2020M02</c:v>
                </c:pt>
                <c:pt idx="110">
                  <c:v>2020M03</c:v>
                </c:pt>
                <c:pt idx="111">
                  <c:v>2020M04</c:v>
                </c:pt>
                <c:pt idx="112">
                  <c:v>2020M05</c:v>
                </c:pt>
                <c:pt idx="113">
                  <c:v>2020M06</c:v>
                </c:pt>
                <c:pt idx="114">
                  <c:v>2020M07</c:v>
                </c:pt>
                <c:pt idx="115">
                  <c:v>2020M08</c:v>
                </c:pt>
                <c:pt idx="116">
                  <c:v>2020M09</c:v>
                </c:pt>
                <c:pt idx="117">
                  <c:v>2020M10</c:v>
                </c:pt>
                <c:pt idx="118">
                  <c:v>2020M11</c:v>
                </c:pt>
                <c:pt idx="119">
                  <c:v>2020M12</c:v>
                </c:pt>
                <c:pt idx="120">
                  <c:v>2021M01</c:v>
                </c:pt>
                <c:pt idx="121">
                  <c:v>2021M02</c:v>
                </c:pt>
                <c:pt idx="122">
                  <c:v>2021M03</c:v>
                </c:pt>
                <c:pt idx="123">
                  <c:v>2021M04</c:v>
                </c:pt>
                <c:pt idx="124">
                  <c:v>2021M05</c:v>
                </c:pt>
                <c:pt idx="125">
                  <c:v>2021M06</c:v>
                </c:pt>
                <c:pt idx="126">
                  <c:v>2021M07</c:v>
                </c:pt>
                <c:pt idx="127">
                  <c:v>2021M08</c:v>
                </c:pt>
                <c:pt idx="128">
                  <c:v>2021M09</c:v>
                </c:pt>
              </c:strCache>
            </c:strRef>
          </c:cat>
          <c:val>
            <c:numRef>
              <c:f>'BLS Data Series'!$E$13:$E$141</c:f>
              <c:numCache>
                <c:formatCode>#0.0</c:formatCode>
                <c:ptCount val="129"/>
                <c:pt idx="0">
                  <c:v>1.7</c:v>
                </c:pt>
                <c:pt idx="1">
                  <c:v>2.1</c:v>
                </c:pt>
                <c:pt idx="2">
                  <c:v>2.6</c:v>
                </c:pt>
                <c:pt idx="3">
                  <c:v>3.1</c:v>
                </c:pt>
                <c:pt idx="4">
                  <c:v>3.5</c:v>
                </c:pt>
                <c:pt idx="5">
                  <c:v>3.5</c:v>
                </c:pt>
                <c:pt idx="6">
                  <c:v>3.6</c:v>
                </c:pt>
                <c:pt idx="7">
                  <c:v>3.8</c:v>
                </c:pt>
                <c:pt idx="8">
                  <c:v>3.8</c:v>
                </c:pt>
                <c:pt idx="9">
                  <c:v>3.5</c:v>
                </c:pt>
                <c:pt idx="10">
                  <c:v>3.5</c:v>
                </c:pt>
                <c:pt idx="11">
                  <c:v>3.1</c:v>
                </c:pt>
                <c:pt idx="12">
                  <c:v>3</c:v>
                </c:pt>
                <c:pt idx="13">
                  <c:v>2.9</c:v>
                </c:pt>
                <c:pt idx="14">
                  <c:v>2.6</c:v>
                </c:pt>
                <c:pt idx="15">
                  <c:v>2.2999999999999998</c:v>
                </c:pt>
                <c:pt idx="16">
                  <c:v>1.7</c:v>
                </c:pt>
                <c:pt idx="17">
                  <c:v>1.7</c:v>
                </c:pt>
                <c:pt idx="18">
                  <c:v>1.4</c:v>
                </c:pt>
                <c:pt idx="19">
                  <c:v>1.7</c:v>
                </c:pt>
                <c:pt idx="20">
                  <c:v>1.9</c:v>
                </c:pt>
                <c:pt idx="21">
                  <c:v>2.2000000000000002</c:v>
                </c:pt>
                <c:pt idx="22">
                  <c:v>1.8</c:v>
                </c:pt>
                <c:pt idx="23">
                  <c:v>1.8</c:v>
                </c:pt>
                <c:pt idx="24">
                  <c:v>1.7</c:v>
                </c:pt>
                <c:pt idx="25">
                  <c:v>2</c:v>
                </c:pt>
                <c:pt idx="26">
                  <c:v>1.5</c:v>
                </c:pt>
                <c:pt idx="27">
                  <c:v>1.1000000000000001</c:v>
                </c:pt>
                <c:pt idx="28">
                  <c:v>1.4</c:v>
                </c:pt>
                <c:pt idx="29">
                  <c:v>1.7</c:v>
                </c:pt>
                <c:pt idx="30">
                  <c:v>1.9</c:v>
                </c:pt>
                <c:pt idx="31">
                  <c:v>1.5</c:v>
                </c:pt>
                <c:pt idx="32">
                  <c:v>1.1000000000000001</c:v>
                </c:pt>
                <c:pt idx="33">
                  <c:v>0.9</c:v>
                </c:pt>
                <c:pt idx="34">
                  <c:v>1.2</c:v>
                </c:pt>
                <c:pt idx="35">
                  <c:v>1.5</c:v>
                </c:pt>
                <c:pt idx="36">
                  <c:v>1.6</c:v>
                </c:pt>
                <c:pt idx="37">
                  <c:v>1.1000000000000001</c:v>
                </c:pt>
                <c:pt idx="38">
                  <c:v>1.6</c:v>
                </c:pt>
                <c:pt idx="39">
                  <c:v>2</c:v>
                </c:pt>
                <c:pt idx="40">
                  <c:v>2.2000000000000002</c:v>
                </c:pt>
                <c:pt idx="41">
                  <c:v>2.1</c:v>
                </c:pt>
                <c:pt idx="42">
                  <c:v>2</c:v>
                </c:pt>
                <c:pt idx="43">
                  <c:v>1.7</c:v>
                </c:pt>
                <c:pt idx="44">
                  <c:v>1.7</c:v>
                </c:pt>
                <c:pt idx="45">
                  <c:v>1.6</c:v>
                </c:pt>
                <c:pt idx="46">
                  <c:v>1.2</c:v>
                </c:pt>
                <c:pt idx="47">
                  <c:v>0.7</c:v>
                </c:pt>
                <c:pt idx="48">
                  <c:v>-0.2</c:v>
                </c:pt>
                <c:pt idx="49">
                  <c:v>-0.1</c:v>
                </c:pt>
                <c:pt idx="50">
                  <c:v>0</c:v>
                </c:pt>
                <c:pt idx="51">
                  <c:v>-0.1</c:v>
                </c:pt>
                <c:pt idx="52">
                  <c:v>0</c:v>
                </c:pt>
                <c:pt idx="53">
                  <c:v>0.2</c:v>
                </c:pt>
                <c:pt idx="54">
                  <c:v>0.2</c:v>
                </c:pt>
                <c:pt idx="55">
                  <c:v>0.2</c:v>
                </c:pt>
                <c:pt idx="56">
                  <c:v>0</c:v>
                </c:pt>
                <c:pt idx="57">
                  <c:v>0.1</c:v>
                </c:pt>
                <c:pt idx="58">
                  <c:v>0.4</c:v>
                </c:pt>
                <c:pt idx="59">
                  <c:v>0.6</c:v>
                </c:pt>
                <c:pt idx="60">
                  <c:v>1.2</c:v>
                </c:pt>
                <c:pt idx="61">
                  <c:v>0.8</c:v>
                </c:pt>
                <c:pt idx="62">
                  <c:v>0.9</c:v>
                </c:pt>
                <c:pt idx="63">
                  <c:v>1.2</c:v>
                </c:pt>
                <c:pt idx="64">
                  <c:v>1.1000000000000001</c:v>
                </c:pt>
                <c:pt idx="65">
                  <c:v>1.1000000000000001</c:v>
                </c:pt>
                <c:pt idx="66">
                  <c:v>0.9</c:v>
                </c:pt>
                <c:pt idx="67">
                  <c:v>1.1000000000000001</c:v>
                </c:pt>
                <c:pt idx="68">
                  <c:v>1.5</c:v>
                </c:pt>
                <c:pt idx="69">
                  <c:v>1.7</c:v>
                </c:pt>
                <c:pt idx="70">
                  <c:v>1.7</c:v>
                </c:pt>
                <c:pt idx="71">
                  <c:v>2.1</c:v>
                </c:pt>
                <c:pt idx="72">
                  <c:v>2.5</c:v>
                </c:pt>
                <c:pt idx="73">
                  <c:v>2.8</c:v>
                </c:pt>
                <c:pt idx="74">
                  <c:v>2.4</c:v>
                </c:pt>
                <c:pt idx="75">
                  <c:v>2.2000000000000002</c:v>
                </c:pt>
                <c:pt idx="76">
                  <c:v>1.9</c:v>
                </c:pt>
                <c:pt idx="77">
                  <c:v>1.7</c:v>
                </c:pt>
                <c:pt idx="78">
                  <c:v>1.7</c:v>
                </c:pt>
                <c:pt idx="79">
                  <c:v>1.9</c:v>
                </c:pt>
                <c:pt idx="80">
                  <c:v>2.2000000000000002</c:v>
                </c:pt>
                <c:pt idx="81">
                  <c:v>2</c:v>
                </c:pt>
                <c:pt idx="82">
                  <c:v>2.2000000000000002</c:v>
                </c:pt>
                <c:pt idx="83">
                  <c:v>2.1</c:v>
                </c:pt>
                <c:pt idx="84">
                  <c:v>2.1</c:v>
                </c:pt>
                <c:pt idx="85">
                  <c:v>2.2000000000000002</c:v>
                </c:pt>
                <c:pt idx="86">
                  <c:v>2.4</c:v>
                </c:pt>
                <c:pt idx="87">
                  <c:v>2.5</c:v>
                </c:pt>
                <c:pt idx="88">
                  <c:v>2.8</c:v>
                </c:pt>
                <c:pt idx="89">
                  <c:v>2.8</c:v>
                </c:pt>
                <c:pt idx="90">
                  <c:v>2.9</c:v>
                </c:pt>
                <c:pt idx="91">
                  <c:v>2.7</c:v>
                </c:pt>
                <c:pt idx="92">
                  <c:v>2.2999999999999998</c:v>
                </c:pt>
                <c:pt idx="93">
                  <c:v>2.5</c:v>
                </c:pt>
                <c:pt idx="94">
                  <c:v>2.2000000000000002</c:v>
                </c:pt>
                <c:pt idx="95">
                  <c:v>1.9</c:v>
                </c:pt>
                <c:pt idx="96">
                  <c:v>1.5</c:v>
                </c:pt>
                <c:pt idx="97">
                  <c:v>1.5</c:v>
                </c:pt>
                <c:pt idx="98">
                  <c:v>1.9</c:v>
                </c:pt>
                <c:pt idx="99">
                  <c:v>2</c:v>
                </c:pt>
                <c:pt idx="100">
                  <c:v>1.8</c:v>
                </c:pt>
                <c:pt idx="101">
                  <c:v>1.7</c:v>
                </c:pt>
                <c:pt idx="102">
                  <c:v>1.8</c:v>
                </c:pt>
                <c:pt idx="103">
                  <c:v>1.7</c:v>
                </c:pt>
                <c:pt idx="104">
                  <c:v>1.7</c:v>
                </c:pt>
                <c:pt idx="105">
                  <c:v>1.8</c:v>
                </c:pt>
                <c:pt idx="106">
                  <c:v>2</c:v>
                </c:pt>
                <c:pt idx="107">
                  <c:v>2.2999999999999998</c:v>
                </c:pt>
                <c:pt idx="108">
                  <c:v>2.5</c:v>
                </c:pt>
                <c:pt idx="109">
                  <c:v>2.2999999999999998</c:v>
                </c:pt>
                <c:pt idx="110">
                  <c:v>1.5</c:v>
                </c:pt>
                <c:pt idx="111">
                  <c:v>0.3</c:v>
                </c:pt>
                <c:pt idx="112">
                  <c:v>0.2</c:v>
                </c:pt>
                <c:pt idx="113">
                  <c:v>0.7</c:v>
                </c:pt>
                <c:pt idx="114">
                  <c:v>1</c:v>
                </c:pt>
                <c:pt idx="115">
                  <c:v>1.3</c:v>
                </c:pt>
                <c:pt idx="116">
                  <c:v>1.4</c:v>
                </c:pt>
                <c:pt idx="117">
                  <c:v>1.2</c:v>
                </c:pt>
                <c:pt idx="118">
                  <c:v>1.1000000000000001</c:v>
                </c:pt>
                <c:pt idx="119">
                  <c:v>1.3</c:v>
                </c:pt>
                <c:pt idx="120">
                  <c:v>1.4</c:v>
                </c:pt>
                <c:pt idx="121">
                  <c:v>1.7</c:v>
                </c:pt>
                <c:pt idx="122">
                  <c:v>2.6</c:v>
                </c:pt>
                <c:pt idx="123">
                  <c:v>4.2</c:v>
                </c:pt>
                <c:pt idx="124">
                  <c:v>4.9000000000000004</c:v>
                </c:pt>
                <c:pt idx="125">
                  <c:v>5.3</c:v>
                </c:pt>
                <c:pt idx="126">
                  <c:v>5.3</c:v>
                </c:pt>
                <c:pt idx="127">
                  <c:v>5.2</c:v>
                </c:pt>
                <c:pt idx="128">
                  <c:v>5.4</c:v>
                </c:pt>
              </c:numCache>
            </c:numRef>
          </c:val>
          <c:extLst>
            <c:ext xmlns:c16="http://schemas.microsoft.com/office/drawing/2014/chart" uri="{C3380CC4-5D6E-409C-BE32-E72D297353CC}">
              <c16:uniqueId val="{00000000-0509-4D72-8E99-6C0C6E639C04}"/>
            </c:ext>
          </c:extLst>
        </c:ser>
        <c:dLbls>
          <c:showLegendKey val="0"/>
          <c:showVal val="0"/>
          <c:showCatName val="0"/>
          <c:showSerName val="0"/>
          <c:showPercent val="0"/>
          <c:showBubbleSize val="0"/>
        </c:dLbls>
        <c:gapWidth val="219"/>
        <c:overlap val="-27"/>
        <c:axId val="617710432"/>
        <c:axId val="617710760"/>
      </c:barChart>
      <c:catAx>
        <c:axId val="61771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7710760"/>
        <c:crosses val="autoZero"/>
        <c:auto val="1"/>
        <c:lblAlgn val="ctr"/>
        <c:lblOffset val="100"/>
        <c:noMultiLvlLbl val="0"/>
      </c:catAx>
      <c:valAx>
        <c:axId val="617710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Inflation Rate,</a:t>
                </a:r>
                <a:r>
                  <a:rPr lang="en-US" sz="1200" b="1" baseline="0" dirty="0"/>
                  <a:t> in percent</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1771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0704587726398"/>
          <c:y val="6.1426867096158445E-2"/>
          <c:w val="0.89149295412273599"/>
          <c:h val="0.72491072138709933"/>
        </c:manualLayout>
      </c:layout>
      <c:lineChart>
        <c:grouping val="standard"/>
        <c:varyColors val="0"/>
        <c:ser>
          <c:idx val="0"/>
          <c:order val="0"/>
          <c:tx>
            <c:strRef>
              <c:f>'FRED Graph'!$B$338</c:f>
              <c:strCache>
                <c:ptCount val="1"/>
                <c:pt idx="0">
                  <c:v>Kentucky</c:v>
                </c:pt>
              </c:strCache>
            </c:strRef>
          </c:tx>
          <c:spPr>
            <a:ln w="28575" cap="rnd">
              <a:solidFill>
                <a:schemeClr val="accent1"/>
              </a:solidFill>
              <a:round/>
            </a:ln>
            <a:effectLst/>
          </c:spPr>
          <c:marker>
            <c:symbol val="none"/>
          </c:marker>
          <c:cat>
            <c:numRef>
              <c:f>'FRED Graph'!$A$339:$A$394</c:f>
              <c:numCache>
                <c:formatCode>yyyy\-mm\-dd</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'FRED Graph'!$B$339:$B$394</c:f>
              <c:numCache>
                <c:formatCode>0.0</c:formatCode>
                <c:ptCount val="56"/>
                <c:pt idx="0">
                  <c:v>1914.6</c:v>
                </c:pt>
                <c:pt idx="1">
                  <c:v>1918.1</c:v>
                </c:pt>
                <c:pt idx="2">
                  <c:v>1920.2</c:v>
                </c:pt>
                <c:pt idx="3">
                  <c:v>1918.4</c:v>
                </c:pt>
                <c:pt idx="4">
                  <c:v>1916.9</c:v>
                </c:pt>
                <c:pt idx="5">
                  <c:v>1920.8</c:v>
                </c:pt>
                <c:pt idx="6">
                  <c:v>1917.2</c:v>
                </c:pt>
                <c:pt idx="7">
                  <c:v>1915.4</c:v>
                </c:pt>
                <c:pt idx="8">
                  <c:v>1922.5</c:v>
                </c:pt>
                <c:pt idx="9">
                  <c:v>1926.7</c:v>
                </c:pt>
                <c:pt idx="10">
                  <c:v>1925.3</c:v>
                </c:pt>
                <c:pt idx="11">
                  <c:v>1924.4</c:v>
                </c:pt>
                <c:pt idx="12">
                  <c:v>1919.3</c:v>
                </c:pt>
                <c:pt idx="13">
                  <c:v>1926.4</c:v>
                </c:pt>
                <c:pt idx="14">
                  <c:v>1928.7</c:v>
                </c:pt>
                <c:pt idx="15">
                  <c:v>1930.7</c:v>
                </c:pt>
                <c:pt idx="16">
                  <c:v>1930.4</c:v>
                </c:pt>
                <c:pt idx="17">
                  <c:v>1933.7</c:v>
                </c:pt>
                <c:pt idx="18">
                  <c:v>1928.5</c:v>
                </c:pt>
                <c:pt idx="19">
                  <c:v>1931.2</c:v>
                </c:pt>
                <c:pt idx="20">
                  <c:v>1933.8</c:v>
                </c:pt>
                <c:pt idx="21">
                  <c:v>1934.4</c:v>
                </c:pt>
                <c:pt idx="22">
                  <c:v>1935.4</c:v>
                </c:pt>
                <c:pt idx="23">
                  <c:v>1932.1</c:v>
                </c:pt>
                <c:pt idx="24">
                  <c:v>1939.3</c:v>
                </c:pt>
                <c:pt idx="25">
                  <c:v>1938.1</c:v>
                </c:pt>
                <c:pt idx="26">
                  <c:v>1942.2</c:v>
                </c:pt>
                <c:pt idx="27">
                  <c:v>1940.6</c:v>
                </c:pt>
                <c:pt idx="28">
                  <c:v>1943.4</c:v>
                </c:pt>
                <c:pt idx="29">
                  <c:v>1943.8</c:v>
                </c:pt>
                <c:pt idx="30">
                  <c:v>1946.7</c:v>
                </c:pt>
                <c:pt idx="31">
                  <c:v>1950.6</c:v>
                </c:pt>
                <c:pt idx="32">
                  <c:v>1949.7</c:v>
                </c:pt>
                <c:pt idx="33">
                  <c:v>1946.5</c:v>
                </c:pt>
                <c:pt idx="34">
                  <c:v>1951.3</c:v>
                </c:pt>
                <c:pt idx="35">
                  <c:v>1950.7</c:v>
                </c:pt>
                <c:pt idx="36">
                  <c:v>1956.5</c:v>
                </c:pt>
                <c:pt idx="37">
                  <c:v>1957</c:v>
                </c:pt>
                <c:pt idx="38">
                  <c:v>1945.3</c:v>
                </c:pt>
                <c:pt idx="39">
                  <c:v>1662.1</c:v>
                </c:pt>
                <c:pt idx="40">
                  <c:v>1692.2</c:v>
                </c:pt>
                <c:pt idx="41">
                  <c:v>1782.4</c:v>
                </c:pt>
                <c:pt idx="42">
                  <c:v>1810.3</c:v>
                </c:pt>
                <c:pt idx="43">
                  <c:v>1834.2</c:v>
                </c:pt>
                <c:pt idx="44">
                  <c:v>1842.6</c:v>
                </c:pt>
                <c:pt idx="45">
                  <c:v>1856.7</c:v>
                </c:pt>
                <c:pt idx="46">
                  <c:v>1856.5</c:v>
                </c:pt>
                <c:pt idx="47">
                  <c:v>1841.8</c:v>
                </c:pt>
                <c:pt idx="48">
                  <c:v>1852.3</c:v>
                </c:pt>
                <c:pt idx="49">
                  <c:v>1857.7</c:v>
                </c:pt>
                <c:pt idx="50">
                  <c:v>1861.1</c:v>
                </c:pt>
                <c:pt idx="51">
                  <c:v>1860.3</c:v>
                </c:pt>
                <c:pt idx="52">
                  <c:v>1863.7</c:v>
                </c:pt>
                <c:pt idx="53">
                  <c:v>1863.5</c:v>
                </c:pt>
                <c:pt idx="54">
                  <c:v>1860.4</c:v>
                </c:pt>
                <c:pt idx="55">
                  <c:v>1881.2</c:v>
                </c:pt>
              </c:numCache>
            </c:numRef>
          </c:val>
          <c:smooth val="0"/>
          <c:extLst>
            <c:ext xmlns:c16="http://schemas.microsoft.com/office/drawing/2014/chart" uri="{C3380CC4-5D6E-409C-BE32-E72D297353CC}">
              <c16:uniqueId val="{00000000-AE4B-4E7A-BEAF-D9B42022E772}"/>
            </c:ext>
          </c:extLst>
        </c:ser>
        <c:ser>
          <c:idx val="1"/>
          <c:order val="1"/>
          <c:tx>
            <c:strRef>
              <c:f>'FRED Graph'!$C$338</c:f>
              <c:strCache>
                <c:ptCount val="1"/>
                <c:pt idx="0">
                  <c:v>Cincinnati MSA</c:v>
                </c:pt>
              </c:strCache>
            </c:strRef>
          </c:tx>
          <c:spPr>
            <a:ln w="28575" cap="rnd">
              <a:solidFill>
                <a:schemeClr val="accent2"/>
              </a:solidFill>
              <a:round/>
            </a:ln>
            <a:effectLst/>
          </c:spPr>
          <c:marker>
            <c:symbol val="none"/>
          </c:marker>
          <c:cat>
            <c:numRef>
              <c:f>'FRED Graph'!$A$339:$A$394</c:f>
              <c:numCache>
                <c:formatCode>yyyy\-mm\-dd</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'FRED Graph'!$C$339:$C$394</c:f>
              <c:numCache>
                <c:formatCode>0.0</c:formatCode>
                <c:ptCount val="56"/>
                <c:pt idx="0">
                  <c:v>1089.7</c:v>
                </c:pt>
                <c:pt idx="1">
                  <c:v>1093.4000000000001</c:v>
                </c:pt>
                <c:pt idx="2">
                  <c:v>1092.8</c:v>
                </c:pt>
                <c:pt idx="3">
                  <c:v>1092.7</c:v>
                </c:pt>
                <c:pt idx="4">
                  <c:v>1092.8</c:v>
                </c:pt>
                <c:pt idx="5">
                  <c:v>1096.9000000000001</c:v>
                </c:pt>
                <c:pt idx="6">
                  <c:v>1095.9000000000001</c:v>
                </c:pt>
                <c:pt idx="7">
                  <c:v>1097.7</c:v>
                </c:pt>
                <c:pt idx="8">
                  <c:v>1097.7</c:v>
                </c:pt>
                <c:pt idx="9">
                  <c:v>1098.3</c:v>
                </c:pt>
                <c:pt idx="10">
                  <c:v>1098.7</c:v>
                </c:pt>
                <c:pt idx="11">
                  <c:v>1102.7</c:v>
                </c:pt>
                <c:pt idx="12">
                  <c:v>1102.4000000000001</c:v>
                </c:pt>
                <c:pt idx="13">
                  <c:v>1105.8</c:v>
                </c:pt>
                <c:pt idx="14">
                  <c:v>1104.5</c:v>
                </c:pt>
                <c:pt idx="15">
                  <c:v>1103.2</c:v>
                </c:pt>
                <c:pt idx="16">
                  <c:v>1103.5</c:v>
                </c:pt>
                <c:pt idx="17">
                  <c:v>1108.9000000000001</c:v>
                </c:pt>
                <c:pt idx="18">
                  <c:v>1110.8</c:v>
                </c:pt>
                <c:pt idx="19">
                  <c:v>1111.3</c:v>
                </c:pt>
                <c:pt idx="20">
                  <c:v>1113</c:v>
                </c:pt>
                <c:pt idx="21">
                  <c:v>1113.0999999999999</c:v>
                </c:pt>
                <c:pt idx="22">
                  <c:v>1115.2</c:v>
                </c:pt>
                <c:pt idx="23">
                  <c:v>1114.3</c:v>
                </c:pt>
                <c:pt idx="24">
                  <c:v>1115.8</c:v>
                </c:pt>
                <c:pt idx="25">
                  <c:v>1116.7</c:v>
                </c:pt>
                <c:pt idx="26">
                  <c:v>1116.5999999999999</c:v>
                </c:pt>
                <c:pt idx="27">
                  <c:v>1115.7</c:v>
                </c:pt>
                <c:pt idx="28">
                  <c:v>1116.2</c:v>
                </c:pt>
                <c:pt idx="29">
                  <c:v>1118.5</c:v>
                </c:pt>
                <c:pt idx="30">
                  <c:v>1118.2</c:v>
                </c:pt>
                <c:pt idx="31">
                  <c:v>1119.3</c:v>
                </c:pt>
                <c:pt idx="32">
                  <c:v>1121.8</c:v>
                </c:pt>
                <c:pt idx="33">
                  <c:v>1124.3</c:v>
                </c:pt>
                <c:pt idx="34">
                  <c:v>1126.9000000000001</c:v>
                </c:pt>
                <c:pt idx="35">
                  <c:v>1127.4000000000001</c:v>
                </c:pt>
                <c:pt idx="36">
                  <c:v>1129.3</c:v>
                </c:pt>
                <c:pt idx="37">
                  <c:v>1128.9000000000001</c:v>
                </c:pt>
                <c:pt idx="38">
                  <c:v>1118.0999999999999</c:v>
                </c:pt>
                <c:pt idx="39">
                  <c:v>954.1</c:v>
                </c:pt>
                <c:pt idx="40">
                  <c:v>980</c:v>
                </c:pt>
                <c:pt idx="41">
                  <c:v>1022.6</c:v>
                </c:pt>
                <c:pt idx="42">
                  <c:v>1040.4000000000001</c:v>
                </c:pt>
                <c:pt idx="43">
                  <c:v>1049.4000000000001</c:v>
                </c:pt>
                <c:pt idx="44">
                  <c:v>1057.3</c:v>
                </c:pt>
                <c:pt idx="45">
                  <c:v>1060.7</c:v>
                </c:pt>
                <c:pt idx="46">
                  <c:v>1060.0999999999999</c:v>
                </c:pt>
                <c:pt idx="47">
                  <c:v>1061.9000000000001</c:v>
                </c:pt>
                <c:pt idx="48">
                  <c:v>1064.2</c:v>
                </c:pt>
                <c:pt idx="49">
                  <c:v>1066.5999999999999</c:v>
                </c:pt>
                <c:pt idx="50">
                  <c:v>1069.9000000000001</c:v>
                </c:pt>
                <c:pt idx="51">
                  <c:v>1071.5</c:v>
                </c:pt>
                <c:pt idx="52">
                  <c:v>1071.4000000000001</c:v>
                </c:pt>
                <c:pt idx="53">
                  <c:v>1080.5</c:v>
                </c:pt>
                <c:pt idx="54">
                  <c:v>1087.9000000000001</c:v>
                </c:pt>
                <c:pt idx="55">
                  <c:v>1088.5999999999999</c:v>
                </c:pt>
              </c:numCache>
            </c:numRef>
          </c:val>
          <c:smooth val="0"/>
          <c:extLst>
            <c:ext xmlns:c16="http://schemas.microsoft.com/office/drawing/2014/chart" uri="{C3380CC4-5D6E-409C-BE32-E72D297353CC}">
              <c16:uniqueId val="{00000001-AE4B-4E7A-BEAF-D9B42022E772}"/>
            </c:ext>
          </c:extLst>
        </c:ser>
        <c:dLbls>
          <c:showLegendKey val="0"/>
          <c:showVal val="0"/>
          <c:showCatName val="0"/>
          <c:showSerName val="0"/>
          <c:showPercent val="0"/>
          <c:showBubbleSize val="0"/>
        </c:dLbls>
        <c:smooth val="0"/>
        <c:axId val="453679400"/>
        <c:axId val="453683008"/>
      </c:lineChart>
      <c:dateAx>
        <c:axId val="45367940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3683008"/>
        <c:crosses val="autoZero"/>
        <c:auto val="1"/>
        <c:lblOffset val="100"/>
        <c:baseTimeUnit val="months"/>
      </c:dateAx>
      <c:valAx>
        <c:axId val="45368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Number of Jobs, in 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3679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Sheet1!$K$6</c:f>
              <c:strCache>
                <c:ptCount val="1"/>
                <c:pt idx="0">
                  <c:v>Aug-21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Sheet1!$J$7:$J$18</c:f>
              <c:strCache>
                <c:ptCount val="12"/>
                <c:pt idx="0">
                  <c:v>Leisure and hospitality</c:v>
                </c:pt>
                <c:pt idx="1">
                  <c:v>Professional and business services</c:v>
                </c:pt>
                <c:pt idx="2">
                  <c:v>Construction</c:v>
                </c:pt>
                <c:pt idx="3">
                  <c:v>Trade, transportation, and utilities</c:v>
                </c:pt>
                <c:pt idx="4">
                  <c:v>Manufacturing</c:v>
                </c:pt>
                <c:pt idx="5">
                  <c:v>Other services</c:v>
                </c:pt>
                <c:pt idx="6">
                  <c:v>Education and health services</c:v>
                </c:pt>
                <c:pt idx="7">
                  <c:v>Information</c:v>
                </c:pt>
                <c:pt idx="8">
                  <c:v>Mining and logging</c:v>
                </c:pt>
                <c:pt idx="9">
                  <c:v>Financial activities</c:v>
                </c:pt>
                <c:pt idx="10">
                  <c:v>State and local gov</c:v>
                </c:pt>
                <c:pt idx="11">
                  <c:v>Federal gov</c:v>
                </c:pt>
              </c:strCache>
            </c:strRef>
          </c:cat>
          <c:val>
            <c:numRef>
              <c:f>Sheet1!$K$7:$K$18</c:f>
              <c:numCache>
                <c:formatCode>General</c:formatCode>
                <c:ptCount val="12"/>
                <c:pt idx="0">
                  <c:v>9.5</c:v>
                </c:pt>
                <c:pt idx="1">
                  <c:v>5.7</c:v>
                </c:pt>
                <c:pt idx="2">
                  <c:v>5.6</c:v>
                </c:pt>
                <c:pt idx="3">
                  <c:v>5.6</c:v>
                </c:pt>
                <c:pt idx="4">
                  <c:v>4.2</c:v>
                </c:pt>
                <c:pt idx="5">
                  <c:v>4</c:v>
                </c:pt>
                <c:pt idx="6">
                  <c:v>3.6</c:v>
                </c:pt>
                <c:pt idx="7">
                  <c:v>3.4</c:v>
                </c:pt>
                <c:pt idx="8">
                  <c:v>3.3</c:v>
                </c:pt>
                <c:pt idx="9">
                  <c:v>2.8</c:v>
                </c:pt>
                <c:pt idx="10">
                  <c:v>2.4</c:v>
                </c:pt>
                <c:pt idx="11">
                  <c:v>1.6</c:v>
                </c:pt>
              </c:numCache>
            </c:numRef>
          </c:val>
          <c:extLst>
            <c:ext xmlns:c16="http://schemas.microsoft.com/office/drawing/2014/chart" uri="{C3380CC4-5D6E-409C-BE32-E72D297353CC}">
              <c16:uniqueId val="{00000000-2A2C-4ACF-8B45-301C724E23C5}"/>
            </c:ext>
          </c:extLst>
        </c:ser>
        <c:dLbls>
          <c:showLegendKey val="0"/>
          <c:showVal val="0"/>
          <c:showCatName val="0"/>
          <c:showSerName val="0"/>
          <c:showPercent val="0"/>
          <c:showBubbleSize val="0"/>
        </c:dLbls>
        <c:gapWidth val="182"/>
        <c:axId val="931056216"/>
        <c:axId val="931062448"/>
      </c:barChart>
      <c:catAx>
        <c:axId val="931056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31062448"/>
        <c:crosses val="autoZero"/>
        <c:auto val="1"/>
        <c:lblAlgn val="ctr"/>
        <c:lblOffset val="100"/>
        <c:noMultiLvlLbl val="0"/>
      </c:catAx>
      <c:valAx>
        <c:axId val="931062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Turnover Rate,</a:t>
                </a:r>
                <a:r>
                  <a:rPr lang="en-US" sz="1200" b="1" baseline="0" dirty="0"/>
                  <a:t> in percent*</a:t>
                </a:r>
                <a:endParaRPr lang="en-US" sz="12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31056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 U.S. Population: </a:t>
            </a:r>
            <a:r>
              <a:rPr lang="en-US" b="1" dirty="0">
                <a:solidFill>
                  <a:srgbClr val="FF0000"/>
                </a:solidFill>
              </a:rPr>
              <a:t>Non-Hispanic White</a:t>
            </a:r>
          </a:p>
        </c:rich>
      </c:tx>
      <c:layout>
        <c:manualLayout>
          <c:xMode val="edge"/>
          <c:yMode val="edge"/>
          <c:x val="0.16147223604484384"/>
          <c:y val="2.777778673264613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'[np2017-t4.xlsx]Main series'!$A$21</c:f>
              <c:strCache>
                <c:ptCount val="1"/>
                <c:pt idx="0">
                  <c:v>Percent of Population Non-Hispanic White</c:v>
                </c:pt>
              </c:strCache>
            </c:strRef>
          </c:tx>
          <c:spPr>
            <a:solidFill>
              <a:schemeClr val="accent1"/>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49-4281-9281-FB0BB4813CE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'[np2017-t4.xlsx]Main series'!$B$20:$K$20</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'[np2017-t4.xlsx]Main series'!$B$21:$K$21</c:f>
              <c:numCache>
                <c:formatCode>0%</c:formatCode>
                <c:ptCount val="10"/>
                <c:pt idx="0">
                  <c:v>0.61266742591171297</c:v>
                </c:pt>
                <c:pt idx="1">
                  <c:v>0.59695646030681915</c:v>
                </c:pt>
                <c:pt idx="2">
                  <c:v>0.57737178779551124</c:v>
                </c:pt>
                <c:pt idx="3">
                  <c:v>0.55756531240407659</c:v>
                </c:pt>
                <c:pt idx="4">
                  <c:v>0.53747718315417881</c:v>
                </c:pt>
                <c:pt idx="5">
                  <c:v>0.51725707309759916</c:v>
                </c:pt>
                <c:pt idx="6">
                  <c:v>0.4973150842969139</c:v>
                </c:pt>
                <c:pt idx="7">
                  <c:v>0.4781267194964543</c:v>
                </c:pt>
                <c:pt idx="8">
                  <c:v>0.4599868366968683</c:v>
                </c:pt>
                <c:pt idx="9">
                  <c:v>0.44294074163809111</c:v>
                </c:pt>
              </c:numCache>
            </c:numRef>
          </c:val>
          <c:extLst>
            <c:ext xmlns:c16="http://schemas.microsoft.com/office/drawing/2014/chart" uri="{C3380CC4-5D6E-409C-BE32-E72D297353CC}">
              <c16:uniqueId val="{00000000-C549-4281-9281-FB0BB4813CEE}"/>
            </c:ext>
          </c:extLst>
        </c:ser>
        <c:dLbls>
          <c:showLegendKey val="0"/>
          <c:showVal val="0"/>
          <c:showCatName val="0"/>
          <c:showSerName val="0"/>
          <c:showPercent val="0"/>
          <c:showBubbleSize val="0"/>
        </c:dLbls>
        <c:gapWidth val="50"/>
        <c:axId val="541667408"/>
        <c:axId val="541672328"/>
      </c:barChart>
      <c:catAx>
        <c:axId val="54166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41672328"/>
        <c:crosses val="autoZero"/>
        <c:auto val="1"/>
        <c:lblAlgn val="ctr"/>
        <c:lblOffset val="100"/>
        <c:noMultiLvlLbl val="0"/>
      </c:catAx>
      <c:valAx>
        <c:axId val="54167232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4166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Data!$E$17</c:f>
              <c:strCache>
                <c:ptCount val="1"/>
                <c:pt idx="0">
                  <c:v>Percent of Total Population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Data!$D$18:$D$20</c:f>
              <c:strCache>
                <c:ptCount val="3"/>
                <c:pt idx="0">
                  <c:v>Black or African American alone</c:v>
                </c:pt>
                <c:pt idx="1">
                  <c:v>Hispanic or Latino</c:v>
                </c:pt>
                <c:pt idx="2">
                  <c:v>White alone</c:v>
                </c:pt>
              </c:strCache>
            </c:strRef>
          </c:cat>
          <c:val>
            <c:numRef>
              <c:f>Data!$E$18:$E$20</c:f>
              <c:numCache>
                <c:formatCode>General</c:formatCode>
                <c:ptCount val="3"/>
                <c:pt idx="0">
                  <c:v>5.0861691890473272E-2</c:v>
                </c:pt>
                <c:pt idx="1">
                  <c:v>5.4290963170326306E-2</c:v>
                </c:pt>
                <c:pt idx="2">
                  <c:v>0.83464263843933162</c:v>
                </c:pt>
              </c:numCache>
            </c:numRef>
          </c:val>
          <c:extLst>
            <c:ext xmlns:c16="http://schemas.microsoft.com/office/drawing/2014/chart" uri="{C3380CC4-5D6E-409C-BE32-E72D297353CC}">
              <c16:uniqueId val="{00000000-DA60-49AF-8765-D489CAEFB237}"/>
            </c:ext>
          </c:extLst>
        </c:ser>
        <c:dLbls>
          <c:showLegendKey val="0"/>
          <c:showVal val="0"/>
          <c:showCatName val="0"/>
          <c:showSerName val="0"/>
          <c:showPercent val="0"/>
          <c:showBubbleSize val="0"/>
        </c:dLbls>
        <c:gapWidth val="182"/>
        <c:axId val="716715320"/>
        <c:axId val="716718928"/>
      </c:barChart>
      <c:catAx>
        <c:axId val="716715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718928"/>
        <c:crosses val="autoZero"/>
        <c:auto val="1"/>
        <c:lblAlgn val="ctr"/>
        <c:lblOffset val="100"/>
        <c:noMultiLvlLbl val="0"/>
      </c:catAx>
      <c:valAx>
        <c:axId val="716718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715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Table!$K$4</c:f>
              <c:strCache>
                <c:ptCount val="1"/>
                <c:pt idx="0">
                  <c:v> PCPI </c:v>
                </c:pt>
              </c:strCache>
            </c:strRef>
          </c:tx>
          <c:spPr>
            <a:solidFill>
              <a:schemeClr val="accent1"/>
            </a:solidFill>
            <a:ln>
              <a:noFill/>
            </a:ln>
            <a:effectLst/>
          </c:spPr>
          <c:invertIfNegative val="0"/>
          <c:dPt>
            <c:idx val="104"/>
            <c:invertIfNegative val="0"/>
            <c:bubble3D val="0"/>
            <c:spPr>
              <a:solidFill>
                <a:srgbClr val="00B0F0"/>
              </a:solidFill>
              <a:ln>
                <a:noFill/>
              </a:ln>
              <a:effectLst/>
            </c:spPr>
            <c:extLst>
              <c:ext xmlns:c16="http://schemas.microsoft.com/office/drawing/2014/chart" uri="{C3380CC4-5D6E-409C-BE32-E72D297353CC}">
                <c16:uniqueId val="{00000002-42B0-44B4-A33F-DE58D9C87833}"/>
              </c:ext>
            </c:extLst>
          </c:dPt>
          <c:dPt>
            <c:idx val="119"/>
            <c:invertIfNegative val="0"/>
            <c:bubble3D val="0"/>
            <c:spPr>
              <a:solidFill>
                <a:srgbClr val="FF0000"/>
              </a:solidFill>
              <a:ln>
                <a:noFill/>
              </a:ln>
              <a:effectLst/>
            </c:spPr>
            <c:extLst>
              <c:ext xmlns:c16="http://schemas.microsoft.com/office/drawing/2014/chart" uri="{C3380CC4-5D6E-409C-BE32-E72D297353CC}">
                <c16:uniqueId val="{00000001-42B0-44B4-A33F-DE58D9C87833}"/>
              </c:ext>
            </c:extLst>
          </c:dPt>
          <c:cat>
            <c:strRef>
              <c:f>Table!$J$5:$J$126</c:f>
              <c:strCache>
                <c:ptCount val="122"/>
                <c:pt idx="0">
                  <c:v>Elliott</c:v>
                </c:pt>
                <c:pt idx="1">
                  <c:v>McCreary</c:v>
                </c:pt>
                <c:pt idx="2">
                  <c:v>Morgan</c:v>
                </c:pt>
                <c:pt idx="3">
                  <c:v>Wayne</c:v>
                </c:pt>
                <c:pt idx="4">
                  <c:v>Lee</c:v>
                </c:pt>
                <c:pt idx="5">
                  <c:v>Jackson</c:v>
                </c:pt>
                <c:pt idx="6">
                  <c:v>Martin</c:v>
                </c:pt>
                <c:pt idx="7">
                  <c:v>Knox</c:v>
                </c:pt>
                <c:pt idx="8">
                  <c:v>Bell</c:v>
                </c:pt>
                <c:pt idx="9">
                  <c:v>Clay</c:v>
                </c:pt>
                <c:pt idx="10">
                  <c:v>Bath</c:v>
                </c:pt>
                <c:pt idx="11">
                  <c:v>Rowan</c:v>
                </c:pt>
                <c:pt idx="12">
                  <c:v>Clinton</c:v>
                </c:pt>
                <c:pt idx="13">
                  <c:v>Wolfe</c:v>
                </c:pt>
                <c:pt idx="14">
                  <c:v>Menifee</c:v>
                </c:pt>
                <c:pt idx="15">
                  <c:v>Casey</c:v>
                </c:pt>
                <c:pt idx="16">
                  <c:v>Carter</c:v>
                </c:pt>
                <c:pt idx="17">
                  <c:v>Harlan</c:v>
                </c:pt>
                <c:pt idx="18">
                  <c:v>Metcalfe</c:v>
                </c:pt>
                <c:pt idx="19">
                  <c:v>Letcher</c:v>
                </c:pt>
                <c:pt idx="20">
                  <c:v>Knott</c:v>
                </c:pt>
                <c:pt idx="21">
                  <c:v>Lewis</c:v>
                </c:pt>
                <c:pt idx="22">
                  <c:v>Rockcastle</c:v>
                </c:pt>
                <c:pt idx="23">
                  <c:v>Owsley</c:v>
                </c:pt>
                <c:pt idx="24">
                  <c:v>Powell</c:v>
                </c:pt>
                <c:pt idx="25">
                  <c:v>Adair</c:v>
                </c:pt>
                <c:pt idx="26">
                  <c:v>Allen</c:v>
                </c:pt>
                <c:pt idx="27">
                  <c:v>Lincoln</c:v>
                </c:pt>
                <c:pt idx="28">
                  <c:v>Estill</c:v>
                </c:pt>
                <c:pt idx="29">
                  <c:v>Magoffin</c:v>
                </c:pt>
                <c:pt idx="30">
                  <c:v>Lawrence</c:v>
                </c:pt>
                <c:pt idx="31">
                  <c:v>Ohio</c:v>
                </c:pt>
                <c:pt idx="32">
                  <c:v>Owen</c:v>
                </c:pt>
                <c:pt idx="33">
                  <c:v>Hart</c:v>
                </c:pt>
                <c:pt idx="34">
                  <c:v>Gallatin</c:v>
                </c:pt>
                <c:pt idx="35">
                  <c:v>Edmonson</c:v>
                </c:pt>
                <c:pt idx="36">
                  <c:v>Leslie</c:v>
                </c:pt>
                <c:pt idx="37">
                  <c:v>Robertson</c:v>
                </c:pt>
                <c:pt idx="38">
                  <c:v>Breathitt</c:v>
                </c:pt>
                <c:pt idx="39">
                  <c:v>Laurel</c:v>
                </c:pt>
                <c:pt idx="40">
                  <c:v>Johnson</c:v>
                </c:pt>
                <c:pt idx="41">
                  <c:v>Breckinridge</c:v>
                </c:pt>
                <c:pt idx="42">
                  <c:v>Grayson</c:v>
                </c:pt>
                <c:pt idx="43">
                  <c:v>Whitley</c:v>
                </c:pt>
                <c:pt idx="44">
                  <c:v>Fleming</c:v>
                </c:pt>
                <c:pt idx="45">
                  <c:v>Nicholas</c:v>
                </c:pt>
                <c:pt idx="46">
                  <c:v>Green</c:v>
                </c:pt>
                <c:pt idx="47">
                  <c:v>Butler</c:v>
                </c:pt>
                <c:pt idx="48">
                  <c:v>Muhlenberg</c:v>
                </c:pt>
                <c:pt idx="49">
                  <c:v>Fulton</c:v>
                </c:pt>
                <c:pt idx="50">
                  <c:v>Garrard</c:v>
                </c:pt>
                <c:pt idx="51">
                  <c:v>Caldwell</c:v>
                </c:pt>
                <c:pt idx="52">
                  <c:v>Taylor</c:v>
                </c:pt>
                <c:pt idx="53">
                  <c:v>Calloway</c:v>
                </c:pt>
                <c:pt idx="54">
                  <c:v>Montgomery</c:v>
                </c:pt>
                <c:pt idx="55">
                  <c:v>Madison</c:v>
                </c:pt>
                <c:pt idx="56">
                  <c:v>Union</c:v>
                </c:pt>
                <c:pt idx="57">
                  <c:v>Crittenden</c:v>
                </c:pt>
                <c:pt idx="58">
                  <c:v>Cumberland</c:v>
                </c:pt>
                <c:pt idx="59">
                  <c:v>Harrison</c:v>
                </c:pt>
                <c:pt idx="60">
                  <c:v>Logan</c:v>
                </c:pt>
                <c:pt idx="61">
                  <c:v>Monroe</c:v>
                </c:pt>
                <c:pt idx="62">
                  <c:v>Grant</c:v>
                </c:pt>
                <c:pt idx="63">
                  <c:v>Floyd</c:v>
                </c:pt>
                <c:pt idx="64">
                  <c:v>Lyon</c:v>
                </c:pt>
                <c:pt idx="65">
                  <c:v>Barren</c:v>
                </c:pt>
                <c:pt idx="66">
                  <c:v>Marion</c:v>
                </c:pt>
                <c:pt idx="67">
                  <c:v>Russell</c:v>
                </c:pt>
                <c:pt idx="68">
                  <c:v>Pike</c:v>
                </c:pt>
                <c:pt idx="69">
                  <c:v>Trigg</c:v>
                </c:pt>
                <c:pt idx="70">
                  <c:v>Carroll</c:v>
                </c:pt>
                <c:pt idx="71">
                  <c:v>Mercer</c:v>
                </c:pt>
                <c:pt idx="72">
                  <c:v>Todd</c:v>
                </c:pt>
                <c:pt idx="73">
                  <c:v>Washington</c:v>
                </c:pt>
                <c:pt idx="74">
                  <c:v>Warren</c:v>
                </c:pt>
                <c:pt idx="75">
                  <c:v>Larue</c:v>
                </c:pt>
                <c:pt idx="76">
                  <c:v>Graves</c:v>
                </c:pt>
                <c:pt idx="77">
                  <c:v>Pulaski</c:v>
                </c:pt>
                <c:pt idx="78">
                  <c:v>Livingston</c:v>
                </c:pt>
                <c:pt idx="79">
                  <c:v>Bracken</c:v>
                </c:pt>
                <c:pt idx="80">
                  <c:v>Ballard</c:v>
                </c:pt>
                <c:pt idx="81">
                  <c:v>Hancock</c:v>
                </c:pt>
                <c:pt idx="82">
                  <c:v>Boyle</c:v>
                </c:pt>
                <c:pt idx="83">
                  <c:v>McLean</c:v>
                </c:pt>
                <c:pt idx="84">
                  <c:v>Henry</c:v>
                </c:pt>
                <c:pt idx="85">
                  <c:v>Simpson</c:v>
                </c:pt>
                <c:pt idx="86">
                  <c:v>Perry</c:v>
                </c:pt>
                <c:pt idx="87">
                  <c:v>Trimble</c:v>
                </c:pt>
                <c:pt idx="88">
                  <c:v>Christian</c:v>
                </c:pt>
                <c:pt idx="89">
                  <c:v>Webster</c:v>
                </c:pt>
                <c:pt idx="90">
                  <c:v>Hopkins</c:v>
                </c:pt>
                <c:pt idx="91">
                  <c:v>Clark</c:v>
                </c:pt>
                <c:pt idx="92">
                  <c:v>Boyd</c:v>
                </c:pt>
                <c:pt idx="93">
                  <c:v>Anderson</c:v>
                </c:pt>
                <c:pt idx="94">
                  <c:v>Meade</c:v>
                </c:pt>
                <c:pt idx="95">
                  <c:v>Henderson</c:v>
                </c:pt>
                <c:pt idx="96">
                  <c:v>Mason</c:v>
                </c:pt>
                <c:pt idx="97">
                  <c:v>Marshall</c:v>
                </c:pt>
                <c:pt idx="98">
                  <c:v>Daviess</c:v>
                </c:pt>
                <c:pt idx="99">
                  <c:v>Greenup</c:v>
                </c:pt>
                <c:pt idx="100">
                  <c:v>Hickman</c:v>
                </c:pt>
                <c:pt idx="101">
                  <c:v>Bullitt</c:v>
                </c:pt>
                <c:pt idx="102">
                  <c:v>Carlisle</c:v>
                </c:pt>
                <c:pt idx="103">
                  <c:v>Franklin</c:v>
                </c:pt>
                <c:pt idx="104">
                  <c:v>Kentucky</c:v>
                </c:pt>
                <c:pt idx="105">
                  <c:v>Nelson</c:v>
                </c:pt>
                <c:pt idx="106">
                  <c:v>Hardin</c:v>
                </c:pt>
                <c:pt idx="107">
                  <c:v>Scott</c:v>
                </c:pt>
                <c:pt idx="108">
                  <c:v>Pendleton</c:v>
                </c:pt>
                <c:pt idx="109">
                  <c:v>Spencer</c:v>
                </c:pt>
                <c:pt idx="110">
                  <c:v>Jessamine</c:v>
                </c:pt>
                <c:pt idx="111">
                  <c:v>Shelby</c:v>
                </c:pt>
                <c:pt idx="112">
                  <c:v>McCracken</c:v>
                </c:pt>
                <c:pt idx="113">
                  <c:v>Boone</c:v>
                </c:pt>
                <c:pt idx="114">
                  <c:v>Campbell</c:v>
                </c:pt>
                <c:pt idx="115">
                  <c:v>Bourbon</c:v>
                </c:pt>
                <c:pt idx="116">
                  <c:v>Fayette</c:v>
                </c:pt>
                <c:pt idx="117">
                  <c:v>Woodford</c:v>
                </c:pt>
                <c:pt idx="118">
                  <c:v>Jefferson</c:v>
                </c:pt>
                <c:pt idx="119">
                  <c:v>United States</c:v>
                </c:pt>
                <c:pt idx="120">
                  <c:v>Kenton</c:v>
                </c:pt>
                <c:pt idx="121">
                  <c:v>Oldham</c:v>
                </c:pt>
              </c:strCache>
            </c:strRef>
          </c:cat>
          <c:val>
            <c:numRef>
              <c:f>Table!$K$5:$K$126</c:f>
              <c:numCache>
                <c:formatCode>0.0%</c:formatCode>
                <c:ptCount val="122"/>
                <c:pt idx="0">
                  <c:v>0.40410692157904055</c:v>
                </c:pt>
                <c:pt idx="1">
                  <c:v>0.4708798017348203</c:v>
                </c:pt>
                <c:pt idx="2">
                  <c:v>0.49527349973446627</c:v>
                </c:pt>
                <c:pt idx="3">
                  <c:v>0.51221455124800852</c:v>
                </c:pt>
                <c:pt idx="4">
                  <c:v>0.51623296158612142</c:v>
                </c:pt>
                <c:pt idx="5">
                  <c:v>0.52837670384138791</c:v>
                </c:pt>
                <c:pt idx="6">
                  <c:v>0.52938573198796246</c:v>
                </c:pt>
                <c:pt idx="7">
                  <c:v>0.53292618162506633</c:v>
                </c:pt>
                <c:pt idx="8">
                  <c:v>0.54255620463798904</c:v>
                </c:pt>
                <c:pt idx="9">
                  <c:v>0.55231014338821027</c:v>
                </c:pt>
                <c:pt idx="10">
                  <c:v>0.55455832890777124</c:v>
                </c:pt>
                <c:pt idx="11">
                  <c:v>0.55878916622411046</c:v>
                </c:pt>
                <c:pt idx="12">
                  <c:v>0.55940874491060366</c:v>
                </c:pt>
                <c:pt idx="13">
                  <c:v>0.56041777305717821</c:v>
                </c:pt>
                <c:pt idx="14">
                  <c:v>0.56082492476544521</c:v>
                </c:pt>
                <c:pt idx="15">
                  <c:v>0.56094884050274385</c:v>
                </c:pt>
                <c:pt idx="16">
                  <c:v>0.56139139670738181</c:v>
                </c:pt>
                <c:pt idx="17">
                  <c:v>0.56335634625597453</c:v>
                </c:pt>
                <c:pt idx="18">
                  <c:v>0.56378120021242695</c:v>
                </c:pt>
                <c:pt idx="19">
                  <c:v>0.56418835192069394</c:v>
                </c:pt>
                <c:pt idx="20">
                  <c:v>0.56521508231545403</c:v>
                </c:pt>
                <c:pt idx="21">
                  <c:v>0.56907417241989733</c:v>
                </c:pt>
                <c:pt idx="22">
                  <c:v>0.57167640290316868</c:v>
                </c:pt>
                <c:pt idx="23">
                  <c:v>0.57463267835015042</c:v>
                </c:pt>
                <c:pt idx="24">
                  <c:v>0.57588953797132236</c:v>
                </c:pt>
                <c:pt idx="25">
                  <c:v>0.57619047619047614</c:v>
                </c:pt>
                <c:pt idx="26">
                  <c:v>0.58206762258806866</c:v>
                </c:pt>
                <c:pt idx="27">
                  <c:v>0.58206762258806866</c:v>
                </c:pt>
                <c:pt idx="28">
                  <c:v>0.58289962825278807</c:v>
                </c:pt>
                <c:pt idx="29">
                  <c:v>0.58408567888121787</c:v>
                </c:pt>
                <c:pt idx="30">
                  <c:v>0.58794476898566117</c:v>
                </c:pt>
                <c:pt idx="31">
                  <c:v>0.58971499380421311</c:v>
                </c:pt>
                <c:pt idx="32">
                  <c:v>0.5906355107098602</c:v>
                </c:pt>
                <c:pt idx="33">
                  <c:v>0.59564524694636223</c:v>
                </c:pt>
                <c:pt idx="34">
                  <c:v>0.5965126571074526</c:v>
                </c:pt>
                <c:pt idx="35">
                  <c:v>0.6025314214905293</c:v>
                </c:pt>
                <c:pt idx="36">
                  <c:v>0.60327491591432114</c:v>
                </c:pt>
                <c:pt idx="37">
                  <c:v>0.60534607895202686</c:v>
                </c:pt>
                <c:pt idx="38">
                  <c:v>0.6059833598867056</c:v>
                </c:pt>
                <c:pt idx="39">
                  <c:v>0.60699238803328026</c:v>
                </c:pt>
                <c:pt idx="40">
                  <c:v>0.60817843866171006</c:v>
                </c:pt>
                <c:pt idx="41">
                  <c:v>0.6092759780492123</c:v>
                </c:pt>
                <c:pt idx="42">
                  <c:v>0.60984244999114889</c:v>
                </c:pt>
                <c:pt idx="43">
                  <c:v>0.61361302885466451</c:v>
                </c:pt>
                <c:pt idx="44">
                  <c:v>0.61483448397946538</c:v>
                </c:pt>
                <c:pt idx="45">
                  <c:v>0.61702956275446985</c:v>
                </c:pt>
                <c:pt idx="46">
                  <c:v>0.6195255797486281</c:v>
                </c:pt>
                <c:pt idx="47">
                  <c:v>0.62172065852363245</c:v>
                </c:pt>
                <c:pt idx="48">
                  <c:v>0.62202159674278634</c:v>
                </c:pt>
                <c:pt idx="49">
                  <c:v>0.62382722605770935</c:v>
                </c:pt>
                <c:pt idx="50">
                  <c:v>0.62402195078775002</c:v>
                </c:pt>
                <c:pt idx="51">
                  <c:v>0.62731456895025672</c:v>
                </c:pt>
                <c:pt idx="52">
                  <c:v>0.62924411400247826</c:v>
                </c:pt>
                <c:pt idx="53">
                  <c:v>0.63512126040007078</c:v>
                </c:pt>
                <c:pt idx="54">
                  <c:v>0.63577624358293505</c:v>
                </c:pt>
                <c:pt idx="55">
                  <c:v>0.64314037882811115</c:v>
                </c:pt>
                <c:pt idx="56">
                  <c:v>0.64344131704726504</c:v>
                </c:pt>
                <c:pt idx="57">
                  <c:v>0.64354753053637814</c:v>
                </c:pt>
                <c:pt idx="58">
                  <c:v>0.64554788458134182</c:v>
                </c:pt>
                <c:pt idx="59">
                  <c:v>0.64692865993981241</c:v>
                </c:pt>
                <c:pt idx="60">
                  <c:v>0.65204460966542754</c:v>
                </c:pt>
                <c:pt idx="61">
                  <c:v>0.65209771640998404</c:v>
                </c:pt>
                <c:pt idx="62">
                  <c:v>0.6564524694636219</c:v>
                </c:pt>
                <c:pt idx="63">
                  <c:v>0.65733758187289781</c:v>
                </c:pt>
                <c:pt idx="64">
                  <c:v>0.65986900336342713</c:v>
                </c:pt>
                <c:pt idx="65">
                  <c:v>0.66094884050274383</c:v>
                </c:pt>
                <c:pt idx="66">
                  <c:v>0.66100194724730044</c:v>
                </c:pt>
                <c:pt idx="67">
                  <c:v>0.66110816073641354</c:v>
                </c:pt>
                <c:pt idx="68">
                  <c:v>0.6636572844751284</c:v>
                </c:pt>
                <c:pt idx="69">
                  <c:v>0.6661887059656576</c:v>
                </c:pt>
                <c:pt idx="70">
                  <c:v>0.66925119490175256</c:v>
                </c:pt>
                <c:pt idx="71">
                  <c:v>0.66925119490175256</c:v>
                </c:pt>
                <c:pt idx="72">
                  <c:v>0.67466808284652147</c:v>
                </c:pt>
                <c:pt idx="73">
                  <c:v>0.67640290316870244</c:v>
                </c:pt>
                <c:pt idx="74">
                  <c:v>0.67742963356346253</c:v>
                </c:pt>
                <c:pt idx="75">
                  <c:v>0.67827934147636748</c:v>
                </c:pt>
                <c:pt idx="76">
                  <c:v>0.68127102141972029</c:v>
                </c:pt>
                <c:pt idx="77">
                  <c:v>0.68139493715701893</c:v>
                </c:pt>
                <c:pt idx="78">
                  <c:v>0.68180208886528593</c:v>
                </c:pt>
                <c:pt idx="79">
                  <c:v>0.6849353867941228</c:v>
                </c:pt>
                <c:pt idx="80">
                  <c:v>0.68527172950964776</c:v>
                </c:pt>
                <c:pt idx="81">
                  <c:v>0.68546645423968844</c:v>
                </c:pt>
                <c:pt idx="82">
                  <c:v>0.68964418481147105</c:v>
                </c:pt>
                <c:pt idx="83">
                  <c:v>0.6932731456895026</c:v>
                </c:pt>
                <c:pt idx="84">
                  <c:v>0.69348557266772881</c:v>
                </c:pt>
                <c:pt idx="85">
                  <c:v>0.69454770755885997</c:v>
                </c:pt>
                <c:pt idx="86">
                  <c:v>0.69583997167640288</c:v>
                </c:pt>
                <c:pt idx="87">
                  <c:v>0.69746857850947075</c:v>
                </c:pt>
                <c:pt idx="88">
                  <c:v>0.69930961232076472</c:v>
                </c:pt>
                <c:pt idx="89">
                  <c:v>0.70747034873428927</c:v>
                </c:pt>
                <c:pt idx="90">
                  <c:v>0.71370154009559217</c:v>
                </c:pt>
                <c:pt idx="91">
                  <c:v>0.71540095592140207</c:v>
                </c:pt>
                <c:pt idx="92">
                  <c:v>0.71610904584882284</c:v>
                </c:pt>
                <c:pt idx="93">
                  <c:v>0.71837493361656934</c:v>
                </c:pt>
                <c:pt idx="94">
                  <c:v>0.72476544521154185</c:v>
                </c:pt>
                <c:pt idx="95">
                  <c:v>0.73073110285006193</c:v>
                </c:pt>
                <c:pt idx="96">
                  <c:v>0.73198796247123388</c:v>
                </c:pt>
                <c:pt idx="97">
                  <c:v>0.74954859267126928</c:v>
                </c:pt>
                <c:pt idx="98">
                  <c:v>0.7500796601168348</c:v>
                </c:pt>
                <c:pt idx="99">
                  <c:v>0.75262878385554965</c:v>
                </c:pt>
                <c:pt idx="100">
                  <c:v>0.75473535138962644</c:v>
                </c:pt>
                <c:pt idx="101">
                  <c:v>0.75763852009205168</c:v>
                </c:pt>
                <c:pt idx="102">
                  <c:v>0.76103735174367149</c:v>
                </c:pt>
                <c:pt idx="103">
                  <c:v>0.76599398123561691</c:v>
                </c:pt>
                <c:pt idx="104">
                  <c:v>0.77482740308019116</c:v>
                </c:pt>
                <c:pt idx="105">
                  <c:v>0.7755177907594264</c:v>
                </c:pt>
                <c:pt idx="106">
                  <c:v>0.78321826872012745</c:v>
                </c:pt>
                <c:pt idx="107">
                  <c:v>0.78482917330500979</c:v>
                </c:pt>
                <c:pt idx="108">
                  <c:v>0.79729155602761548</c:v>
                </c:pt>
                <c:pt idx="109">
                  <c:v>0.80028323597096829</c:v>
                </c:pt>
                <c:pt idx="110">
                  <c:v>0.81872897858027971</c:v>
                </c:pt>
                <c:pt idx="111">
                  <c:v>0.8259337935917862</c:v>
                </c:pt>
                <c:pt idx="112">
                  <c:v>0.86895025668259873</c:v>
                </c:pt>
                <c:pt idx="113">
                  <c:v>0.88118251017879268</c:v>
                </c:pt>
                <c:pt idx="114">
                  <c:v>0.89215790405381479</c:v>
                </c:pt>
                <c:pt idx="115">
                  <c:v>0.91175429279518494</c:v>
                </c:pt>
                <c:pt idx="116">
                  <c:v>0.91533014692865999</c:v>
                </c:pt>
                <c:pt idx="117">
                  <c:v>0.94338821030270847</c:v>
                </c:pt>
                <c:pt idx="118">
                  <c:v>0.95866525048681184</c:v>
                </c:pt>
                <c:pt idx="119">
                  <c:v>1</c:v>
                </c:pt>
                <c:pt idx="120">
                  <c:v>1.0329084793768808</c:v>
                </c:pt>
                <c:pt idx="121">
                  <c:v>1.1725615153124447</c:v>
                </c:pt>
              </c:numCache>
            </c:numRef>
          </c:val>
          <c:extLst>
            <c:ext xmlns:c16="http://schemas.microsoft.com/office/drawing/2014/chart" uri="{C3380CC4-5D6E-409C-BE32-E72D297353CC}">
              <c16:uniqueId val="{00000000-42B0-44B4-A33F-DE58D9C87833}"/>
            </c:ext>
          </c:extLst>
        </c:ser>
        <c:dLbls>
          <c:showLegendKey val="0"/>
          <c:showVal val="0"/>
          <c:showCatName val="0"/>
          <c:showSerName val="0"/>
          <c:showPercent val="0"/>
          <c:showBubbleSize val="0"/>
        </c:dLbls>
        <c:gapWidth val="219"/>
        <c:overlap val="-27"/>
        <c:axId val="727038424"/>
        <c:axId val="727042360"/>
      </c:barChart>
      <c:catAx>
        <c:axId val="72703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7042360"/>
        <c:crosses val="autoZero"/>
        <c:auto val="1"/>
        <c:lblAlgn val="ctr"/>
        <c:lblOffset val="100"/>
        <c:noMultiLvlLbl val="0"/>
      </c:catAx>
      <c:valAx>
        <c:axId val="727042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703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Sheet1!$E$3</c:f>
              <c:strCache>
                <c:ptCount val="1"/>
                <c:pt idx="0">
                  <c:v>Annual Percent Change in PCPI</c:v>
                </c:pt>
              </c:strCache>
            </c:strRef>
          </c:tx>
          <c:spPr>
            <a:solidFill>
              <a:schemeClr val="accent1"/>
            </a:solidFill>
            <a:ln>
              <a:noFill/>
            </a:ln>
            <a:effectLst/>
          </c:spPr>
          <c:invertIfNegative val="0"/>
          <c:cat>
            <c:strRef>
              <c:f>Sheet1!$D$4:$D$53</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strCache>
            </c:strRef>
          </c:cat>
          <c:val>
            <c:numRef>
              <c:f>Sheet1!$E$4:$E$53</c:f>
              <c:numCache>
                <c:formatCode>0.0%</c:formatCode>
                <c:ptCount val="50"/>
                <c:pt idx="0">
                  <c:v>4.6245421245421248E-2</c:v>
                </c:pt>
                <c:pt idx="1">
                  <c:v>2.6914660831509847E-2</c:v>
                </c:pt>
                <c:pt idx="2">
                  <c:v>9.0986575751118681E-2</c:v>
                </c:pt>
                <c:pt idx="3">
                  <c:v>0.1037109375</c:v>
                </c:pt>
                <c:pt idx="4">
                  <c:v>0.10104406299769952</c:v>
                </c:pt>
                <c:pt idx="5">
                  <c:v>-2.2018643522982963E-2</c:v>
                </c:pt>
                <c:pt idx="6">
                  <c:v>-1.6598192276088743E-2</c:v>
                </c:pt>
                <c:pt idx="7">
                  <c:v>0.14304812834224598</c:v>
                </c:pt>
                <c:pt idx="8">
                  <c:v>8.771929824561403E-2</c:v>
                </c:pt>
                <c:pt idx="9">
                  <c:v>8.8575268817204303E-2</c:v>
                </c:pt>
                <c:pt idx="10">
                  <c:v>4.5437708359056674E-2</c:v>
                </c:pt>
                <c:pt idx="11">
                  <c:v>9.1177512696350535E-2</c:v>
                </c:pt>
                <c:pt idx="12">
                  <c:v>9.7413139950211058E-2</c:v>
                </c:pt>
                <c:pt idx="13">
                  <c:v>5.3950093697603313E-2</c:v>
                </c:pt>
                <c:pt idx="14">
                  <c:v>8.7123338948156465E-2</c:v>
                </c:pt>
                <c:pt idx="15">
                  <c:v>5.6296806404407332E-2</c:v>
                </c:pt>
                <c:pt idx="16">
                  <c:v>3.86276587075218E-2</c:v>
                </c:pt>
                <c:pt idx="17">
                  <c:v>4.9744998038446453E-2</c:v>
                </c:pt>
                <c:pt idx="18">
                  <c:v>4.1856641004559388E-2</c:v>
                </c:pt>
                <c:pt idx="19">
                  <c:v>7.6476074323839585E-2</c:v>
                </c:pt>
                <c:pt idx="20">
                  <c:v>3.7320893035654779E-2</c:v>
                </c:pt>
                <c:pt idx="21">
                  <c:v>7.1442338580147771E-2</c:v>
                </c:pt>
                <c:pt idx="22">
                  <c:v>0.10937218924266955</c:v>
                </c:pt>
                <c:pt idx="23">
                  <c:v>-3.3565753202529594E-2</c:v>
                </c:pt>
                <c:pt idx="24">
                  <c:v>2.5615212527964205E-2</c:v>
                </c:pt>
                <c:pt idx="25">
                  <c:v>2.2630603119206019E-2</c:v>
                </c:pt>
                <c:pt idx="26">
                  <c:v>5.5404468618354394E-2</c:v>
                </c:pt>
                <c:pt idx="27">
                  <c:v>3.1477364591754244E-2</c:v>
                </c:pt>
                <c:pt idx="28">
                  <c:v>6.1915258388439871E-2</c:v>
                </c:pt>
                <c:pt idx="29">
                  <c:v>3.6164029706167257E-2</c:v>
                </c:pt>
                <c:pt idx="30">
                  <c:v>9.0014690824912078E-2</c:v>
                </c:pt>
                <c:pt idx="31">
                  <c:v>2.9609965284868287E-2</c:v>
                </c:pt>
                <c:pt idx="32">
                  <c:v>1.1662038873462911E-2</c:v>
                </c:pt>
                <c:pt idx="33">
                  <c:v>4.5483061480552069E-2</c:v>
                </c:pt>
                <c:pt idx="34">
                  <c:v>3.6641164116411641E-2</c:v>
                </c:pt>
                <c:pt idx="35">
                  <c:v>2.5179986252306358E-2</c:v>
                </c:pt>
                <c:pt idx="36">
                  <c:v>4.6335180153156651E-2</c:v>
                </c:pt>
                <c:pt idx="37">
                  <c:v>3.6930860033726816E-2</c:v>
                </c:pt>
                <c:pt idx="38">
                  <c:v>4.5438282647584975E-2</c:v>
                </c:pt>
                <c:pt idx="39">
                  <c:v>3.605873934416029E-2</c:v>
                </c:pt>
                <c:pt idx="40">
                  <c:v>1.6455962283414914E-2</c:v>
                </c:pt>
                <c:pt idx="41">
                  <c:v>4.0917013796567106E-2</c:v>
                </c:pt>
                <c:pt idx="42">
                  <c:v>1.7880456377362776E-2</c:v>
                </c:pt>
                <c:pt idx="43">
                  <c:v>-1.265893374972117E-2</c:v>
                </c:pt>
                <c:pt idx="44">
                  <c:v>4.5184975995481505E-2</c:v>
                </c:pt>
                <c:pt idx="45">
                  <c:v>4.7446636044312346E-2</c:v>
                </c:pt>
                <c:pt idx="46">
                  <c:v>2.4222256616622813E-2</c:v>
                </c:pt>
                <c:pt idx="47">
                  <c:v>2.5664274020904168E-2</c:v>
                </c:pt>
                <c:pt idx="48">
                  <c:v>1.8072880856497397E-2</c:v>
                </c:pt>
                <c:pt idx="49">
                  <c:v>3.8977327544621319E-2</c:v>
                </c:pt>
              </c:numCache>
            </c:numRef>
          </c:val>
          <c:extLst>
            <c:ext xmlns:c16="http://schemas.microsoft.com/office/drawing/2014/chart" uri="{C3380CC4-5D6E-409C-BE32-E72D297353CC}">
              <c16:uniqueId val="{00000000-8698-44C0-ACC2-7697197FE7D1}"/>
            </c:ext>
          </c:extLst>
        </c:ser>
        <c:dLbls>
          <c:showLegendKey val="0"/>
          <c:showVal val="0"/>
          <c:showCatName val="0"/>
          <c:showSerName val="0"/>
          <c:showPercent val="0"/>
          <c:showBubbleSize val="0"/>
        </c:dLbls>
        <c:gapWidth val="219"/>
        <c:overlap val="-27"/>
        <c:axId val="716715976"/>
        <c:axId val="716718272"/>
      </c:barChart>
      <c:catAx>
        <c:axId val="716715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718272"/>
        <c:crosses val="autoZero"/>
        <c:auto val="1"/>
        <c:lblAlgn val="ctr"/>
        <c:lblOffset val="100"/>
        <c:noMultiLvlLbl val="0"/>
      </c:catAx>
      <c:valAx>
        <c:axId val="716718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715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Sheet1!$O$2</c:f>
              <c:strCache>
                <c:ptCount val="1"/>
                <c:pt idx="0">
                  <c:v>Elizabethtown-Fort Knox, KY (Metropolitan Statistical Area)</c:v>
                </c:pt>
              </c:strCache>
            </c:strRef>
          </c:tx>
          <c:spPr>
            <a:solidFill>
              <a:schemeClr val="accent1"/>
            </a:solidFill>
            <a:ln>
              <a:noFill/>
            </a:ln>
            <a:effectLst/>
          </c:spPr>
          <c:invertIfNegative val="0"/>
          <c:cat>
            <c:strRef>
              <c:f>Sheet1!$N$3:$N$53</c:f>
              <c:strCache>
                <c:ptCount val="51"/>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2016</c:v>
                </c:pt>
                <c:pt idx="48">
                  <c:v>2017</c:v>
                </c:pt>
                <c:pt idx="49">
                  <c:v>2018</c:v>
                </c:pt>
                <c:pt idx="50">
                  <c:v>2019</c:v>
                </c:pt>
              </c:strCache>
            </c:strRef>
          </c:cat>
          <c:val>
            <c:numRef>
              <c:f>Sheet1!$O$3:$O$53</c:f>
              <c:numCache>
                <c:formatCode>0.0%</c:formatCode>
                <c:ptCount val="51"/>
                <c:pt idx="0">
                  <c:v>1.1111676418214196</c:v>
                </c:pt>
                <c:pt idx="1">
                  <c:v>1.0886136255359695</c:v>
                </c:pt>
                <c:pt idx="2">
                  <c:v>1.0496533214046075</c:v>
                </c:pt>
                <c:pt idx="3">
                  <c:v>1.0541486514309244</c:v>
                </c:pt>
                <c:pt idx="4">
                  <c:v>1.0537012865933246</c:v>
                </c:pt>
                <c:pt idx="5">
                  <c:v>1.0661411925976696</c:v>
                </c:pt>
                <c:pt idx="6">
                  <c:v>0.96220746363061349</c:v>
                </c:pt>
                <c:pt idx="7">
                  <c:v>0.87039999999999995</c:v>
                </c:pt>
                <c:pt idx="8">
                  <c:v>0.9100585417775412</c:v>
                </c:pt>
                <c:pt idx="9">
                  <c:v>0.8903781713738631</c:v>
                </c:pt>
                <c:pt idx="10">
                  <c:v>0.87727469670710567</c:v>
                </c:pt>
                <c:pt idx="11">
                  <c:v>0.83172888015717095</c:v>
                </c:pt>
                <c:pt idx="12">
                  <c:v>0.81761061946902658</c:v>
                </c:pt>
                <c:pt idx="13">
                  <c:v>0.8449870822568547</c:v>
                </c:pt>
                <c:pt idx="14">
                  <c:v>0.84154985037013708</c:v>
                </c:pt>
                <c:pt idx="15">
                  <c:v>0.83539479361426727</c:v>
                </c:pt>
                <c:pt idx="16">
                  <c:v>0.83165028803795327</c:v>
                </c:pt>
                <c:pt idx="17">
                  <c:v>0.82278889606197547</c:v>
                </c:pt>
                <c:pt idx="18">
                  <c:v>0.82135183252501687</c:v>
                </c:pt>
                <c:pt idx="19">
                  <c:v>0.79856774563162414</c:v>
                </c:pt>
                <c:pt idx="20">
                  <c:v>0.80343756693082036</c:v>
                </c:pt>
                <c:pt idx="21">
                  <c:v>0.79328270730339945</c:v>
                </c:pt>
                <c:pt idx="22">
                  <c:v>0.83260109835247131</c:v>
                </c:pt>
                <c:pt idx="23">
                  <c:v>0.87724039829302991</c:v>
                </c:pt>
                <c:pt idx="24">
                  <c:v>0.82271200478534945</c:v>
                </c:pt>
                <c:pt idx="25">
                  <c:v>0.81231450719822818</c:v>
                </c:pt>
                <c:pt idx="26">
                  <c:v>0.79438302198500443</c:v>
                </c:pt>
                <c:pt idx="27">
                  <c:v>0.79899882927616972</c:v>
                </c:pt>
                <c:pt idx="28">
                  <c:v>0.78540376255145616</c:v>
                </c:pt>
                <c:pt idx="29">
                  <c:v>0.78669666509416847</c:v>
                </c:pt>
                <c:pt idx="30">
                  <c:v>0.78287387167601852</c:v>
                </c:pt>
                <c:pt idx="31">
                  <c:v>0.79828508085550343</c:v>
                </c:pt>
                <c:pt idx="32">
                  <c:v>0.7973558528639656</c:v>
                </c:pt>
                <c:pt idx="33">
                  <c:v>0.80103018310876595</c:v>
                </c:pt>
                <c:pt idx="34">
                  <c:v>0.81498914937188616</c:v>
                </c:pt>
                <c:pt idx="35">
                  <c:v>0.80633022170361723</c:v>
                </c:pt>
                <c:pt idx="36">
                  <c:v>0.79003568640570987</c:v>
                </c:pt>
                <c:pt idx="37">
                  <c:v>0.77780692549842601</c:v>
                </c:pt>
                <c:pt idx="38">
                  <c:v>0.77087982348368977</c:v>
                </c:pt>
                <c:pt idx="39">
                  <c:v>0.78345439477404577</c:v>
                </c:pt>
                <c:pt idx="40">
                  <c:v>0.84614798251854861</c:v>
                </c:pt>
                <c:pt idx="41">
                  <c:v>0.83187515360039321</c:v>
                </c:pt>
                <c:pt idx="42">
                  <c:v>0.82355141060701675</c:v>
                </c:pt>
                <c:pt idx="43">
                  <c:v>0.8038732236517685</c:v>
                </c:pt>
                <c:pt idx="44">
                  <c:v>0.78874682585646194</c:v>
                </c:pt>
                <c:pt idx="45">
                  <c:v>0.78716209030776108</c:v>
                </c:pt>
                <c:pt idx="46">
                  <c:v>0.79290666993925263</c:v>
                </c:pt>
                <c:pt idx="47">
                  <c:v>0.79709708503974941</c:v>
                </c:pt>
                <c:pt idx="48">
                  <c:v>0.78601069271004231</c:v>
                </c:pt>
                <c:pt idx="49">
                  <c:v>0.76638692742800107</c:v>
                </c:pt>
                <c:pt idx="50">
                  <c:v>0.76856923653362352</c:v>
                </c:pt>
              </c:numCache>
            </c:numRef>
          </c:val>
          <c:extLst>
            <c:ext xmlns:c16="http://schemas.microsoft.com/office/drawing/2014/chart" uri="{C3380CC4-5D6E-409C-BE32-E72D297353CC}">
              <c16:uniqueId val="{00000000-8E8F-4F8B-826A-06AF3C57A9A1}"/>
            </c:ext>
          </c:extLst>
        </c:ser>
        <c:dLbls>
          <c:showLegendKey val="0"/>
          <c:showVal val="0"/>
          <c:showCatName val="0"/>
          <c:showSerName val="0"/>
          <c:showPercent val="0"/>
          <c:showBubbleSize val="0"/>
        </c:dLbls>
        <c:gapWidth val="219"/>
        <c:overlap val="-27"/>
        <c:axId val="1109799976"/>
        <c:axId val="1109786200"/>
      </c:barChart>
      <c:catAx>
        <c:axId val="110979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786200"/>
        <c:crosses val="autoZero"/>
        <c:auto val="1"/>
        <c:lblAlgn val="ctr"/>
        <c:lblOffset val="100"/>
        <c:noMultiLvlLbl val="0"/>
      </c:catAx>
      <c:valAx>
        <c:axId val="1109786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79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Graph!$B$6</c:f>
              <c:strCache>
                <c:ptCount val="1"/>
                <c:pt idx="0">
                  <c:v>KYICLAIMS</c:v>
                </c:pt>
              </c:strCache>
            </c:strRef>
          </c:tx>
          <c:spPr>
            <a:ln w="28575" cap="rnd">
              <a:solidFill>
                <a:schemeClr val="accent1"/>
              </a:solidFill>
              <a:round/>
            </a:ln>
            <a:effectLst/>
          </c:spPr>
          <c:marker>
            <c:symbol val="none"/>
          </c:marker>
          <c:cat>
            <c:numRef>
              <c:f>Graph!$A$7:$A$203</c:f>
              <c:numCache>
                <c:formatCode>m/d/yyyy</c:formatCode>
                <c:ptCount val="197"/>
                <c:pt idx="0">
                  <c:v>43106</c:v>
                </c:pt>
                <c:pt idx="1">
                  <c:v>43113</c:v>
                </c:pt>
                <c:pt idx="2">
                  <c:v>43120</c:v>
                </c:pt>
                <c:pt idx="3">
                  <c:v>43127</c:v>
                </c:pt>
                <c:pt idx="4">
                  <c:v>43134</c:v>
                </c:pt>
                <c:pt idx="5">
                  <c:v>43141</c:v>
                </c:pt>
                <c:pt idx="6">
                  <c:v>43148</c:v>
                </c:pt>
                <c:pt idx="7">
                  <c:v>43155</c:v>
                </c:pt>
                <c:pt idx="8">
                  <c:v>43162</c:v>
                </c:pt>
                <c:pt idx="9">
                  <c:v>43169</c:v>
                </c:pt>
                <c:pt idx="10">
                  <c:v>43176</c:v>
                </c:pt>
                <c:pt idx="11">
                  <c:v>43183</c:v>
                </c:pt>
                <c:pt idx="12">
                  <c:v>43190</c:v>
                </c:pt>
                <c:pt idx="13">
                  <c:v>43197</c:v>
                </c:pt>
                <c:pt idx="14">
                  <c:v>43204</c:v>
                </c:pt>
                <c:pt idx="15">
                  <c:v>43211</c:v>
                </c:pt>
                <c:pt idx="16">
                  <c:v>43218</c:v>
                </c:pt>
                <c:pt idx="17">
                  <c:v>43225</c:v>
                </c:pt>
                <c:pt idx="18">
                  <c:v>43232</c:v>
                </c:pt>
                <c:pt idx="19">
                  <c:v>43239</c:v>
                </c:pt>
                <c:pt idx="20">
                  <c:v>43246</c:v>
                </c:pt>
                <c:pt idx="21">
                  <c:v>43253</c:v>
                </c:pt>
                <c:pt idx="22">
                  <c:v>43260</c:v>
                </c:pt>
                <c:pt idx="23">
                  <c:v>43267</c:v>
                </c:pt>
                <c:pt idx="24">
                  <c:v>43274</c:v>
                </c:pt>
                <c:pt idx="25">
                  <c:v>43281</c:v>
                </c:pt>
                <c:pt idx="26">
                  <c:v>43288</c:v>
                </c:pt>
                <c:pt idx="27">
                  <c:v>43295</c:v>
                </c:pt>
                <c:pt idx="28">
                  <c:v>43302</c:v>
                </c:pt>
                <c:pt idx="29">
                  <c:v>43309</c:v>
                </c:pt>
                <c:pt idx="30">
                  <c:v>43316</c:v>
                </c:pt>
                <c:pt idx="31">
                  <c:v>43323</c:v>
                </c:pt>
                <c:pt idx="32">
                  <c:v>43330</c:v>
                </c:pt>
                <c:pt idx="33">
                  <c:v>43337</c:v>
                </c:pt>
                <c:pt idx="34">
                  <c:v>43344</c:v>
                </c:pt>
                <c:pt idx="35">
                  <c:v>43351</c:v>
                </c:pt>
                <c:pt idx="36">
                  <c:v>43358</c:v>
                </c:pt>
                <c:pt idx="37">
                  <c:v>43365</c:v>
                </c:pt>
                <c:pt idx="38">
                  <c:v>43372</c:v>
                </c:pt>
                <c:pt idx="39">
                  <c:v>43379</c:v>
                </c:pt>
                <c:pt idx="40">
                  <c:v>43386</c:v>
                </c:pt>
                <c:pt idx="41">
                  <c:v>43393</c:v>
                </c:pt>
                <c:pt idx="42">
                  <c:v>43400</c:v>
                </c:pt>
                <c:pt idx="43">
                  <c:v>43407</c:v>
                </c:pt>
                <c:pt idx="44">
                  <c:v>43414</c:v>
                </c:pt>
                <c:pt idx="45">
                  <c:v>43421</c:v>
                </c:pt>
                <c:pt idx="46">
                  <c:v>43428</c:v>
                </c:pt>
                <c:pt idx="47">
                  <c:v>43435</c:v>
                </c:pt>
                <c:pt idx="48">
                  <c:v>43442</c:v>
                </c:pt>
                <c:pt idx="49">
                  <c:v>43449</c:v>
                </c:pt>
                <c:pt idx="50">
                  <c:v>43456</c:v>
                </c:pt>
                <c:pt idx="51">
                  <c:v>43463</c:v>
                </c:pt>
                <c:pt idx="52">
                  <c:v>43470</c:v>
                </c:pt>
                <c:pt idx="53">
                  <c:v>43477</c:v>
                </c:pt>
                <c:pt idx="54">
                  <c:v>43484</c:v>
                </c:pt>
                <c:pt idx="55">
                  <c:v>43491</c:v>
                </c:pt>
                <c:pt idx="56">
                  <c:v>43498</c:v>
                </c:pt>
                <c:pt idx="57">
                  <c:v>43505</c:v>
                </c:pt>
                <c:pt idx="58">
                  <c:v>43512</c:v>
                </c:pt>
                <c:pt idx="59">
                  <c:v>43519</c:v>
                </c:pt>
                <c:pt idx="60">
                  <c:v>43526</c:v>
                </c:pt>
                <c:pt idx="61">
                  <c:v>43533</c:v>
                </c:pt>
                <c:pt idx="62">
                  <c:v>43540</c:v>
                </c:pt>
                <c:pt idx="63">
                  <c:v>43547</c:v>
                </c:pt>
                <c:pt idx="64">
                  <c:v>43554</c:v>
                </c:pt>
                <c:pt idx="65">
                  <c:v>43561</c:v>
                </c:pt>
                <c:pt idx="66">
                  <c:v>43568</c:v>
                </c:pt>
                <c:pt idx="67">
                  <c:v>43575</c:v>
                </c:pt>
                <c:pt idx="68">
                  <c:v>43582</c:v>
                </c:pt>
                <c:pt idx="69">
                  <c:v>43589</c:v>
                </c:pt>
                <c:pt idx="70">
                  <c:v>43596</c:v>
                </c:pt>
                <c:pt idx="71">
                  <c:v>43603</c:v>
                </c:pt>
                <c:pt idx="72">
                  <c:v>43610</c:v>
                </c:pt>
                <c:pt idx="73">
                  <c:v>43617</c:v>
                </c:pt>
                <c:pt idx="74">
                  <c:v>43624</c:v>
                </c:pt>
                <c:pt idx="75">
                  <c:v>43631</c:v>
                </c:pt>
                <c:pt idx="76">
                  <c:v>43638</c:v>
                </c:pt>
                <c:pt idx="77">
                  <c:v>43645</c:v>
                </c:pt>
                <c:pt idx="78">
                  <c:v>43652</c:v>
                </c:pt>
                <c:pt idx="79">
                  <c:v>43659</c:v>
                </c:pt>
                <c:pt idx="80">
                  <c:v>43666</c:v>
                </c:pt>
                <c:pt idx="81">
                  <c:v>43673</c:v>
                </c:pt>
                <c:pt idx="82">
                  <c:v>43680</c:v>
                </c:pt>
                <c:pt idx="83">
                  <c:v>43687</c:v>
                </c:pt>
                <c:pt idx="84">
                  <c:v>43694</c:v>
                </c:pt>
                <c:pt idx="85">
                  <c:v>43701</c:v>
                </c:pt>
                <c:pt idx="86">
                  <c:v>43708</c:v>
                </c:pt>
                <c:pt idx="87">
                  <c:v>43715</c:v>
                </c:pt>
                <c:pt idx="88">
                  <c:v>43722</c:v>
                </c:pt>
                <c:pt idx="89">
                  <c:v>43729</c:v>
                </c:pt>
                <c:pt idx="90">
                  <c:v>43736</c:v>
                </c:pt>
                <c:pt idx="91">
                  <c:v>43743</c:v>
                </c:pt>
                <c:pt idx="92">
                  <c:v>43750</c:v>
                </c:pt>
                <c:pt idx="93">
                  <c:v>43757</c:v>
                </c:pt>
                <c:pt idx="94">
                  <c:v>43764</c:v>
                </c:pt>
                <c:pt idx="95">
                  <c:v>43771</c:v>
                </c:pt>
                <c:pt idx="96">
                  <c:v>43778</c:v>
                </c:pt>
                <c:pt idx="97">
                  <c:v>43785</c:v>
                </c:pt>
                <c:pt idx="98">
                  <c:v>43792</c:v>
                </c:pt>
                <c:pt idx="99">
                  <c:v>43799</c:v>
                </c:pt>
                <c:pt idx="100">
                  <c:v>43806</c:v>
                </c:pt>
                <c:pt idx="101">
                  <c:v>43813</c:v>
                </c:pt>
                <c:pt idx="102">
                  <c:v>43820</c:v>
                </c:pt>
                <c:pt idx="103">
                  <c:v>43827</c:v>
                </c:pt>
                <c:pt idx="104">
                  <c:v>43834</c:v>
                </c:pt>
                <c:pt idx="105">
                  <c:v>43841</c:v>
                </c:pt>
                <c:pt idx="106">
                  <c:v>43848</c:v>
                </c:pt>
                <c:pt idx="107">
                  <c:v>43855</c:v>
                </c:pt>
                <c:pt idx="108">
                  <c:v>43862</c:v>
                </c:pt>
                <c:pt idx="109">
                  <c:v>43869</c:v>
                </c:pt>
                <c:pt idx="110">
                  <c:v>43876</c:v>
                </c:pt>
                <c:pt idx="111">
                  <c:v>43883</c:v>
                </c:pt>
                <c:pt idx="112">
                  <c:v>43890</c:v>
                </c:pt>
                <c:pt idx="113">
                  <c:v>43897</c:v>
                </c:pt>
                <c:pt idx="114">
                  <c:v>43904</c:v>
                </c:pt>
                <c:pt idx="115">
                  <c:v>43911</c:v>
                </c:pt>
                <c:pt idx="116">
                  <c:v>43918</c:v>
                </c:pt>
                <c:pt idx="117">
                  <c:v>43925</c:v>
                </c:pt>
                <c:pt idx="118">
                  <c:v>43932</c:v>
                </c:pt>
                <c:pt idx="119">
                  <c:v>43939</c:v>
                </c:pt>
                <c:pt idx="120">
                  <c:v>43946</c:v>
                </c:pt>
                <c:pt idx="121">
                  <c:v>43953</c:v>
                </c:pt>
                <c:pt idx="122">
                  <c:v>43960</c:v>
                </c:pt>
                <c:pt idx="123">
                  <c:v>43967</c:v>
                </c:pt>
                <c:pt idx="124">
                  <c:v>43974</c:v>
                </c:pt>
                <c:pt idx="125">
                  <c:v>43981</c:v>
                </c:pt>
                <c:pt idx="126">
                  <c:v>43988</c:v>
                </c:pt>
                <c:pt idx="127">
                  <c:v>43995</c:v>
                </c:pt>
                <c:pt idx="128">
                  <c:v>44002</c:v>
                </c:pt>
                <c:pt idx="129">
                  <c:v>44009</c:v>
                </c:pt>
                <c:pt idx="130">
                  <c:v>44016</c:v>
                </c:pt>
                <c:pt idx="131">
                  <c:v>44023</c:v>
                </c:pt>
                <c:pt idx="132">
                  <c:v>44030</c:v>
                </c:pt>
                <c:pt idx="133">
                  <c:v>44037</c:v>
                </c:pt>
                <c:pt idx="134">
                  <c:v>44044</c:v>
                </c:pt>
                <c:pt idx="135">
                  <c:v>44051</c:v>
                </c:pt>
                <c:pt idx="136">
                  <c:v>44058</c:v>
                </c:pt>
                <c:pt idx="137">
                  <c:v>44065</c:v>
                </c:pt>
                <c:pt idx="138">
                  <c:v>44072</c:v>
                </c:pt>
                <c:pt idx="139">
                  <c:v>44079</c:v>
                </c:pt>
                <c:pt idx="140">
                  <c:v>44086</c:v>
                </c:pt>
                <c:pt idx="141">
                  <c:v>44093</c:v>
                </c:pt>
                <c:pt idx="142">
                  <c:v>44100</c:v>
                </c:pt>
                <c:pt idx="143">
                  <c:v>44107</c:v>
                </c:pt>
                <c:pt idx="144">
                  <c:v>44114</c:v>
                </c:pt>
                <c:pt idx="145">
                  <c:v>44121</c:v>
                </c:pt>
                <c:pt idx="146">
                  <c:v>44128</c:v>
                </c:pt>
                <c:pt idx="147">
                  <c:v>44135</c:v>
                </c:pt>
                <c:pt idx="148">
                  <c:v>44142</c:v>
                </c:pt>
                <c:pt idx="149">
                  <c:v>44149</c:v>
                </c:pt>
                <c:pt idx="150">
                  <c:v>44156</c:v>
                </c:pt>
                <c:pt idx="151">
                  <c:v>44163</c:v>
                </c:pt>
                <c:pt idx="152">
                  <c:v>44170</c:v>
                </c:pt>
                <c:pt idx="153">
                  <c:v>44177</c:v>
                </c:pt>
                <c:pt idx="154">
                  <c:v>44184</c:v>
                </c:pt>
                <c:pt idx="155">
                  <c:v>44191</c:v>
                </c:pt>
                <c:pt idx="156">
                  <c:v>44198</c:v>
                </c:pt>
                <c:pt idx="157">
                  <c:v>44205</c:v>
                </c:pt>
                <c:pt idx="158">
                  <c:v>44212</c:v>
                </c:pt>
                <c:pt idx="159">
                  <c:v>44219</c:v>
                </c:pt>
                <c:pt idx="160">
                  <c:v>44226</c:v>
                </c:pt>
                <c:pt idx="161">
                  <c:v>44233</c:v>
                </c:pt>
                <c:pt idx="162">
                  <c:v>44240</c:v>
                </c:pt>
                <c:pt idx="163">
                  <c:v>44247</c:v>
                </c:pt>
                <c:pt idx="164">
                  <c:v>44254</c:v>
                </c:pt>
                <c:pt idx="165">
                  <c:v>44261</c:v>
                </c:pt>
                <c:pt idx="166">
                  <c:v>44268</c:v>
                </c:pt>
                <c:pt idx="167">
                  <c:v>44275</c:v>
                </c:pt>
                <c:pt idx="168">
                  <c:v>44282</c:v>
                </c:pt>
                <c:pt idx="169">
                  <c:v>44289</c:v>
                </c:pt>
                <c:pt idx="170">
                  <c:v>44296</c:v>
                </c:pt>
                <c:pt idx="171">
                  <c:v>44303</c:v>
                </c:pt>
                <c:pt idx="172">
                  <c:v>44310</c:v>
                </c:pt>
                <c:pt idx="173">
                  <c:v>44317</c:v>
                </c:pt>
                <c:pt idx="174">
                  <c:v>44324</c:v>
                </c:pt>
                <c:pt idx="175">
                  <c:v>44331</c:v>
                </c:pt>
                <c:pt idx="176">
                  <c:v>44338</c:v>
                </c:pt>
                <c:pt idx="177">
                  <c:v>44345</c:v>
                </c:pt>
                <c:pt idx="178">
                  <c:v>44352</c:v>
                </c:pt>
                <c:pt idx="179">
                  <c:v>44359</c:v>
                </c:pt>
                <c:pt idx="180">
                  <c:v>44366</c:v>
                </c:pt>
                <c:pt idx="181">
                  <c:v>44373</c:v>
                </c:pt>
                <c:pt idx="182">
                  <c:v>44380</c:v>
                </c:pt>
                <c:pt idx="183">
                  <c:v>44387</c:v>
                </c:pt>
                <c:pt idx="184">
                  <c:v>44394</c:v>
                </c:pt>
                <c:pt idx="185">
                  <c:v>44401</c:v>
                </c:pt>
                <c:pt idx="186">
                  <c:v>44408</c:v>
                </c:pt>
                <c:pt idx="187">
                  <c:v>44415</c:v>
                </c:pt>
                <c:pt idx="188">
                  <c:v>44422</c:v>
                </c:pt>
                <c:pt idx="189">
                  <c:v>44429</c:v>
                </c:pt>
                <c:pt idx="190">
                  <c:v>44436</c:v>
                </c:pt>
                <c:pt idx="191">
                  <c:v>44443</c:v>
                </c:pt>
                <c:pt idx="192">
                  <c:v>44450</c:v>
                </c:pt>
                <c:pt idx="193">
                  <c:v>44457</c:v>
                </c:pt>
                <c:pt idx="194">
                  <c:v>44464</c:v>
                </c:pt>
                <c:pt idx="195">
                  <c:v>44471</c:v>
                </c:pt>
                <c:pt idx="196">
                  <c:v>44478</c:v>
                </c:pt>
              </c:numCache>
            </c:numRef>
          </c:cat>
          <c:val>
            <c:numRef>
              <c:f>Graph!$B$7:$B$203</c:f>
              <c:numCache>
                <c:formatCode>_(* #,##0_);_(* \(#,##0\);_(* "-"??_);_(@_)</c:formatCode>
                <c:ptCount val="197"/>
                <c:pt idx="0">
                  <c:v>7159.5</c:v>
                </c:pt>
                <c:pt idx="1">
                  <c:v>7268</c:v>
                </c:pt>
                <c:pt idx="2">
                  <c:v>4936</c:v>
                </c:pt>
                <c:pt idx="3">
                  <c:v>3939.5</c:v>
                </c:pt>
                <c:pt idx="4">
                  <c:v>3555.75</c:v>
                </c:pt>
                <c:pt idx="5">
                  <c:v>3423</c:v>
                </c:pt>
                <c:pt idx="6">
                  <c:v>3430</c:v>
                </c:pt>
                <c:pt idx="7">
                  <c:v>3197.25</c:v>
                </c:pt>
                <c:pt idx="8">
                  <c:v>2638.5</c:v>
                </c:pt>
                <c:pt idx="9">
                  <c:v>2350.75</c:v>
                </c:pt>
                <c:pt idx="10">
                  <c:v>2005.5</c:v>
                </c:pt>
                <c:pt idx="11">
                  <c:v>1937.5</c:v>
                </c:pt>
                <c:pt idx="12">
                  <c:v>2028.5</c:v>
                </c:pt>
                <c:pt idx="13">
                  <c:v>2156.75</c:v>
                </c:pt>
                <c:pt idx="14">
                  <c:v>2448</c:v>
                </c:pt>
                <c:pt idx="15">
                  <c:v>2443.25</c:v>
                </c:pt>
                <c:pt idx="16">
                  <c:v>2422.75</c:v>
                </c:pt>
                <c:pt idx="17">
                  <c:v>2212.75</c:v>
                </c:pt>
                <c:pt idx="18">
                  <c:v>2677.25</c:v>
                </c:pt>
                <c:pt idx="19">
                  <c:v>3851</c:v>
                </c:pt>
                <c:pt idx="20">
                  <c:v>4115.25</c:v>
                </c:pt>
                <c:pt idx="21">
                  <c:v>4176.75</c:v>
                </c:pt>
                <c:pt idx="22">
                  <c:v>3511</c:v>
                </c:pt>
                <c:pt idx="23">
                  <c:v>2303.5</c:v>
                </c:pt>
                <c:pt idx="24">
                  <c:v>2526.75</c:v>
                </c:pt>
                <c:pt idx="25">
                  <c:v>3915.75</c:v>
                </c:pt>
                <c:pt idx="26">
                  <c:v>4887.5</c:v>
                </c:pt>
                <c:pt idx="27">
                  <c:v>5410.5</c:v>
                </c:pt>
                <c:pt idx="28">
                  <c:v>6082</c:v>
                </c:pt>
                <c:pt idx="29">
                  <c:v>5571.5</c:v>
                </c:pt>
                <c:pt idx="30">
                  <c:v>4681</c:v>
                </c:pt>
                <c:pt idx="31">
                  <c:v>4251</c:v>
                </c:pt>
                <c:pt idx="32">
                  <c:v>3077</c:v>
                </c:pt>
                <c:pt idx="33">
                  <c:v>2037</c:v>
                </c:pt>
                <c:pt idx="34">
                  <c:v>1777</c:v>
                </c:pt>
                <c:pt idx="35">
                  <c:v>1708</c:v>
                </c:pt>
                <c:pt idx="36">
                  <c:v>2859.75</c:v>
                </c:pt>
                <c:pt idx="37">
                  <c:v>2897.25</c:v>
                </c:pt>
                <c:pt idx="38">
                  <c:v>4499.25</c:v>
                </c:pt>
                <c:pt idx="39">
                  <c:v>4540.25</c:v>
                </c:pt>
                <c:pt idx="40">
                  <c:v>3387.5</c:v>
                </c:pt>
                <c:pt idx="41">
                  <c:v>3358.5</c:v>
                </c:pt>
                <c:pt idx="42">
                  <c:v>1791</c:v>
                </c:pt>
                <c:pt idx="43">
                  <c:v>1729</c:v>
                </c:pt>
                <c:pt idx="44">
                  <c:v>2009.5</c:v>
                </c:pt>
                <c:pt idx="45">
                  <c:v>2159</c:v>
                </c:pt>
                <c:pt idx="46">
                  <c:v>2577.25</c:v>
                </c:pt>
                <c:pt idx="47">
                  <c:v>2784</c:v>
                </c:pt>
                <c:pt idx="48">
                  <c:v>2717.75</c:v>
                </c:pt>
                <c:pt idx="49">
                  <c:v>2869</c:v>
                </c:pt>
                <c:pt idx="50">
                  <c:v>2962.5</c:v>
                </c:pt>
                <c:pt idx="51">
                  <c:v>4157.75</c:v>
                </c:pt>
                <c:pt idx="52">
                  <c:v>5099.5</c:v>
                </c:pt>
                <c:pt idx="53">
                  <c:v>7229</c:v>
                </c:pt>
                <c:pt idx="54">
                  <c:v>7056</c:v>
                </c:pt>
                <c:pt idx="55">
                  <c:v>5938.5</c:v>
                </c:pt>
                <c:pt idx="56">
                  <c:v>5012.5</c:v>
                </c:pt>
                <c:pt idx="57">
                  <c:v>2771.75</c:v>
                </c:pt>
                <c:pt idx="58">
                  <c:v>2586.75</c:v>
                </c:pt>
                <c:pt idx="59">
                  <c:v>3557.25</c:v>
                </c:pt>
                <c:pt idx="60">
                  <c:v>3817.5</c:v>
                </c:pt>
                <c:pt idx="61">
                  <c:v>3733.75</c:v>
                </c:pt>
                <c:pt idx="62">
                  <c:v>3674</c:v>
                </c:pt>
                <c:pt idx="63">
                  <c:v>2455.5</c:v>
                </c:pt>
                <c:pt idx="64">
                  <c:v>2069</c:v>
                </c:pt>
                <c:pt idx="65">
                  <c:v>2251</c:v>
                </c:pt>
                <c:pt idx="66">
                  <c:v>2251.75</c:v>
                </c:pt>
                <c:pt idx="67">
                  <c:v>2258.25</c:v>
                </c:pt>
                <c:pt idx="68">
                  <c:v>2145.25</c:v>
                </c:pt>
                <c:pt idx="69">
                  <c:v>1936.25</c:v>
                </c:pt>
                <c:pt idx="70">
                  <c:v>1836.5</c:v>
                </c:pt>
                <c:pt idx="71">
                  <c:v>1908.75</c:v>
                </c:pt>
                <c:pt idx="72">
                  <c:v>2139.25</c:v>
                </c:pt>
                <c:pt idx="73">
                  <c:v>2255.5</c:v>
                </c:pt>
                <c:pt idx="74">
                  <c:v>2378.5</c:v>
                </c:pt>
                <c:pt idx="75">
                  <c:v>2294.5</c:v>
                </c:pt>
                <c:pt idx="76">
                  <c:v>2406.5</c:v>
                </c:pt>
                <c:pt idx="77">
                  <c:v>2694.5</c:v>
                </c:pt>
                <c:pt idx="78">
                  <c:v>3661.75</c:v>
                </c:pt>
                <c:pt idx="79">
                  <c:v>4538.25</c:v>
                </c:pt>
                <c:pt idx="80">
                  <c:v>5113.75</c:v>
                </c:pt>
                <c:pt idx="81">
                  <c:v>4735.5</c:v>
                </c:pt>
                <c:pt idx="82">
                  <c:v>3726.5</c:v>
                </c:pt>
                <c:pt idx="83">
                  <c:v>2980.25</c:v>
                </c:pt>
                <c:pt idx="84">
                  <c:v>2192</c:v>
                </c:pt>
                <c:pt idx="85">
                  <c:v>2175</c:v>
                </c:pt>
                <c:pt idx="86">
                  <c:v>2127</c:v>
                </c:pt>
                <c:pt idx="87">
                  <c:v>1959.75</c:v>
                </c:pt>
                <c:pt idx="88">
                  <c:v>1869.75</c:v>
                </c:pt>
                <c:pt idx="89">
                  <c:v>1935.25</c:v>
                </c:pt>
                <c:pt idx="90">
                  <c:v>2068</c:v>
                </c:pt>
                <c:pt idx="91">
                  <c:v>2226.25</c:v>
                </c:pt>
                <c:pt idx="92">
                  <c:v>2416.5</c:v>
                </c:pt>
                <c:pt idx="93">
                  <c:v>2447.25</c:v>
                </c:pt>
                <c:pt idx="94">
                  <c:v>2389.75</c:v>
                </c:pt>
                <c:pt idx="95">
                  <c:v>2298.5</c:v>
                </c:pt>
                <c:pt idx="96">
                  <c:v>2227.5</c:v>
                </c:pt>
                <c:pt idx="97">
                  <c:v>2206</c:v>
                </c:pt>
                <c:pt idx="98">
                  <c:v>2413.25</c:v>
                </c:pt>
                <c:pt idx="99">
                  <c:v>2696</c:v>
                </c:pt>
                <c:pt idx="100">
                  <c:v>3006.25</c:v>
                </c:pt>
                <c:pt idx="101">
                  <c:v>3353.75</c:v>
                </c:pt>
                <c:pt idx="102">
                  <c:v>3761.5</c:v>
                </c:pt>
                <c:pt idx="103">
                  <c:v>4517.5</c:v>
                </c:pt>
                <c:pt idx="104">
                  <c:v>4913</c:v>
                </c:pt>
                <c:pt idx="105">
                  <c:v>4989.25</c:v>
                </c:pt>
                <c:pt idx="106">
                  <c:v>4609.5</c:v>
                </c:pt>
                <c:pt idx="107">
                  <c:v>3699</c:v>
                </c:pt>
                <c:pt idx="108">
                  <c:v>3061.5</c:v>
                </c:pt>
                <c:pt idx="109">
                  <c:v>2803.5</c:v>
                </c:pt>
                <c:pt idx="110">
                  <c:v>2735.75</c:v>
                </c:pt>
                <c:pt idx="111">
                  <c:v>2720.5</c:v>
                </c:pt>
                <c:pt idx="112">
                  <c:v>2620</c:v>
                </c:pt>
                <c:pt idx="113">
                  <c:v>2501.75</c:v>
                </c:pt>
                <c:pt idx="114">
                  <c:v>2494.75</c:v>
                </c:pt>
                <c:pt idx="115">
                  <c:v>14123.5</c:v>
                </c:pt>
                <c:pt idx="116">
                  <c:v>41855</c:v>
                </c:pt>
                <c:pt idx="117">
                  <c:v>70633</c:v>
                </c:pt>
                <c:pt idx="118">
                  <c:v>99006</c:v>
                </c:pt>
                <c:pt idx="119">
                  <c:v>112745.5</c:v>
                </c:pt>
                <c:pt idx="120">
                  <c:v>107264</c:v>
                </c:pt>
                <c:pt idx="121">
                  <c:v>95213.25</c:v>
                </c:pt>
                <c:pt idx="122">
                  <c:v>83487</c:v>
                </c:pt>
                <c:pt idx="123">
                  <c:v>69322</c:v>
                </c:pt>
                <c:pt idx="124">
                  <c:v>60022</c:v>
                </c:pt>
                <c:pt idx="125">
                  <c:v>53432.25</c:v>
                </c:pt>
                <c:pt idx="126">
                  <c:v>46272.5</c:v>
                </c:pt>
                <c:pt idx="127">
                  <c:v>43854.75</c:v>
                </c:pt>
                <c:pt idx="128">
                  <c:v>36560.5</c:v>
                </c:pt>
                <c:pt idx="129">
                  <c:v>33467.25</c:v>
                </c:pt>
                <c:pt idx="130">
                  <c:v>29104.5</c:v>
                </c:pt>
                <c:pt idx="131">
                  <c:v>25828</c:v>
                </c:pt>
                <c:pt idx="132">
                  <c:v>25738.5</c:v>
                </c:pt>
                <c:pt idx="133">
                  <c:v>23338.75</c:v>
                </c:pt>
                <c:pt idx="134">
                  <c:v>22773.25</c:v>
                </c:pt>
                <c:pt idx="135">
                  <c:v>21003.5</c:v>
                </c:pt>
                <c:pt idx="136">
                  <c:v>19448</c:v>
                </c:pt>
                <c:pt idx="137">
                  <c:v>18268</c:v>
                </c:pt>
                <c:pt idx="138">
                  <c:v>17139</c:v>
                </c:pt>
                <c:pt idx="139">
                  <c:v>15094</c:v>
                </c:pt>
                <c:pt idx="140">
                  <c:v>12695.5</c:v>
                </c:pt>
                <c:pt idx="141">
                  <c:v>10718.5</c:v>
                </c:pt>
                <c:pt idx="142">
                  <c:v>8472.5</c:v>
                </c:pt>
                <c:pt idx="143">
                  <c:v>7573</c:v>
                </c:pt>
                <c:pt idx="144">
                  <c:v>6897.25</c:v>
                </c:pt>
                <c:pt idx="145">
                  <c:v>6281.75</c:v>
                </c:pt>
                <c:pt idx="146">
                  <c:v>5733</c:v>
                </c:pt>
                <c:pt idx="147">
                  <c:v>6609.5</c:v>
                </c:pt>
                <c:pt idx="148">
                  <c:v>6208</c:v>
                </c:pt>
                <c:pt idx="149">
                  <c:v>6753.5</c:v>
                </c:pt>
                <c:pt idx="150">
                  <c:v>8168</c:v>
                </c:pt>
                <c:pt idx="151">
                  <c:v>8199.5</c:v>
                </c:pt>
                <c:pt idx="152">
                  <c:v>9150.75</c:v>
                </c:pt>
                <c:pt idx="153">
                  <c:v>8932.25</c:v>
                </c:pt>
                <c:pt idx="154">
                  <c:v>8301.25</c:v>
                </c:pt>
                <c:pt idx="155">
                  <c:v>9171.5</c:v>
                </c:pt>
                <c:pt idx="156">
                  <c:v>11364.75</c:v>
                </c:pt>
                <c:pt idx="157">
                  <c:v>12399.75</c:v>
                </c:pt>
                <c:pt idx="158">
                  <c:v>13268</c:v>
                </c:pt>
                <c:pt idx="159">
                  <c:v>12044.75</c:v>
                </c:pt>
                <c:pt idx="160">
                  <c:v>10564.25</c:v>
                </c:pt>
                <c:pt idx="161">
                  <c:v>10392.5</c:v>
                </c:pt>
                <c:pt idx="162">
                  <c:v>10416.5</c:v>
                </c:pt>
                <c:pt idx="163">
                  <c:v>11974.5</c:v>
                </c:pt>
                <c:pt idx="164">
                  <c:v>12684</c:v>
                </c:pt>
                <c:pt idx="165">
                  <c:v>12325.25</c:v>
                </c:pt>
                <c:pt idx="166">
                  <c:v>11887.75</c:v>
                </c:pt>
                <c:pt idx="167">
                  <c:v>10537.5</c:v>
                </c:pt>
                <c:pt idx="168">
                  <c:v>13282.75</c:v>
                </c:pt>
                <c:pt idx="169">
                  <c:v>16319.25</c:v>
                </c:pt>
                <c:pt idx="170">
                  <c:v>15249.5</c:v>
                </c:pt>
                <c:pt idx="171">
                  <c:v>14554.5</c:v>
                </c:pt>
                <c:pt idx="172">
                  <c:v>10204.25</c:v>
                </c:pt>
                <c:pt idx="173">
                  <c:v>7886.25</c:v>
                </c:pt>
                <c:pt idx="174">
                  <c:v>9178.25</c:v>
                </c:pt>
                <c:pt idx="175">
                  <c:v>8699.75</c:v>
                </c:pt>
                <c:pt idx="176">
                  <c:v>7556.5</c:v>
                </c:pt>
                <c:pt idx="177">
                  <c:v>6098.25</c:v>
                </c:pt>
                <c:pt idx="178">
                  <c:v>4793.5</c:v>
                </c:pt>
                <c:pt idx="179">
                  <c:v>7562.5</c:v>
                </c:pt>
                <c:pt idx="180">
                  <c:v>10611</c:v>
                </c:pt>
                <c:pt idx="181">
                  <c:v>10826.5</c:v>
                </c:pt>
                <c:pt idx="182">
                  <c:v>10906.75</c:v>
                </c:pt>
                <c:pt idx="183">
                  <c:v>7751.25</c:v>
                </c:pt>
                <c:pt idx="184">
                  <c:v>6847.5</c:v>
                </c:pt>
                <c:pt idx="185">
                  <c:v>6108.75</c:v>
                </c:pt>
                <c:pt idx="186">
                  <c:v>5550.5</c:v>
                </c:pt>
                <c:pt idx="187">
                  <c:v>5927.5</c:v>
                </c:pt>
                <c:pt idx="188">
                  <c:v>3509.25</c:v>
                </c:pt>
                <c:pt idx="189">
                  <c:v>2910</c:v>
                </c:pt>
                <c:pt idx="190">
                  <c:v>2329.75</c:v>
                </c:pt>
                <c:pt idx="191">
                  <c:v>1828.75</c:v>
                </c:pt>
                <c:pt idx="192">
                  <c:v>2032</c:v>
                </c:pt>
                <c:pt idx="193">
                  <c:v>2642.75</c:v>
                </c:pt>
                <c:pt idx="194">
                  <c:v>3126</c:v>
                </c:pt>
                <c:pt idx="195">
                  <c:v>3308.5</c:v>
                </c:pt>
                <c:pt idx="196">
                  <c:v>3709.25</c:v>
                </c:pt>
              </c:numCache>
            </c:numRef>
          </c:val>
          <c:smooth val="0"/>
          <c:extLst>
            <c:ext xmlns:c16="http://schemas.microsoft.com/office/drawing/2014/chart" uri="{C3380CC4-5D6E-409C-BE32-E72D297353CC}">
              <c16:uniqueId val="{00000000-7AA0-482F-B2D6-BC6799F22C4F}"/>
            </c:ext>
          </c:extLst>
        </c:ser>
        <c:ser>
          <c:idx val="1"/>
          <c:order val="1"/>
          <c:tx>
            <c:strRef>
              <c:f>Graph!$C$6</c:f>
              <c:strCache>
                <c:ptCount val="1"/>
                <c:pt idx="0">
                  <c:v>KYCCLAIMS</c:v>
                </c:pt>
              </c:strCache>
            </c:strRef>
          </c:tx>
          <c:spPr>
            <a:ln w="28575" cap="rnd">
              <a:solidFill>
                <a:schemeClr val="accent2"/>
              </a:solidFill>
              <a:round/>
            </a:ln>
            <a:effectLst/>
          </c:spPr>
          <c:marker>
            <c:symbol val="none"/>
          </c:marker>
          <c:cat>
            <c:numRef>
              <c:f>Graph!$A$7:$A$203</c:f>
              <c:numCache>
                <c:formatCode>m/d/yyyy</c:formatCode>
                <c:ptCount val="197"/>
                <c:pt idx="0">
                  <c:v>43106</c:v>
                </c:pt>
                <c:pt idx="1">
                  <c:v>43113</c:v>
                </c:pt>
                <c:pt idx="2">
                  <c:v>43120</c:v>
                </c:pt>
                <c:pt idx="3">
                  <c:v>43127</c:v>
                </c:pt>
                <c:pt idx="4">
                  <c:v>43134</c:v>
                </c:pt>
                <c:pt idx="5">
                  <c:v>43141</c:v>
                </c:pt>
                <c:pt idx="6">
                  <c:v>43148</c:v>
                </c:pt>
                <c:pt idx="7">
                  <c:v>43155</c:v>
                </c:pt>
                <c:pt idx="8">
                  <c:v>43162</c:v>
                </c:pt>
                <c:pt idx="9">
                  <c:v>43169</c:v>
                </c:pt>
                <c:pt idx="10">
                  <c:v>43176</c:v>
                </c:pt>
                <c:pt idx="11">
                  <c:v>43183</c:v>
                </c:pt>
                <c:pt idx="12">
                  <c:v>43190</c:v>
                </c:pt>
                <c:pt idx="13">
                  <c:v>43197</c:v>
                </c:pt>
                <c:pt idx="14">
                  <c:v>43204</c:v>
                </c:pt>
                <c:pt idx="15">
                  <c:v>43211</c:v>
                </c:pt>
                <c:pt idx="16">
                  <c:v>43218</c:v>
                </c:pt>
                <c:pt idx="17">
                  <c:v>43225</c:v>
                </c:pt>
                <c:pt idx="18">
                  <c:v>43232</c:v>
                </c:pt>
                <c:pt idx="19">
                  <c:v>43239</c:v>
                </c:pt>
                <c:pt idx="20">
                  <c:v>43246</c:v>
                </c:pt>
                <c:pt idx="21">
                  <c:v>43253</c:v>
                </c:pt>
                <c:pt idx="22">
                  <c:v>43260</c:v>
                </c:pt>
                <c:pt idx="23">
                  <c:v>43267</c:v>
                </c:pt>
                <c:pt idx="24">
                  <c:v>43274</c:v>
                </c:pt>
                <c:pt idx="25">
                  <c:v>43281</c:v>
                </c:pt>
                <c:pt idx="26">
                  <c:v>43288</c:v>
                </c:pt>
                <c:pt idx="27">
                  <c:v>43295</c:v>
                </c:pt>
                <c:pt idx="28">
                  <c:v>43302</c:v>
                </c:pt>
                <c:pt idx="29">
                  <c:v>43309</c:v>
                </c:pt>
                <c:pt idx="30">
                  <c:v>43316</c:v>
                </c:pt>
                <c:pt idx="31">
                  <c:v>43323</c:v>
                </c:pt>
                <c:pt idx="32">
                  <c:v>43330</c:v>
                </c:pt>
                <c:pt idx="33">
                  <c:v>43337</c:v>
                </c:pt>
                <c:pt idx="34">
                  <c:v>43344</c:v>
                </c:pt>
                <c:pt idx="35">
                  <c:v>43351</c:v>
                </c:pt>
                <c:pt idx="36">
                  <c:v>43358</c:v>
                </c:pt>
                <c:pt idx="37">
                  <c:v>43365</c:v>
                </c:pt>
                <c:pt idx="38">
                  <c:v>43372</c:v>
                </c:pt>
                <c:pt idx="39">
                  <c:v>43379</c:v>
                </c:pt>
                <c:pt idx="40">
                  <c:v>43386</c:v>
                </c:pt>
                <c:pt idx="41">
                  <c:v>43393</c:v>
                </c:pt>
                <c:pt idx="42">
                  <c:v>43400</c:v>
                </c:pt>
                <c:pt idx="43">
                  <c:v>43407</c:v>
                </c:pt>
                <c:pt idx="44">
                  <c:v>43414</c:v>
                </c:pt>
                <c:pt idx="45">
                  <c:v>43421</c:v>
                </c:pt>
                <c:pt idx="46">
                  <c:v>43428</c:v>
                </c:pt>
                <c:pt idx="47">
                  <c:v>43435</c:v>
                </c:pt>
                <c:pt idx="48">
                  <c:v>43442</c:v>
                </c:pt>
                <c:pt idx="49">
                  <c:v>43449</c:v>
                </c:pt>
                <c:pt idx="50">
                  <c:v>43456</c:v>
                </c:pt>
                <c:pt idx="51">
                  <c:v>43463</c:v>
                </c:pt>
                <c:pt idx="52">
                  <c:v>43470</c:v>
                </c:pt>
                <c:pt idx="53">
                  <c:v>43477</c:v>
                </c:pt>
                <c:pt idx="54">
                  <c:v>43484</c:v>
                </c:pt>
                <c:pt idx="55">
                  <c:v>43491</c:v>
                </c:pt>
                <c:pt idx="56">
                  <c:v>43498</c:v>
                </c:pt>
                <c:pt idx="57">
                  <c:v>43505</c:v>
                </c:pt>
                <c:pt idx="58">
                  <c:v>43512</c:v>
                </c:pt>
                <c:pt idx="59">
                  <c:v>43519</c:v>
                </c:pt>
                <c:pt idx="60">
                  <c:v>43526</c:v>
                </c:pt>
                <c:pt idx="61">
                  <c:v>43533</c:v>
                </c:pt>
                <c:pt idx="62">
                  <c:v>43540</c:v>
                </c:pt>
                <c:pt idx="63">
                  <c:v>43547</c:v>
                </c:pt>
                <c:pt idx="64">
                  <c:v>43554</c:v>
                </c:pt>
                <c:pt idx="65">
                  <c:v>43561</c:v>
                </c:pt>
                <c:pt idx="66">
                  <c:v>43568</c:v>
                </c:pt>
                <c:pt idx="67">
                  <c:v>43575</c:v>
                </c:pt>
                <c:pt idx="68">
                  <c:v>43582</c:v>
                </c:pt>
                <c:pt idx="69">
                  <c:v>43589</c:v>
                </c:pt>
                <c:pt idx="70">
                  <c:v>43596</c:v>
                </c:pt>
                <c:pt idx="71">
                  <c:v>43603</c:v>
                </c:pt>
                <c:pt idx="72">
                  <c:v>43610</c:v>
                </c:pt>
                <c:pt idx="73">
                  <c:v>43617</c:v>
                </c:pt>
                <c:pt idx="74">
                  <c:v>43624</c:v>
                </c:pt>
                <c:pt idx="75">
                  <c:v>43631</c:v>
                </c:pt>
                <c:pt idx="76">
                  <c:v>43638</c:v>
                </c:pt>
                <c:pt idx="77">
                  <c:v>43645</c:v>
                </c:pt>
                <c:pt idx="78">
                  <c:v>43652</c:v>
                </c:pt>
                <c:pt idx="79">
                  <c:v>43659</c:v>
                </c:pt>
                <c:pt idx="80">
                  <c:v>43666</c:v>
                </c:pt>
                <c:pt idx="81">
                  <c:v>43673</c:v>
                </c:pt>
                <c:pt idx="82">
                  <c:v>43680</c:v>
                </c:pt>
                <c:pt idx="83">
                  <c:v>43687</c:v>
                </c:pt>
                <c:pt idx="84">
                  <c:v>43694</c:v>
                </c:pt>
                <c:pt idx="85">
                  <c:v>43701</c:v>
                </c:pt>
                <c:pt idx="86">
                  <c:v>43708</c:v>
                </c:pt>
                <c:pt idx="87">
                  <c:v>43715</c:v>
                </c:pt>
                <c:pt idx="88">
                  <c:v>43722</c:v>
                </c:pt>
                <c:pt idx="89">
                  <c:v>43729</c:v>
                </c:pt>
                <c:pt idx="90">
                  <c:v>43736</c:v>
                </c:pt>
                <c:pt idx="91">
                  <c:v>43743</c:v>
                </c:pt>
                <c:pt idx="92">
                  <c:v>43750</c:v>
                </c:pt>
                <c:pt idx="93">
                  <c:v>43757</c:v>
                </c:pt>
                <c:pt idx="94">
                  <c:v>43764</c:v>
                </c:pt>
                <c:pt idx="95">
                  <c:v>43771</c:v>
                </c:pt>
                <c:pt idx="96">
                  <c:v>43778</c:v>
                </c:pt>
                <c:pt idx="97">
                  <c:v>43785</c:v>
                </c:pt>
                <c:pt idx="98">
                  <c:v>43792</c:v>
                </c:pt>
                <c:pt idx="99">
                  <c:v>43799</c:v>
                </c:pt>
                <c:pt idx="100">
                  <c:v>43806</c:v>
                </c:pt>
                <c:pt idx="101">
                  <c:v>43813</c:v>
                </c:pt>
                <c:pt idx="102">
                  <c:v>43820</c:v>
                </c:pt>
                <c:pt idx="103">
                  <c:v>43827</c:v>
                </c:pt>
                <c:pt idx="104">
                  <c:v>43834</c:v>
                </c:pt>
                <c:pt idx="105">
                  <c:v>43841</c:v>
                </c:pt>
                <c:pt idx="106">
                  <c:v>43848</c:v>
                </c:pt>
                <c:pt idx="107">
                  <c:v>43855</c:v>
                </c:pt>
                <c:pt idx="108">
                  <c:v>43862</c:v>
                </c:pt>
                <c:pt idx="109">
                  <c:v>43869</c:v>
                </c:pt>
                <c:pt idx="110">
                  <c:v>43876</c:v>
                </c:pt>
                <c:pt idx="111">
                  <c:v>43883</c:v>
                </c:pt>
                <c:pt idx="112">
                  <c:v>43890</c:v>
                </c:pt>
                <c:pt idx="113">
                  <c:v>43897</c:v>
                </c:pt>
                <c:pt idx="114">
                  <c:v>43904</c:v>
                </c:pt>
                <c:pt idx="115">
                  <c:v>43911</c:v>
                </c:pt>
                <c:pt idx="116">
                  <c:v>43918</c:v>
                </c:pt>
                <c:pt idx="117">
                  <c:v>43925</c:v>
                </c:pt>
                <c:pt idx="118">
                  <c:v>43932</c:v>
                </c:pt>
                <c:pt idx="119">
                  <c:v>43939</c:v>
                </c:pt>
                <c:pt idx="120">
                  <c:v>43946</c:v>
                </c:pt>
                <c:pt idx="121">
                  <c:v>43953</c:v>
                </c:pt>
                <c:pt idx="122">
                  <c:v>43960</c:v>
                </c:pt>
                <c:pt idx="123">
                  <c:v>43967</c:v>
                </c:pt>
                <c:pt idx="124">
                  <c:v>43974</c:v>
                </c:pt>
                <c:pt idx="125">
                  <c:v>43981</c:v>
                </c:pt>
                <c:pt idx="126">
                  <c:v>43988</c:v>
                </c:pt>
                <c:pt idx="127">
                  <c:v>43995</c:v>
                </c:pt>
                <c:pt idx="128">
                  <c:v>44002</c:v>
                </c:pt>
                <c:pt idx="129">
                  <c:v>44009</c:v>
                </c:pt>
                <c:pt idx="130">
                  <c:v>44016</c:v>
                </c:pt>
                <c:pt idx="131">
                  <c:v>44023</c:v>
                </c:pt>
                <c:pt idx="132">
                  <c:v>44030</c:v>
                </c:pt>
                <c:pt idx="133">
                  <c:v>44037</c:v>
                </c:pt>
                <c:pt idx="134">
                  <c:v>44044</c:v>
                </c:pt>
                <c:pt idx="135">
                  <c:v>44051</c:v>
                </c:pt>
                <c:pt idx="136">
                  <c:v>44058</c:v>
                </c:pt>
                <c:pt idx="137">
                  <c:v>44065</c:v>
                </c:pt>
                <c:pt idx="138">
                  <c:v>44072</c:v>
                </c:pt>
                <c:pt idx="139">
                  <c:v>44079</c:v>
                </c:pt>
                <c:pt idx="140">
                  <c:v>44086</c:v>
                </c:pt>
                <c:pt idx="141">
                  <c:v>44093</c:v>
                </c:pt>
                <c:pt idx="142">
                  <c:v>44100</c:v>
                </c:pt>
                <c:pt idx="143">
                  <c:v>44107</c:v>
                </c:pt>
                <c:pt idx="144">
                  <c:v>44114</c:v>
                </c:pt>
                <c:pt idx="145">
                  <c:v>44121</c:v>
                </c:pt>
                <c:pt idx="146">
                  <c:v>44128</c:v>
                </c:pt>
                <c:pt idx="147">
                  <c:v>44135</c:v>
                </c:pt>
                <c:pt idx="148">
                  <c:v>44142</c:v>
                </c:pt>
                <c:pt idx="149">
                  <c:v>44149</c:v>
                </c:pt>
                <c:pt idx="150">
                  <c:v>44156</c:v>
                </c:pt>
                <c:pt idx="151">
                  <c:v>44163</c:v>
                </c:pt>
                <c:pt idx="152">
                  <c:v>44170</c:v>
                </c:pt>
                <c:pt idx="153">
                  <c:v>44177</c:v>
                </c:pt>
                <c:pt idx="154">
                  <c:v>44184</c:v>
                </c:pt>
                <c:pt idx="155">
                  <c:v>44191</c:v>
                </c:pt>
                <c:pt idx="156">
                  <c:v>44198</c:v>
                </c:pt>
                <c:pt idx="157">
                  <c:v>44205</c:v>
                </c:pt>
                <c:pt idx="158">
                  <c:v>44212</c:v>
                </c:pt>
                <c:pt idx="159">
                  <c:v>44219</c:v>
                </c:pt>
                <c:pt idx="160">
                  <c:v>44226</c:v>
                </c:pt>
                <c:pt idx="161">
                  <c:v>44233</c:v>
                </c:pt>
                <c:pt idx="162">
                  <c:v>44240</c:v>
                </c:pt>
                <c:pt idx="163">
                  <c:v>44247</c:v>
                </c:pt>
                <c:pt idx="164">
                  <c:v>44254</c:v>
                </c:pt>
                <c:pt idx="165">
                  <c:v>44261</c:v>
                </c:pt>
                <c:pt idx="166">
                  <c:v>44268</c:v>
                </c:pt>
                <c:pt idx="167">
                  <c:v>44275</c:v>
                </c:pt>
                <c:pt idx="168">
                  <c:v>44282</c:v>
                </c:pt>
                <c:pt idx="169">
                  <c:v>44289</c:v>
                </c:pt>
                <c:pt idx="170">
                  <c:v>44296</c:v>
                </c:pt>
                <c:pt idx="171">
                  <c:v>44303</c:v>
                </c:pt>
                <c:pt idx="172">
                  <c:v>44310</c:v>
                </c:pt>
                <c:pt idx="173">
                  <c:v>44317</c:v>
                </c:pt>
                <c:pt idx="174">
                  <c:v>44324</c:v>
                </c:pt>
                <c:pt idx="175">
                  <c:v>44331</c:v>
                </c:pt>
                <c:pt idx="176">
                  <c:v>44338</c:v>
                </c:pt>
                <c:pt idx="177">
                  <c:v>44345</c:v>
                </c:pt>
                <c:pt idx="178">
                  <c:v>44352</c:v>
                </c:pt>
                <c:pt idx="179">
                  <c:v>44359</c:v>
                </c:pt>
                <c:pt idx="180">
                  <c:v>44366</c:v>
                </c:pt>
                <c:pt idx="181">
                  <c:v>44373</c:v>
                </c:pt>
                <c:pt idx="182">
                  <c:v>44380</c:v>
                </c:pt>
                <c:pt idx="183">
                  <c:v>44387</c:v>
                </c:pt>
                <c:pt idx="184">
                  <c:v>44394</c:v>
                </c:pt>
                <c:pt idx="185">
                  <c:v>44401</c:v>
                </c:pt>
                <c:pt idx="186">
                  <c:v>44408</c:v>
                </c:pt>
                <c:pt idx="187">
                  <c:v>44415</c:v>
                </c:pt>
                <c:pt idx="188">
                  <c:v>44422</c:v>
                </c:pt>
                <c:pt idx="189">
                  <c:v>44429</c:v>
                </c:pt>
                <c:pt idx="190">
                  <c:v>44436</c:v>
                </c:pt>
                <c:pt idx="191">
                  <c:v>44443</c:v>
                </c:pt>
                <c:pt idx="192">
                  <c:v>44450</c:v>
                </c:pt>
                <c:pt idx="193">
                  <c:v>44457</c:v>
                </c:pt>
                <c:pt idx="194">
                  <c:v>44464</c:v>
                </c:pt>
                <c:pt idx="195">
                  <c:v>44471</c:v>
                </c:pt>
                <c:pt idx="196">
                  <c:v>44478</c:v>
                </c:pt>
              </c:numCache>
            </c:numRef>
          </c:cat>
          <c:val>
            <c:numRef>
              <c:f>Graph!$C$7:$C$203</c:f>
              <c:numCache>
                <c:formatCode>_(* #,##0_);_(* \(#,##0\);_(* "-"??_);_(@_)</c:formatCode>
                <c:ptCount val="197"/>
                <c:pt idx="0">
                  <c:v>21727.75</c:v>
                </c:pt>
                <c:pt idx="1">
                  <c:v>23547</c:v>
                </c:pt>
                <c:pt idx="2">
                  <c:v>24326.25</c:v>
                </c:pt>
                <c:pt idx="3">
                  <c:v>24715.75</c:v>
                </c:pt>
                <c:pt idx="4">
                  <c:v>25017</c:v>
                </c:pt>
                <c:pt idx="5">
                  <c:v>24696.75</c:v>
                </c:pt>
                <c:pt idx="6">
                  <c:v>24528.25</c:v>
                </c:pt>
                <c:pt idx="7">
                  <c:v>24051.25</c:v>
                </c:pt>
                <c:pt idx="8">
                  <c:v>23444.25</c:v>
                </c:pt>
                <c:pt idx="9">
                  <c:v>22775.5</c:v>
                </c:pt>
                <c:pt idx="10">
                  <c:v>22049</c:v>
                </c:pt>
                <c:pt idx="11">
                  <c:v>21335.25</c:v>
                </c:pt>
                <c:pt idx="12">
                  <c:v>20456.25</c:v>
                </c:pt>
                <c:pt idx="13">
                  <c:v>20074.75</c:v>
                </c:pt>
                <c:pt idx="14">
                  <c:v>19341.75</c:v>
                </c:pt>
                <c:pt idx="15">
                  <c:v>18805</c:v>
                </c:pt>
                <c:pt idx="16">
                  <c:v>18253.75</c:v>
                </c:pt>
                <c:pt idx="17">
                  <c:v>17490.25</c:v>
                </c:pt>
                <c:pt idx="18">
                  <c:v>17347.75</c:v>
                </c:pt>
                <c:pt idx="19">
                  <c:v>17564.75</c:v>
                </c:pt>
                <c:pt idx="20">
                  <c:v>17572</c:v>
                </c:pt>
                <c:pt idx="21">
                  <c:v>17713</c:v>
                </c:pt>
                <c:pt idx="22">
                  <c:v>17418</c:v>
                </c:pt>
                <c:pt idx="23">
                  <c:v>17015</c:v>
                </c:pt>
                <c:pt idx="24">
                  <c:v>17627.5</c:v>
                </c:pt>
                <c:pt idx="25">
                  <c:v>18907</c:v>
                </c:pt>
                <c:pt idx="26">
                  <c:v>19533.5</c:v>
                </c:pt>
                <c:pt idx="27">
                  <c:v>20932.75</c:v>
                </c:pt>
                <c:pt idx="28">
                  <c:v>21573.5</c:v>
                </c:pt>
                <c:pt idx="29">
                  <c:v>22248.75</c:v>
                </c:pt>
                <c:pt idx="30">
                  <c:v>21718</c:v>
                </c:pt>
                <c:pt idx="31">
                  <c:v>20439</c:v>
                </c:pt>
                <c:pt idx="32">
                  <c:v>18854.75</c:v>
                </c:pt>
                <c:pt idx="33">
                  <c:v>16638.5</c:v>
                </c:pt>
                <c:pt idx="34">
                  <c:v>16121.75</c:v>
                </c:pt>
                <c:pt idx="35">
                  <c:v>15717.5</c:v>
                </c:pt>
                <c:pt idx="36">
                  <c:v>16238.25</c:v>
                </c:pt>
                <c:pt idx="37">
                  <c:v>16106.75</c:v>
                </c:pt>
                <c:pt idx="38">
                  <c:v>15960.25</c:v>
                </c:pt>
                <c:pt idx="39">
                  <c:v>15769.75</c:v>
                </c:pt>
                <c:pt idx="40">
                  <c:v>14862.75</c:v>
                </c:pt>
                <c:pt idx="41">
                  <c:v>14581</c:v>
                </c:pt>
                <c:pt idx="42">
                  <c:v>14511.5</c:v>
                </c:pt>
                <c:pt idx="43">
                  <c:v>14305.75</c:v>
                </c:pt>
                <c:pt idx="44">
                  <c:v>14335.5</c:v>
                </c:pt>
                <c:pt idx="45">
                  <c:v>14180.75</c:v>
                </c:pt>
                <c:pt idx="46">
                  <c:v>14736.5</c:v>
                </c:pt>
                <c:pt idx="47">
                  <c:v>15128</c:v>
                </c:pt>
                <c:pt idx="48">
                  <c:v>15645.5</c:v>
                </c:pt>
                <c:pt idx="49">
                  <c:v>16245.75</c:v>
                </c:pt>
                <c:pt idx="50">
                  <c:v>16516.75</c:v>
                </c:pt>
                <c:pt idx="51">
                  <c:v>15095.25</c:v>
                </c:pt>
                <c:pt idx="52">
                  <c:v>16589.25</c:v>
                </c:pt>
                <c:pt idx="53">
                  <c:v>17591</c:v>
                </c:pt>
                <c:pt idx="54">
                  <c:v>18471.5</c:v>
                </c:pt>
                <c:pt idx="55">
                  <c:v>21136.25</c:v>
                </c:pt>
                <c:pt idx="56">
                  <c:v>21186.75</c:v>
                </c:pt>
                <c:pt idx="57">
                  <c:v>21490.75</c:v>
                </c:pt>
                <c:pt idx="58">
                  <c:v>21941.25</c:v>
                </c:pt>
                <c:pt idx="59">
                  <c:v>22656.5</c:v>
                </c:pt>
                <c:pt idx="60">
                  <c:v>22278.25</c:v>
                </c:pt>
                <c:pt idx="61">
                  <c:v>21936</c:v>
                </c:pt>
                <c:pt idx="62">
                  <c:v>21324.75</c:v>
                </c:pt>
                <c:pt idx="63">
                  <c:v>20013.5</c:v>
                </c:pt>
                <c:pt idx="64">
                  <c:v>19241.5</c:v>
                </c:pt>
                <c:pt idx="65">
                  <c:v>18399.75</c:v>
                </c:pt>
                <c:pt idx="66">
                  <c:v>17677.25</c:v>
                </c:pt>
                <c:pt idx="67">
                  <c:v>17014.25</c:v>
                </c:pt>
                <c:pt idx="68">
                  <c:v>16534.75</c:v>
                </c:pt>
                <c:pt idx="69">
                  <c:v>16175.75</c:v>
                </c:pt>
                <c:pt idx="70">
                  <c:v>15738.5</c:v>
                </c:pt>
                <c:pt idx="71">
                  <c:v>15706.75</c:v>
                </c:pt>
                <c:pt idx="72">
                  <c:v>15740.75</c:v>
                </c:pt>
                <c:pt idx="73">
                  <c:v>15982.5</c:v>
                </c:pt>
                <c:pt idx="74">
                  <c:v>16196.75</c:v>
                </c:pt>
                <c:pt idx="75">
                  <c:v>16439.25</c:v>
                </c:pt>
                <c:pt idx="76">
                  <c:v>16512.75</c:v>
                </c:pt>
                <c:pt idx="77">
                  <c:v>16895</c:v>
                </c:pt>
                <c:pt idx="78">
                  <c:v>17226.5</c:v>
                </c:pt>
                <c:pt idx="79">
                  <c:v>17511.25</c:v>
                </c:pt>
                <c:pt idx="80">
                  <c:v>17857.75</c:v>
                </c:pt>
                <c:pt idx="81">
                  <c:v>17805.25</c:v>
                </c:pt>
                <c:pt idx="82">
                  <c:v>17689.25</c:v>
                </c:pt>
                <c:pt idx="83">
                  <c:v>17457.5</c:v>
                </c:pt>
                <c:pt idx="84">
                  <c:v>17289</c:v>
                </c:pt>
                <c:pt idx="85">
                  <c:v>17062</c:v>
                </c:pt>
                <c:pt idx="86">
                  <c:v>14368.5</c:v>
                </c:pt>
                <c:pt idx="87">
                  <c:v>14269</c:v>
                </c:pt>
                <c:pt idx="88">
                  <c:v>13945</c:v>
                </c:pt>
                <c:pt idx="89">
                  <c:v>13641.25</c:v>
                </c:pt>
                <c:pt idx="90">
                  <c:v>15976.25</c:v>
                </c:pt>
                <c:pt idx="91">
                  <c:v>15781.5</c:v>
                </c:pt>
                <c:pt idx="92">
                  <c:v>15677.25</c:v>
                </c:pt>
                <c:pt idx="93">
                  <c:v>15855</c:v>
                </c:pt>
                <c:pt idx="94">
                  <c:v>16039.75</c:v>
                </c:pt>
                <c:pt idx="95">
                  <c:v>16059.5</c:v>
                </c:pt>
                <c:pt idx="96">
                  <c:v>16154.75</c:v>
                </c:pt>
                <c:pt idx="97">
                  <c:v>16000.5</c:v>
                </c:pt>
                <c:pt idx="98">
                  <c:v>15575.75</c:v>
                </c:pt>
                <c:pt idx="99">
                  <c:v>16351</c:v>
                </c:pt>
                <c:pt idx="100">
                  <c:v>16672.25</c:v>
                </c:pt>
                <c:pt idx="101">
                  <c:v>17492.25</c:v>
                </c:pt>
                <c:pt idx="102">
                  <c:v>18363.75</c:v>
                </c:pt>
                <c:pt idx="103">
                  <c:v>19286.75</c:v>
                </c:pt>
                <c:pt idx="104">
                  <c:v>21251.75</c:v>
                </c:pt>
                <c:pt idx="105">
                  <c:v>22548.5</c:v>
                </c:pt>
                <c:pt idx="106">
                  <c:v>23644.75</c:v>
                </c:pt>
                <c:pt idx="107">
                  <c:v>23820.75</c:v>
                </c:pt>
                <c:pt idx="108">
                  <c:v>23274</c:v>
                </c:pt>
                <c:pt idx="109">
                  <c:v>23026.5</c:v>
                </c:pt>
                <c:pt idx="110">
                  <c:v>22963.75</c:v>
                </c:pt>
                <c:pt idx="111">
                  <c:v>23092.25</c:v>
                </c:pt>
                <c:pt idx="112">
                  <c:v>23050.5</c:v>
                </c:pt>
                <c:pt idx="113">
                  <c:v>23016.5</c:v>
                </c:pt>
                <c:pt idx="114">
                  <c:v>22942.75</c:v>
                </c:pt>
                <c:pt idx="115">
                  <c:v>23099.75</c:v>
                </c:pt>
                <c:pt idx="116">
                  <c:v>49945</c:v>
                </c:pt>
                <c:pt idx="117">
                  <c:v>89734.25</c:v>
                </c:pt>
                <c:pt idx="118">
                  <c:v>133909.75</c:v>
                </c:pt>
                <c:pt idx="119">
                  <c:v>192985</c:v>
                </c:pt>
                <c:pt idx="120">
                  <c:v>224497.25</c:v>
                </c:pt>
                <c:pt idx="121">
                  <c:v>242269.5</c:v>
                </c:pt>
                <c:pt idx="122">
                  <c:v>254155.75</c:v>
                </c:pt>
                <c:pt idx="123">
                  <c:v>250441.25</c:v>
                </c:pt>
                <c:pt idx="124">
                  <c:v>237842.25</c:v>
                </c:pt>
                <c:pt idx="125">
                  <c:v>223913.75</c:v>
                </c:pt>
                <c:pt idx="126">
                  <c:v>207508</c:v>
                </c:pt>
                <c:pt idx="127">
                  <c:v>189036.25</c:v>
                </c:pt>
                <c:pt idx="128">
                  <c:v>177421</c:v>
                </c:pt>
                <c:pt idx="129">
                  <c:v>165683.5</c:v>
                </c:pt>
                <c:pt idx="130">
                  <c:v>160040.75</c:v>
                </c:pt>
                <c:pt idx="131">
                  <c:v>153517.75</c:v>
                </c:pt>
                <c:pt idx="132">
                  <c:v>148945.75</c:v>
                </c:pt>
                <c:pt idx="133">
                  <c:v>145442.5</c:v>
                </c:pt>
                <c:pt idx="134">
                  <c:v>141243</c:v>
                </c:pt>
                <c:pt idx="135">
                  <c:v>136833.5</c:v>
                </c:pt>
                <c:pt idx="136">
                  <c:v>133470.5</c:v>
                </c:pt>
                <c:pt idx="137">
                  <c:v>128439</c:v>
                </c:pt>
                <c:pt idx="138">
                  <c:v>122953</c:v>
                </c:pt>
                <c:pt idx="139">
                  <c:v>117615</c:v>
                </c:pt>
                <c:pt idx="140">
                  <c:v>113935.25</c:v>
                </c:pt>
                <c:pt idx="141">
                  <c:v>110074</c:v>
                </c:pt>
                <c:pt idx="142">
                  <c:v>103711</c:v>
                </c:pt>
                <c:pt idx="143">
                  <c:v>97063.75</c:v>
                </c:pt>
                <c:pt idx="144">
                  <c:v>87252</c:v>
                </c:pt>
                <c:pt idx="145">
                  <c:v>77484.25</c:v>
                </c:pt>
                <c:pt idx="146">
                  <c:v>68645.25</c:v>
                </c:pt>
                <c:pt idx="147">
                  <c:v>61278.25</c:v>
                </c:pt>
                <c:pt idx="148">
                  <c:v>55797.5</c:v>
                </c:pt>
                <c:pt idx="149">
                  <c:v>51355.25</c:v>
                </c:pt>
                <c:pt idx="150">
                  <c:v>47682.75</c:v>
                </c:pt>
                <c:pt idx="151">
                  <c:v>46707.5</c:v>
                </c:pt>
                <c:pt idx="152">
                  <c:v>45661.75</c:v>
                </c:pt>
                <c:pt idx="153">
                  <c:v>46374.75</c:v>
                </c:pt>
                <c:pt idx="154">
                  <c:v>45798</c:v>
                </c:pt>
                <c:pt idx="155">
                  <c:v>44188</c:v>
                </c:pt>
                <c:pt idx="156">
                  <c:v>43357</c:v>
                </c:pt>
                <c:pt idx="157">
                  <c:v>42280</c:v>
                </c:pt>
                <c:pt idx="158">
                  <c:v>42694.25</c:v>
                </c:pt>
                <c:pt idx="159">
                  <c:v>42890.25</c:v>
                </c:pt>
                <c:pt idx="160">
                  <c:v>42055.25</c:v>
                </c:pt>
                <c:pt idx="161">
                  <c:v>43052.25</c:v>
                </c:pt>
                <c:pt idx="162">
                  <c:v>42629.75</c:v>
                </c:pt>
                <c:pt idx="163">
                  <c:v>42001.5</c:v>
                </c:pt>
                <c:pt idx="164">
                  <c:v>42959.75</c:v>
                </c:pt>
                <c:pt idx="165">
                  <c:v>40454.75</c:v>
                </c:pt>
                <c:pt idx="166">
                  <c:v>38893.5</c:v>
                </c:pt>
                <c:pt idx="167">
                  <c:v>37560.75</c:v>
                </c:pt>
                <c:pt idx="168">
                  <c:v>34291.75</c:v>
                </c:pt>
                <c:pt idx="169">
                  <c:v>31295</c:v>
                </c:pt>
                <c:pt idx="170">
                  <c:v>26172.5</c:v>
                </c:pt>
                <c:pt idx="171">
                  <c:v>23721.25</c:v>
                </c:pt>
                <c:pt idx="172">
                  <c:v>21146</c:v>
                </c:pt>
                <c:pt idx="173">
                  <c:v>21087.75</c:v>
                </c:pt>
                <c:pt idx="174">
                  <c:v>23518.75</c:v>
                </c:pt>
                <c:pt idx="175">
                  <c:v>22314</c:v>
                </c:pt>
                <c:pt idx="176">
                  <c:v>21752</c:v>
                </c:pt>
                <c:pt idx="177">
                  <c:v>20693</c:v>
                </c:pt>
                <c:pt idx="178">
                  <c:v>20071</c:v>
                </c:pt>
                <c:pt idx="179">
                  <c:v>21809.75</c:v>
                </c:pt>
                <c:pt idx="180">
                  <c:v>24269.5</c:v>
                </c:pt>
                <c:pt idx="181">
                  <c:v>24674</c:v>
                </c:pt>
                <c:pt idx="182">
                  <c:v>24110.25</c:v>
                </c:pt>
                <c:pt idx="183">
                  <c:v>22121.5</c:v>
                </c:pt>
                <c:pt idx="184">
                  <c:v>20857.75</c:v>
                </c:pt>
                <c:pt idx="185">
                  <c:v>19925.75</c:v>
                </c:pt>
                <c:pt idx="186">
                  <c:v>19001.75</c:v>
                </c:pt>
                <c:pt idx="187">
                  <c:v>18816.75</c:v>
                </c:pt>
                <c:pt idx="188">
                  <c:v>16571.25</c:v>
                </c:pt>
                <c:pt idx="189">
                  <c:v>15411.5</c:v>
                </c:pt>
                <c:pt idx="190">
                  <c:v>14645.25</c:v>
                </c:pt>
                <c:pt idx="191">
                  <c:v>13341</c:v>
                </c:pt>
                <c:pt idx="192">
                  <c:v>12980.25</c:v>
                </c:pt>
                <c:pt idx="193">
                  <c:v>12980.5</c:v>
                </c:pt>
                <c:pt idx="194">
                  <c:v>12939.5</c:v>
                </c:pt>
                <c:pt idx="195">
                  <c:v>13070</c:v>
                </c:pt>
                <c:pt idx="196">
                  <c:v>12948.666666666666</c:v>
                </c:pt>
              </c:numCache>
            </c:numRef>
          </c:val>
          <c:smooth val="0"/>
          <c:extLst>
            <c:ext xmlns:c16="http://schemas.microsoft.com/office/drawing/2014/chart" uri="{C3380CC4-5D6E-409C-BE32-E72D297353CC}">
              <c16:uniqueId val="{00000001-7AA0-482F-B2D6-BC6799F22C4F}"/>
            </c:ext>
          </c:extLst>
        </c:ser>
        <c:dLbls>
          <c:showLegendKey val="0"/>
          <c:showVal val="0"/>
          <c:showCatName val="0"/>
          <c:showSerName val="0"/>
          <c:showPercent val="0"/>
          <c:showBubbleSize val="0"/>
        </c:dLbls>
        <c:smooth val="0"/>
        <c:axId val="442978912"/>
        <c:axId val="442979240"/>
      </c:lineChart>
      <c:dateAx>
        <c:axId val="44297891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2979240"/>
        <c:crosses val="autoZero"/>
        <c:auto val="1"/>
        <c:lblOffset val="100"/>
        <c:baseTimeUnit val="days"/>
      </c:dateAx>
      <c:valAx>
        <c:axId val="44297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Number of Claims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297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Sheet1!$B$11</c:f>
              <c:strCache>
                <c:ptCount val="1"/>
                <c:pt idx="0">
                  <c:v>Kentucky</c:v>
                </c:pt>
              </c:strCache>
            </c:strRef>
          </c:tx>
          <c:spPr>
            <a:ln w="28575" cap="rnd">
              <a:solidFill>
                <a:schemeClr val="accent1"/>
              </a:solidFill>
              <a:round/>
            </a:ln>
            <a:effectLst/>
          </c:spPr>
          <c:marker>
            <c:symbol val="none"/>
          </c:marker>
          <c:cat>
            <c:strRef>
              <c:f>Sheet1!$A$12:$A$139</c:f>
              <c:strCache>
                <c:ptCount val="128"/>
                <c:pt idx="0">
                  <c:v>Jan2011</c:v>
                </c:pt>
                <c:pt idx="1">
                  <c:v>Feb2011</c:v>
                </c:pt>
                <c:pt idx="2">
                  <c:v>Mar2011</c:v>
                </c:pt>
                <c:pt idx="3">
                  <c:v>Apr2011</c:v>
                </c:pt>
                <c:pt idx="4">
                  <c:v>May2011</c:v>
                </c:pt>
                <c:pt idx="5">
                  <c:v>Jun2011</c:v>
                </c:pt>
                <c:pt idx="6">
                  <c:v>Jul2011</c:v>
                </c:pt>
                <c:pt idx="7">
                  <c:v>Aug2011</c:v>
                </c:pt>
                <c:pt idx="8">
                  <c:v>Sep2011</c:v>
                </c:pt>
                <c:pt idx="9">
                  <c:v>Oct2011</c:v>
                </c:pt>
                <c:pt idx="10">
                  <c:v>Nov2011</c:v>
                </c:pt>
                <c:pt idx="11">
                  <c:v>Dec2011</c:v>
                </c:pt>
                <c:pt idx="12">
                  <c:v>Jan2012</c:v>
                </c:pt>
                <c:pt idx="13">
                  <c:v>Feb2012</c:v>
                </c:pt>
                <c:pt idx="14">
                  <c:v>Mar2012</c:v>
                </c:pt>
                <c:pt idx="15">
                  <c:v>Apr2012</c:v>
                </c:pt>
                <c:pt idx="16">
                  <c:v>May2012</c:v>
                </c:pt>
                <c:pt idx="17">
                  <c:v>Jun2012</c:v>
                </c:pt>
                <c:pt idx="18">
                  <c:v>Jul2012</c:v>
                </c:pt>
                <c:pt idx="19">
                  <c:v>Aug2012</c:v>
                </c:pt>
                <c:pt idx="20">
                  <c:v>Sep2012</c:v>
                </c:pt>
                <c:pt idx="21">
                  <c:v>Oct2012</c:v>
                </c:pt>
                <c:pt idx="22">
                  <c:v>Nov2012</c:v>
                </c:pt>
                <c:pt idx="23">
                  <c:v>Dec2012</c:v>
                </c:pt>
                <c:pt idx="24">
                  <c:v>Jan2013</c:v>
                </c:pt>
                <c:pt idx="25">
                  <c:v>Feb2013</c:v>
                </c:pt>
                <c:pt idx="26">
                  <c:v>Mar2013</c:v>
                </c:pt>
                <c:pt idx="27">
                  <c:v>Apr2013</c:v>
                </c:pt>
                <c:pt idx="28">
                  <c:v>May2013</c:v>
                </c:pt>
                <c:pt idx="29">
                  <c:v>Jun2013</c:v>
                </c:pt>
                <c:pt idx="30">
                  <c:v>Jul2013</c:v>
                </c:pt>
                <c:pt idx="31">
                  <c:v>Aug2013</c:v>
                </c:pt>
                <c:pt idx="32">
                  <c:v>Sep2013</c:v>
                </c:pt>
                <c:pt idx="33">
                  <c:v>Oct2013</c:v>
                </c:pt>
                <c:pt idx="34">
                  <c:v>Nov2013</c:v>
                </c:pt>
                <c:pt idx="35">
                  <c:v>Dec2013</c:v>
                </c:pt>
                <c:pt idx="36">
                  <c:v>Jan2014</c:v>
                </c:pt>
                <c:pt idx="37">
                  <c:v>Feb2014</c:v>
                </c:pt>
                <c:pt idx="38">
                  <c:v>Mar2014</c:v>
                </c:pt>
                <c:pt idx="39">
                  <c:v>Apr2014</c:v>
                </c:pt>
                <c:pt idx="40">
                  <c:v>May2014</c:v>
                </c:pt>
                <c:pt idx="41">
                  <c:v>Jun2014</c:v>
                </c:pt>
                <c:pt idx="42">
                  <c:v>Jul2014</c:v>
                </c:pt>
                <c:pt idx="43">
                  <c:v>Aug2014</c:v>
                </c:pt>
                <c:pt idx="44">
                  <c:v>Sep2014</c:v>
                </c:pt>
                <c:pt idx="45">
                  <c:v>Oct2014</c:v>
                </c:pt>
                <c:pt idx="46">
                  <c:v>Nov2014</c:v>
                </c:pt>
                <c:pt idx="47">
                  <c:v>Dec2014</c:v>
                </c:pt>
                <c:pt idx="48">
                  <c:v>Jan2015</c:v>
                </c:pt>
                <c:pt idx="49">
                  <c:v>Feb2015</c:v>
                </c:pt>
                <c:pt idx="50">
                  <c:v>Mar2015</c:v>
                </c:pt>
                <c:pt idx="51">
                  <c:v>Apr2015</c:v>
                </c:pt>
                <c:pt idx="52">
                  <c:v>May2015</c:v>
                </c:pt>
                <c:pt idx="53">
                  <c:v>Jun2015</c:v>
                </c:pt>
                <c:pt idx="54">
                  <c:v>Jul2015</c:v>
                </c:pt>
                <c:pt idx="55">
                  <c:v>Aug2015</c:v>
                </c:pt>
                <c:pt idx="56">
                  <c:v>Sep2015</c:v>
                </c:pt>
                <c:pt idx="57">
                  <c:v>Oct2015</c:v>
                </c:pt>
                <c:pt idx="58">
                  <c:v>Nov2015</c:v>
                </c:pt>
                <c:pt idx="59">
                  <c:v>Dec2015</c:v>
                </c:pt>
                <c:pt idx="60">
                  <c:v>Jan2016</c:v>
                </c:pt>
                <c:pt idx="61">
                  <c:v>Feb2016</c:v>
                </c:pt>
                <c:pt idx="62">
                  <c:v>Mar2016</c:v>
                </c:pt>
                <c:pt idx="63">
                  <c:v>Apr2016</c:v>
                </c:pt>
                <c:pt idx="64">
                  <c:v>May2016</c:v>
                </c:pt>
                <c:pt idx="65">
                  <c:v>Jun2016</c:v>
                </c:pt>
                <c:pt idx="66">
                  <c:v>Jul2016</c:v>
                </c:pt>
                <c:pt idx="67">
                  <c:v>Aug2016</c:v>
                </c:pt>
                <c:pt idx="68">
                  <c:v>Sep2016</c:v>
                </c:pt>
                <c:pt idx="69">
                  <c:v>Oct2016</c:v>
                </c:pt>
                <c:pt idx="70">
                  <c:v>Nov2016</c:v>
                </c:pt>
                <c:pt idx="71">
                  <c:v>Dec2016</c:v>
                </c:pt>
                <c:pt idx="72">
                  <c:v>Jan2017</c:v>
                </c:pt>
                <c:pt idx="73">
                  <c:v>Feb2017</c:v>
                </c:pt>
                <c:pt idx="74">
                  <c:v>Mar2017</c:v>
                </c:pt>
                <c:pt idx="75">
                  <c:v>Apr2017</c:v>
                </c:pt>
                <c:pt idx="76">
                  <c:v>May2017</c:v>
                </c:pt>
                <c:pt idx="77">
                  <c:v>Jun2017</c:v>
                </c:pt>
                <c:pt idx="78">
                  <c:v>Jul2017</c:v>
                </c:pt>
                <c:pt idx="79">
                  <c:v>Aug2017</c:v>
                </c:pt>
                <c:pt idx="80">
                  <c:v>Sep2017</c:v>
                </c:pt>
                <c:pt idx="81">
                  <c:v>Oct2017</c:v>
                </c:pt>
                <c:pt idx="82">
                  <c:v>Nov2017</c:v>
                </c:pt>
                <c:pt idx="83">
                  <c:v>Dec2017</c:v>
                </c:pt>
                <c:pt idx="84">
                  <c:v>Jan2018</c:v>
                </c:pt>
                <c:pt idx="85">
                  <c:v>Feb2018</c:v>
                </c:pt>
                <c:pt idx="86">
                  <c:v>Mar2018</c:v>
                </c:pt>
                <c:pt idx="87">
                  <c:v>Apr2018</c:v>
                </c:pt>
                <c:pt idx="88">
                  <c:v>May2018</c:v>
                </c:pt>
                <c:pt idx="89">
                  <c:v>Jun2018</c:v>
                </c:pt>
                <c:pt idx="90">
                  <c:v>Jul2018</c:v>
                </c:pt>
                <c:pt idx="91">
                  <c:v>Aug2018</c:v>
                </c:pt>
                <c:pt idx="92">
                  <c:v>Sep2018</c:v>
                </c:pt>
                <c:pt idx="93">
                  <c:v>Oct2018</c:v>
                </c:pt>
                <c:pt idx="94">
                  <c:v>Nov2018</c:v>
                </c:pt>
                <c:pt idx="95">
                  <c:v>Dec2018</c:v>
                </c:pt>
                <c:pt idx="96">
                  <c:v>Jan2019</c:v>
                </c:pt>
                <c:pt idx="97">
                  <c:v>Feb2019</c:v>
                </c:pt>
                <c:pt idx="98">
                  <c:v>Mar2019</c:v>
                </c:pt>
                <c:pt idx="99">
                  <c:v>Apr2019</c:v>
                </c:pt>
                <c:pt idx="100">
                  <c:v>May2019</c:v>
                </c:pt>
                <c:pt idx="101">
                  <c:v>Jun2019</c:v>
                </c:pt>
                <c:pt idx="102">
                  <c:v>Jul2019</c:v>
                </c:pt>
                <c:pt idx="103">
                  <c:v>Aug2019</c:v>
                </c:pt>
                <c:pt idx="104">
                  <c:v>Sep2019</c:v>
                </c:pt>
                <c:pt idx="105">
                  <c:v>Oct2019</c:v>
                </c:pt>
                <c:pt idx="106">
                  <c:v>Nov2019</c:v>
                </c:pt>
                <c:pt idx="107">
                  <c:v>Dec2019</c:v>
                </c:pt>
                <c:pt idx="108">
                  <c:v>Jan2020</c:v>
                </c:pt>
                <c:pt idx="109">
                  <c:v>Feb2020</c:v>
                </c:pt>
                <c:pt idx="110">
                  <c:v>Mar2020</c:v>
                </c:pt>
                <c:pt idx="111">
                  <c:v>Apr2020</c:v>
                </c:pt>
                <c:pt idx="112">
                  <c:v>May2020</c:v>
                </c:pt>
                <c:pt idx="113">
                  <c:v>Jun2020</c:v>
                </c:pt>
                <c:pt idx="114">
                  <c:v>Jul2020</c:v>
                </c:pt>
                <c:pt idx="115">
                  <c:v>Aug2020</c:v>
                </c:pt>
                <c:pt idx="116">
                  <c:v>Sep2020</c:v>
                </c:pt>
                <c:pt idx="117">
                  <c:v>Oct2020</c:v>
                </c:pt>
                <c:pt idx="118">
                  <c:v>Nov2020</c:v>
                </c:pt>
                <c:pt idx="119">
                  <c:v>Dec2020</c:v>
                </c:pt>
                <c:pt idx="120">
                  <c:v>Jan2021</c:v>
                </c:pt>
                <c:pt idx="121">
                  <c:v>Feb2021</c:v>
                </c:pt>
                <c:pt idx="122">
                  <c:v>Mar2021</c:v>
                </c:pt>
                <c:pt idx="123">
                  <c:v>Apr2021</c:v>
                </c:pt>
                <c:pt idx="124">
                  <c:v>May2021</c:v>
                </c:pt>
                <c:pt idx="125">
                  <c:v>Jun2021</c:v>
                </c:pt>
                <c:pt idx="126">
                  <c:v>Jul2021</c:v>
                </c:pt>
                <c:pt idx="127">
                  <c:v>Aug2021</c:v>
                </c:pt>
              </c:strCache>
            </c:strRef>
          </c:cat>
          <c:val>
            <c:numRef>
              <c:f>Sheet1!$B$12:$B$139</c:f>
              <c:numCache>
                <c:formatCode>#0.0</c:formatCode>
                <c:ptCount val="128"/>
                <c:pt idx="0">
                  <c:v>10.5</c:v>
                </c:pt>
                <c:pt idx="1">
                  <c:v>10.4</c:v>
                </c:pt>
                <c:pt idx="2">
                  <c:v>9.9</c:v>
                </c:pt>
                <c:pt idx="3">
                  <c:v>9.1</c:v>
                </c:pt>
                <c:pt idx="4">
                  <c:v>9.4</c:v>
                </c:pt>
                <c:pt idx="5">
                  <c:v>9.8000000000000007</c:v>
                </c:pt>
                <c:pt idx="6">
                  <c:v>9.9</c:v>
                </c:pt>
                <c:pt idx="7">
                  <c:v>9.1</c:v>
                </c:pt>
                <c:pt idx="8">
                  <c:v>9.1</c:v>
                </c:pt>
                <c:pt idx="9">
                  <c:v>8.6999999999999993</c:v>
                </c:pt>
                <c:pt idx="10">
                  <c:v>8.3000000000000007</c:v>
                </c:pt>
                <c:pt idx="11">
                  <c:v>8.4</c:v>
                </c:pt>
                <c:pt idx="12">
                  <c:v>9.1</c:v>
                </c:pt>
                <c:pt idx="13">
                  <c:v>9.1</c:v>
                </c:pt>
                <c:pt idx="14">
                  <c:v>8.6999999999999993</c:v>
                </c:pt>
                <c:pt idx="15">
                  <c:v>7.7</c:v>
                </c:pt>
                <c:pt idx="16">
                  <c:v>8.1</c:v>
                </c:pt>
                <c:pt idx="17">
                  <c:v>8.6</c:v>
                </c:pt>
                <c:pt idx="18">
                  <c:v>8.6</c:v>
                </c:pt>
                <c:pt idx="19">
                  <c:v>8.1</c:v>
                </c:pt>
                <c:pt idx="20">
                  <c:v>7.7</c:v>
                </c:pt>
                <c:pt idx="21">
                  <c:v>7.6</c:v>
                </c:pt>
                <c:pt idx="22">
                  <c:v>7.4</c:v>
                </c:pt>
                <c:pt idx="23">
                  <c:v>7.8</c:v>
                </c:pt>
                <c:pt idx="24">
                  <c:v>8.8000000000000007</c:v>
                </c:pt>
                <c:pt idx="25">
                  <c:v>8.6</c:v>
                </c:pt>
                <c:pt idx="26">
                  <c:v>8.4</c:v>
                </c:pt>
                <c:pt idx="27">
                  <c:v>7.5</c:v>
                </c:pt>
                <c:pt idx="28">
                  <c:v>7.9</c:v>
                </c:pt>
                <c:pt idx="29">
                  <c:v>8.6</c:v>
                </c:pt>
                <c:pt idx="30">
                  <c:v>8.4</c:v>
                </c:pt>
                <c:pt idx="31">
                  <c:v>7.6</c:v>
                </c:pt>
                <c:pt idx="32">
                  <c:v>7.6</c:v>
                </c:pt>
                <c:pt idx="33">
                  <c:v>7.6</c:v>
                </c:pt>
                <c:pt idx="34">
                  <c:v>7.1</c:v>
                </c:pt>
                <c:pt idx="35">
                  <c:v>7</c:v>
                </c:pt>
                <c:pt idx="36">
                  <c:v>7.9</c:v>
                </c:pt>
                <c:pt idx="37">
                  <c:v>8.1999999999999993</c:v>
                </c:pt>
                <c:pt idx="38">
                  <c:v>7.8</c:v>
                </c:pt>
                <c:pt idx="39">
                  <c:v>6.4</c:v>
                </c:pt>
                <c:pt idx="40">
                  <c:v>6.7</c:v>
                </c:pt>
                <c:pt idx="41">
                  <c:v>6.7</c:v>
                </c:pt>
                <c:pt idx="42">
                  <c:v>6.7</c:v>
                </c:pt>
                <c:pt idx="43">
                  <c:v>5.9</c:v>
                </c:pt>
                <c:pt idx="44">
                  <c:v>5.5</c:v>
                </c:pt>
                <c:pt idx="45">
                  <c:v>5.0999999999999996</c:v>
                </c:pt>
                <c:pt idx="46">
                  <c:v>5.0999999999999996</c:v>
                </c:pt>
                <c:pt idx="47">
                  <c:v>4.9000000000000004</c:v>
                </c:pt>
                <c:pt idx="48">
                  <c:v>6</c:v>
                </c:pt>
                <c:pt idx="49">
                  <c:v>5.8</c:v>
                </c:pt>
                <c:pt idx="50">
                  <c:v>5.7</c:v>
                </c:pt>
                <c:pt idx="51">
                  <c:v>4.9000000000000004</c:v>
                </c:pt>
                <c:pt idx="52">
                  <c:v>5.3</c:v>
                </c:pt>
                <c:pt idx="53">
                  <c:v>5.6</c:v>
                </c:pt>
                <c:pt idx="54">
                  <c:v>5.7</c:v>
                </c:pt>
                <c:pt idx="55">
                  <c:v>4.8</c:v>
                </c:pt>
                <c:pt idx="56">
                  <c:v>4.7</c:v>
                </c:pt>
                <c:pt idx="57">
                  <c:v>4.7</c:v>
                </c:pt>
                <c:pt idx="58">
                  <c:v>4.7</c:v>
                </c:pt>
                <c:pt idx="59">
                  <c:v>4.9000000000000004</c:v>
                </c:pt>
                <c:pt idx="60">
                  <c:v>5.7</c:v>
                </c:pt>
                <c:pt idx="61">
                  <c:v>5.7</c:v>
                </c:pt>
                <c:pt idx="62">
                  <c:v>5.5</c:v>
                </c:pt>
                <c:pt idx="63">
                  <c:v>4.7</c:v>
                </c:pt>
                <c:pt idx="64">
                  <c:v>4.8</c:v>
                </c:pt>
                <c:pt idx="65">
                  <c:v>5.4</c:v>
                </c:pt>
                <c:pt idx="66">
                  <c:v>5.2</c:v>
                </c:pt>
                <c:pt idx="67">
                  <c:v>4.8</c:v>
                </c:pt>
                <c:pt idx="68">
                  <c:v>4.8</c:v>
                </c:pt>
                <c:pt idx="69">
                  <c:v>4.7</c:v>
                </c:pt>
                <c:pt idx="70">
                  <c:v>4.3</c:v>
                </c:pt>
                <c:pt idx="71">
                  <c:v>4.7</c:v>
                </c:pt>
                <c:pt idx="72">
                  <c:v>5.7</c:v>
                </c:pt>
                <c:pt idx="73">
                  <c:v>5.6</c:v>
                </c:pt>
                <c:pt idx="74">
                  <c:v>5.3</c:v>
                </c:pt>
                <c:pt idx="75">
                  <c:v>4.5999999999999996</c:v>
                </c:pt>
                <c:pt idx="76">
                  <c:v>4.8</c:v>
                </c:pt>
                <c:pt idx="77">
                  <c:v>5.3</c:v>
                </c:pt>
                <c:pt idx="78">
                  <c:v>5.3</c:v>
                </c:pt>
                <c:pt idx="79">
                  <c:v>4.5999999999999996</c:v>
                </c:pt>
                <c:pt idx="80">
                  <c:v>4.2</c:v>
                </c:pt>
                <c:pt idx="81">
                  <c:v>4</c:v>
                </c:pt>
                <c:pt idx="82">
                  <c:v>3.8</c:v>
                </c:pt>
                <c:pt idx="83">
                  <c:v>3.8</c:v>
                </c:pt>
                <c:pt idx="84">
                  <c:v>4.7</c:v>
                </c:pt>
                <c:pt idx="85">
                  <c:v>4.8</c:v>
                </c:pt>
                <c:pt idx="86">
                  <c:v>4.5999999999999996</c:v>
                </c:pt>
                <c:pt idx="87">
                  <c:v>3.9</c:v>
                </c:pt>
                <c:pt idx="88">
                  <c:v>4.0999999999999996</c:v>
                </c:pt>
                <c:pt idx="89">
                  <c:v>4.8</c:v>
                </c:pt>
                <c:pt idx="90">
                  <c:v>4.5999999999999996</c:v>
                </c:pt>
                <c:pt idx="91">
                  <c:v>3.9</c:v>
                </c:pt>
                <c:pt idx="92">
                  <c:v>4</c:v>
                </c:pt>
                <c:pt idx="93">
                  <c:v>3.8</c:v>
                </c:pt>
                <c:pt idx="94">
                  <c:v>3.4</c:v>
                </c:pt>
                <c:pt idx="95">
                  <c:v>3.8</c:v>
                </c:pt>
                <c:pt idx="96">
                  <c:v>4.7</c:v>
                </c:pt>
                <c:pt idx="97">
                  <c:v>4.5999999999999996</c:v>
                </c:pt>
                <c:pt idx="98">
                  <c:v>4.7</c:v>
                </c:pt>
                <c:pt idx="99">
                  <c:v>3.8</c:v>
                </c:pt>
                <c:pt idx="100">
                  <c:v>4</c:v>
                </c:pt>
                <c:pt idx="101">
                  <c:v>4.5999999999999996</c:v>
                </c:pt>
                <c:pt idx="102">
                  <c:v>4.7</c:v>
                </c:pt>
                <c:pt idx="103">
                  <c:v>4</c:v>
                </c:pt>
                <c:pt idx="104">
                  <c:v>3.6</c:v>
                </c:pt>
                <c:pt idx="105">
                  <c:v>3.7</c:v>
                </c:pt>
                <c:pt idx="106">
                  <c:v>3.5</c:v>
                </c:pt>
                <c:pt idx="107">
                  <c:v>3.7</c:v>
                </c:pt>
                <c:pt idx="108">
                  <c:v>4.5</c:v>
                </c:pt>
                <c:pt idx="109">
                  <c:v>4.4000000000000004</c:v>
                </c:pt>
                <c:pt idx="110">
                  <c:v>4.9000000000000004</c:v>
                </c:pt>
                <c:pt idx="111">
                  <c:v>16.7</c:v>
                </c:pt>
                <c:pt idx="112">
                  <c:v>11.1</c:v>
                </c:pt>
                <c:pt idx="113">
                  <c:v>5.9</c:v>
                </c:pt>
                <c:pt idx="114">
                  <c:v>6.1</c:v>
                </c:pt>
                <c:pt idx="115">
                  <c:v>5.2</c:v>
                </c:pt>
                <c:pt idx="116">
                  <c:v>5.2</c:v>
                </c:pt>
                <c:pt idx="117">
                  <c:v>4.9000000000000004</c:v>
                </c:pt>
                <c:pt idx="118">
                  <c:v>5.0999999999999996</c:v>
                </c:pt>
                <c:pt idx="119">
                  <c:v>5.4</c:v>
                </c:pt>
                <c:pt idx="120">
                  <c:v>5.3</c:v>
                </c:pt>
                <c:pt idx="121">
                  <c:v>5.0999999999999996</c:v>
                </c:pt>
                <c:pt idx="122">
                  <c:v>5</c:v>
                </c:pt>
                <c:pt idx="123">
                  <c:v>3.9</c:v>
                </c:pt>
                <c:pt idx="124">
                  <c:v>3.9</c:v>
                </c:pt>
                <c:pt idx="125">
                  <c:v>5.5</c:v>
                </c:pt>
                <c:pt idx="126">
                  <c:v>4.7</c:v>
                </c:pt>
                <c:pt idx="127">
                  <c:v>3.7</c:v>
                </c:pt>
              </c:numCache>
            </c:numRef>
          </c:val>
          <c:smooth val="0"/>
          <c:extLst>
            <c:ext xmlns:c16="http://schemas.microsoft.com/office/drawing/2014/chart" uri="{C3380CC4-5D6E-409C-BE32-E72D297353CC}">
              <c16:uniqueId val="{00000000-D09C-43AD-96FD-47AB44B4A676}"/>
            </c:ext>
          </c:extLst>
        </c:ser>
        <c:ser>
          <c:idx val="1"/>
          <c:order val="1"/>
          <c:tx>
            <c:strRef>
              <c:f>Sheet1!$C$11</c:f>
              <c:strCache>
                <c:ptCount val="1"/>
                <c:pt idx="0">
                  <c:v>Cincinnati MSA</c:v>
                </c:pt>
              </c:strCache>
            </c:strRef>
          </c:tx>
          <c:spPr>
            <a:ln w="28575" cap="rnd">
              <a:solidFill>
                <a:schemeClr val="accent2"/>
              </a:solidFill>
              <a:round/>
            </a:ln>
            <a:effectLst/>
          </c:spPr>
          <c:marker>
            <c:symbol val="none"/>
          </c:marker>
          <c:cat>
            <c:strRef>
              <c:f>Sheet1!$A$12:$A$139</c:f>
              <c:strCache>
                <c:ptCount val="128"/>
                <c:pt idx="0">
                  <c:v>Jan2011</c:v>
                </c:pt>
                <c:pt idx="1">
                  <c:v>Feb2011</c:v>
                </c:pt>
                <c:pt idx="2">
                  <c:v>Mar2011</c:v>
                </c:pt>
                <c:pt idx="3">
                  <c:v>Apr2011</c:v>
                </c:pt>
                <c:pt idx="4">
                  <c:v>May2011</c:v>
                </c:pt>
                <c:pt idx="5">
                  <c:v>Jun2011</c:v>
                </c:pt>
                <c:pt idx="6">
                  <c:v>Jul2011</c:v>
                </c:pt>
                <c:pt idx="7">
                  <c:v>Aug2011</c:v>
                </c:pt>
                <c:pt idx="8">
                  <c:v>Sep2011</c:v>
                </c:pt>
                <c:pt idx="9">
                  <c:v>Oct2011</c:v>
                </c:pt>
                <c:pt idx="10">
                  <c:v>Nov2011</c:v>
                </c:pt>
                <c:pt idx="11">
                  <c:v>Dec2011</c:v>
                </c:pt>
                <c:pt idx="12">
                  <c:v>Jan2012</c:v>
                </c:pt>
                <c:pt idx="13">
                  <c:v>Feb2012</c:v>
                </c:pt>
                <c:pt idx="14">
                  <c:v>Mar2012</c:v>
                </c:pt>
                <c:pt idx="15">
                  <c:v>Apr2012</c:v>
                </c:pt>
                <c:pt idx="16">
                  <c:v>May2012</c:v>
                </c:pt>
                <c:pt idx="17">
                  <c:v>Jun2012</c:v>
                </c:pt>
                <c:pt idx="18">
                  <c:v>Jul2012</c:v>
                </c:pt>
                <c:pt idx="19">
                  <c:v>Aug2012</c:v>
                </c:pt>
                <c:pt idx="20">
                  <c:v>Sep2012</c:v>
                </c:pt>
                <c:pt idx="21">
                  <c:v>Oct2012</c:v>
                </c:pt>
                <c:pt idx="22">
                  <c:v>Nov2012</c:v>
                </c:pt>
                <c:pt idx="23">
                  <c:v>Dec2012</c:v>
                </c:pt>
                <c:pt idx="24">
                  <c:v>Jan2013</c:v>
                </c:pt>
                <c:pt idx="25">
                  <c:v>Feb2013</c:v>
                </c:pt>
                <c:pt idx="26">
                  <c:v>Mar2013</c:v>
                </c:pt>
                <c:pt idx="27">
                  <c:v>Apr2013</c:v>
                </c:pt>
                <c:pt idx="28">
                  <c:v>May2013</c:v>
                </c:pt>
                <c:pt idx="29">
                  <c:v>Jun2013</c:v>
                </c:pt>
                <c:pt idx="30">
                  <c:v>Jul2013</c:v>
                </c:pt>
                <c:pt idx="31">
                  <c:v>Aug2013</c:v>
                </c:pt>
                <c:pt idx="32">
                  <c:v>Sep2013</c:v>
                </c:pt>
                <c:pt idx="33">
                  <c:v>Oct2013</c:v>
                </c:pt>
                <c:pt idx="34">
                  <c:v>Nov2013</c:v>
                </c:pt>
                <c:pt idx="35">
                  <c:v>Dec2013</c:v>
                </c:pt>
                <c:pt idx="36">
                  <c:v>Jan2014</c:v>
                </c:pt>
                <c:pt idx="37">
                  <c:v>Feb2014</c:v>
                </c:pt>
                <c:pt idx="38">
                  <c:v>Mar2014</c:v>
                </c:pt>
                <c:pt idx="39">
                  <c:v>Apr2014</c:v>
                </c:pt>
                <c:pt idx="40">
                  <c:v>May2014</c:v>
                </c:pt>
                <c:pt idx="41">
                  <c:v>Jun2014</c:v>
                </c:pt>
                <c:pt idx="42">
                  <c:v>Jul2014</c:v>
                </c:pt>
                <c:pt idx="43">
                  <c:v>Aug2014</c:v>
                </c:pt>
                <c:pt idx="44">
                  <c:v>Sep2014</c:v>
                </c:pt>
                <c:pt idx="45">
                  <c:v>Oct2014</c:v>
                </c:pt>
                <c:pt idx="46">
                  <c:v>Nov2014</c:v>
                </c:pt>
                <c:pt idx="47">
                  <c:v>Dec2014</c:v>
                </c:pt>
                <c:pt idx="48">
                  <c:v>Jan2015</c:v>
                </c:pt>
                <c:pt idx="49">
                  <c:v>Feb2015</c:v>
                </c:pt>
                <c:pt idx="50">
                  <c:v>Mar2015</c:v>
                </c:pt>
                <c:pt idx="51">
                  <c:v>Apr2015</c:v>
                </c:pt>
                <c:pt idx="52">
                  <c:v>May2015</c:v>
                </c:pt>
                <c:pt idx="53">
                  <c:v>Jun2015</c:v>
                </c:pt>
                <c:pt idx="54">
                  <c:v>Jul2015</c:v>
                </c:pt>
                <c:pt idx="55">
                  <c:v>Aug2015</c:v>
                </c:pt>
                <c:pt idx="56">
                  <c:v>Sep2015</c:v>
                </c:pt>
                <c:pt idx="57">
                  <c:v>Oct2015</c:v>
                </c:pt>
                <c:pt idx="58">
                  <c:v>Nov2015</c:v>
                </c:pt>
                <c:pt idx="59">
                  <c:v>Dec2015</c:v>
                </c:pt>
                <c:pt idx="60">
                  <c:v>Jan2016</c:v>
                </c:pt>
                <c:pt idx="61">
                  <c:v>Feb2016</c:v>
                </c:pt>
                <c:pt idx="62">
                  <c:v>Mar2016</c:v>
                </c:pt>
                <c:pt idx="63">
                  <c:v>Apr2016</c:v>
                </c:pt>
                <c:pt idx="64">
                  <c:v>May2016</c:v>
                </c:pt>
                <c:pt idx="65">
                  <c:v>Jun2016</c:v>
                </c:pt>
                <c:pt idx="66">
                  <c:v>Jul2016</c:v>
                </c:pt>
                <c:pt idx="67">
                  <c:v>Aug2016</c:v>
                </c:pt>
                <c:pt idx="68">
                  <c:v>Sep2016</c:v>
                </c:pt>
                <c:pt idx="69">
                  <c:v>Oct2016</c:v>
                </c:pt>
                <c:pt idx="70">
                  <c:v>Nov2016</c:v>
                </c:pt>
                <c:pt idx="71">
                  <c:v>Dec2016</c:v>
                </c:pt>
                <c:pt idx="72">
                  <c:v>Jan2017</c:v>
                </c:pt>
                <c:pt idx="73">
                  <c:v>Feb2017</c:v>
                </c:pt>
                <c:pt idx="74">
                  <c:v>Mar2017</c:v>
                </c:pt>
                <c:pt idx="75">
                  <c:v>Apr2017</c:v>
                </c:pt>
                <c:pt idx="76">
                  <c:v>May2017</c:v>
                </c:pt>
                <c:pt idx="77">
                  <c:v>Jun2017</c:v>
                </c:pt>
                <c:pt idx="78">
                  <c:v>Jul2017</c:v>
                </c:pt>
                <c:pt idx="79">
                  <c:v>Aug2017</c:v>
                </c:pt>
                <c:pt idx="80">
                  <c:v>Sep2017</c:v>
                </c:pt>
                <c:pt idx="81">
                  <c:v>Oct2017</c:v>
                </c:pt>
                <c:pt idx="82">
                  <c:v>Nov2017</c:v>
                </c:pt>
                <c:pt idx="83">
                  <c:v>Dec2017</c:v>
                </c:pt>
                <c:pt idx="84">
                  <c:v>Jan2018</c:v>
                </c:pt>
                <c:pt idx="85">
                  <c:v>Feb2018</c:v>
                </c:pt>
                <c:pt idx="86">
                  <c:v>Mar2018</c:v>
                </c:pt>
                <c:pt idx="87">
                  <c:v>Apr2018</c:v>
                </c:pt>
                <c:pt idx="88">
                  <c:v>May2018</c:v>
                </c:pt>
                <c:pt idx="89">
                  <c:v>Jun2018</c:v>
                </c:pt>
                <c:pt idx="90">
                  <c:v>Jul2018</c:v>
                </c:pt>
                <c:pt idx="91">
                  <c:v>Aug2018</c:v>
                </c:pt>
                <c:pt idx="92">
                  <c:v>Sep2018</c:v>
                </c:pt>
                <c:pt idx="93">
                  <c:v>Oct2018</c:v>
                </c:pt>
                <c:pt idx="94">
                  <c:v>Nov2018</c:v>
                </c:pt>
                <c:pt idx="95">
                  <c:v>Dec2018</c:v>
                </c:pt>
                <c:pt idx="96">
                  <c:v>Jan2019</c:v>
                </c:pt>
                <c:pt idx="97">
                  <c:v>Feb2019</c:v>
                </c:pt>
                <c:pt idx="98">
                  <c:v>Mar2019</c:v>
                </c:pt>
                <c:pt idx="99">
                  <c:v>Apr2019</c:v>
                </c:pt>
                <c:pt idx="100">
                  <c:v>May2019</c:v>
                </c:pt>
                <c:pt idx="101">
                  <c:v>Jun2019</c:v>
                </c:pt>
                <c:pt idx="102">
                  <c:v>Jul2019</c:v>
                </c:pt>
                <c:pt idx="103">
                  <c:v>Aug2019</c:v>
                </c:pt>
                <c:pt idx="104">
                  <c:v>Sep2019</c:v>
                </c:pt>
                <c:pt idx="105">
                  <c:v>Oct2019</c:v>
                </c:pt>
                <c:pt idx="106">
                  <c:v>Nov2019</c:v>
                </c:pt>
                <c:pt idx="107">
                  <c:v>Dec2019</c:v>
                </c:pt>
                <c:pt idx="108">
                  <c:v>Jan2020</c:v>
                </c:pt>
                <c:pt idx="109">
                  <c:v>Feb2020</c:v>
                </c:pt>
                <c:pt idx="110">
                  <c:v>Mar2020</c:v>
                </c:pt>
                <c:pt idx="111">
                  <c:v>Apr2020</c:v>
                </c:pt>
                <c:pt idx="112">
                  <c:v>May2020</c:v>
                </c:pt>
                <c:pt idx="113">
                  <c:v>Jun2020</c:v>
                </c:pt>
                <c:pt idx="114">
                  <c:v>Jul2020</c:v>
                </c:pt>
                <c:pt idx="115">
                  <c:v>Aug2020</c:v>
                </c:pt>
                <c:pt idx="116">
                  <c:v>Sep2020</c:v>
                </c:pt>
                <c:pt idx="117">
                  <c:v>Oct2020</c:v>
                </c:pt>
                <c:pt idx="118">
                  <c:v>Nov2020</c:v>
                </c:pt>
                <c:pt idx="119">
                  <c:v>Dec2020</c:v>
                </c:pt>
                <c:pt idx="120">
                  <c:v>Jan2021</c:v>
                </c:pt>
                <c:pt idx="121">
                  <c:v>Feb2021</c:v>
                </c:pt>
                <c:pt idx="122">
                  <c:v>Mar2021</c:v>
                </c:pt>
                <c:pt idx="123">
                  <c:v>Apr2021</c:v>
                </c:pt>
                <c:pt idx="124">
                  <c:v>May2021</c:v>
                </c:pt>
                <c:pt idx="125">
                  <c:v>Jun2021</c:v>
                </c:pt>
                <c:pt idx="126">
                  <c:v>Jul2021</c:v>
                </c:pt>
                <c:pt idx="127">
                  <c:v>Aug2021</c:v>
                </c:pt>
              </c:strCache>
            </c:strRef>
          </c:cat>
          <c:val>
            <c:numRef>
              <c:f>Sheet1!$C$12:$C$139</c:f>
              <c:numCache>
                <c:formatCode>#0.0</c:formatCode>
                <c:ptCount val="128"/>
                <c:pt idx="0">
                  <c:v>9.9</c:v>
                </c:pt>
                <c:pt idx="1">
                  <c:v>9.6</c:v>
                </c:pt>
                <c:pt idx="2">
                  <c:v>9.1</c:v>
                </c:pt>
                <c:pt idx="3">
                  <c:v>8.5</c:v>
                </c:pt>
                <c:pt idx="4">
                  <c:v>8.6999999999999993</c:v>
                </c:pt>
                <c:pt idx="5">
                  <c:v>9.4</c:v>
                </c:pt>
                <c:pt idx="6">
                  <c:v>9.1999999999999993</c:v>
                </c:pt>
                <c:pt idx="7">
                  <c:v>8.8000000000000007</c:v>
                </c:pt>
                <c:pt idx="8">
                  <c:v>8.8000000000000007</c:v>
                </c:pt>
                <c:pt idx="9">
                  <c:v>8.4</c:v>
                </c:pt>
                <c:pt idx="10">
                  <c:v>7.9</c:v>
                </c:pt>
                <c:pt idx="11">
                  <c:v>7.8</c:v>
                </c:pt>
                <c:pt idx="12">
                  <c:v>8.6</c:v>
                </c:pt>
                <c:pt idx="13">
                  <c:v>8.3000000000000007</c:v>
                </c:pt>
                <c:pt idx="14">
                  <c:v>7.9</c:v>
                </c:pt>
                <c:pt idx="15">
                  <c:v>7.1</c:v>
                </c:pt>
                <c:pt idx="16">
                  <c:v>7.1</c:v>
                </c:pt>
                <c:pt idx="17">
                  <c:v>7.6</c:v>
                </c:pt>
                <c:pt idx="18">
                  <c:v>7.6</c:v>
                </c:pt>
                <c:pt idx="19">
                  <c:v>7.2</c:v>
                </c:pt>
                <c:pt idx="20">
                  <c:v>6.9</c:v>
                </c:pt>
                <c:pt idx="21">
                  <c:v>6.8</c:v>
                </c:pt>
                <c:pt idx="22">
                  <c:v>6.8</c:v>
                </c:pt>
                <c:pt idx="23">
                  <c:v>7.1</c:v>
                </c:pt>
                <c:pt idx="24">
                  <c:v>8.5</c:v>
                </c:pt>
                <c:pt idx="25">
                  <c:v>7.9</c:v>
                </c:pt>
                <c:pt idx="26">
                  <c:v>7.5</c:v>
                </c:pt>
                <c:pt idx="27">
                  <c:v>6.8</c:v>
                </c:pt>
                <c:pt idx="28">
                  <c:v>7.1</c:v>
                </c:pt>
                <c:pt idx="29">
                  <c:v>7.7</c:v>
                </c:pt>
                <c:pt idx="30">
                  <c:v>7.5</c:v>
                </c:pt>
                <c:pt idx="31">
                  <c:v>7.1</c:v>
                </c:pt>
                <c:pt idx="32">
                  <c:v>7.1</c:v>
                </c:pt>
                <c:pt idx="33">
                  <c:v>7.1</c:v>
                </c:pt>
                <c:pt idx="34">
                  <c:v>6.6</c:v>
                </c:pt>
                <c:pt idx="35">
                  <c:v>6.1</c:v>
                </c:pt>
                <c:pt idx="36">
                  <c:v>7</c:v>
                </c:pt>
                <c:pt idx="37">
                  <c:v>6.7</c:v>
                </c:pt>
                <c:pt idx="38">
                  <c:v>6.1</c:v>
                </c:pt>
                <c:pt idx="39">
                  <c:v>5.2</c:v>
                </c:pt>
                <c:pt idx="40">
                  <c:v>5.3</c:v>
                </c:pt>
                <c:pt idx="41">
                  <c:v>5.7</c:v>
                </c:pt>
                <c:pt idx="42">
                  <c:v>5.8</c:v>
                </c:pt>
                <c:pt idx="43">
                  <c:v>5.3</c:v>
                </c:pt>
                <c:pt idx="44">
                  <c:v>5</c:v>
                </c:pt>
                <c:pt idx="45">
                  <c:v>4.7</c:v>
                </c:pt>
                <c:pt idx="46">
                  <c:v>4.7</c:v>
                </c:pt>
                <c:pt idx="47">
                  <c:v>4.5</c:v>
                </c:pt>
                <c:pt idx="48">
                  <c:v>5.5</c:v>
                </c:pt>
                <c:pt idx="49">
                  <c:v>5.0999999999999996</c:v>
                </c:pt>
                <c:pt idx="50">
                  <c:v>4.8</c:v>
                </c:pt>
                <c:pt idx="51">
                  <c:v>4.2</c:v>
                </c:pt>
                <c:pt idx="52">
                  <c:v>4.5</c:v>
                </c:pt>
                <c:pt idx="53">
                  <c:v>4.8</c:v>
                </c:pt>
                <c:pt idx="54">
                  <c:v>4.5999999999999996</c:v>
                </c:pt>
                <c:pt idx="55">
                  <c:v>4.0999999999999996</c:v>
                </c:pt>
                <c:pt idx="56">
                  <c:v>4.0999999999999996</c:v>
                </c:pt>
                <c:pt idx="57">
                  <c:v>4.0999999999999996</c:v>
                </c:pt>
                <c:pt idx="58">
                  <c:v>4.2</c:v>
                </c:pt>
                <c:pt idx="59">
                  <c:v>4.2</c:v>
                </c:pt>
                <c:pt idx="60">
                  <c:v>5</c:v>
                </c:pt>
                <c:pt idx="61">
                  <c:v>4.8</c:v>
                </c:pt>
                <c:pt idx="62">
                  <c:v>4.5999999999999996</c:v>
                </c:pt>
                <c:pt idx="63">
                  <c:v>4.0999999999999996</c:v>
                </c:pt>
                <c:pt idx="64">
                  <c:v>4</c:v>
                </c:pt>
                <c:pt idx="65">
                  <c:v>4.5</c:v>
                </c:pt>
                <c:pt idx="66">
                  <c:v>4.4000000000000004</c:v>
                </c:pt>
                <c:pt idx="67">
                  <c:v>4.2</c:v>
                </c:pt>
                <c:pt idx="68">
                  <c:v>4.3</c:v>
                </c:pt>
                <c:pt idx="69">
                  <c:v>4.2</c:v>
                </c:pt>
                <c:pt idx="70">
                  <c:v>4</c:v>
                </c:pt>
                <c:pt idx="71">
                  <c:v>4.2</c:v>
                </c:pt>
                <c:pt idx="72">
                  <c:v>5.2</c:v>
                </c:pt>
                <c:pt idx="73">
                  <c:v>4.9000000000000004</c:v>
                </c:pt>
                <c:pt idx="74">
                  <c:v>4.3</c:v>
                </c:pt>
                <c:pt idx="75">
                  <c:v>3.9</c:v>
                </c:pt>
                <c:pt idx="76">
                  <c:v>4.0999999999999996</c:v>
                </c:pt>
                <c:pt idx="77">
                  <c:v>4.7</c:v>
                </c:pt>
                <c:pt idx="78">
                  <c:v>4.5</c:v>
                </c:pt>
                <c:pt idx="79">
                  <c:v>4.4000000000000004</c:v>
                </c:pt>
                <c:pt idx="80">
                  <c:v>3.9</c:v>
                </c:pt>
                <c:pt idx="81">
                  <c:v>3.9</c:v>
                </c:pt>
                <c:pt idx="82">
                  <c:v>3.7</c:v>
                </c:pt>
                <c:pt idx="83">
                  <c:v>3.8</c:v>
                </c:pt>
                <c:pt idx="84">
                  <c:v>4.4000000000000004</c:v>
                </c:pt>
                <c:pt idx="85">
                  <c:v>4.3</c:v>
                </c:pt>
                <c:pt idx="86">
                  <c:v>4.0999999999999996</c:v>
                </c:pt>
                <c:pt idx="87">
                  <c:v>3.7</c:v>
                </c:pt>
                <c:pt idx="88">
                  <c:v>3.7</c:v>
                </c:pt>
                <c:pt idx="89">
                  <c:v>4.5</c:v>
                </c:pt>
                <c:pt idx="90">
                  <c:v>4.0999999999999996</c:v>
                </c:pt>
                <c:pt idx="91">
                  <c:v>3.8</c:v>
                </c:pt>
                <c:pt idx="92">
                  <c:v>3.6</c:v>
                </c:pt>
                <c:pt idx="93">
                  <c:v>3.7</c:v>
                </c:pt>
                <c:pt idx="94">
                  <c:v>3.5</c:v>
                </c:pt>
                <c:pt idx="95">
                  <c:v>3.8</c:v>
                </c:pt>
                <c:pt idx="96">
                  <c:v>4.5999999999999996</c:v>
                </c:pt>
                <c:pt idx="97">
                  <c:v>4.0999999999999996</c:v>
                </c:pt>
                <c:pt idx="98">
                  <c:v>3.8</c:v>
                </c:pt>
                <c:pt idx="99">
                  <c:v>3.1</c:v>
                </c:pt>
                <c:pt idx="100">
                  <c:v>3.4</c:v>
                </c:pt>
                <c:pt idx="101">
                  <c:v>4.0999999999999996</c:v>
                </c:pt>
                <c:pt idx="102">
                  <c:v>4.0999999999999996</c:v>
                </c:pt>
                <c:pt idx="103">
                  <c:v>3.8</c:v>
                </c:pt>
                <c:pt idx="104">
                  <c:v>3.5</c:v>
                </c:pt>
                <c:pt idx="105">
                  <c:v>3.4</c:v>
                </c:pt>
                <c:pt idx="106">
                  <c:v>3.3</c:v>
                </c:pt>
                <c:pt idx="107">
                  <c:v>3.4</c:v>
                </c:pt>
                <c:pt idx="108">
                  <c:v>4.4000000000000004</c:v>
                </c:pt>
                <c:pt idx="109">
                  <c:v>4.0999999999999996</c:v>
                </c:pt>
                <c:pt idx="110">
                  <c:v>4.7</c:v>
                </c:pt>
                <c:pt idx="111">
                  <c:v>13.6</c:v>
                </c:pt>
                <c:pt idx="112">
                  <c:v>12.2</c:v>
                </c:pt>
                <c:pt idx="113">
                  <c:v>8.6999999999999993</c:v>
                </c:pt>
                <c:pt idx="114">
                  <c:v>8.6</c:v>
                </c:pt>
                <c:pt idx="115">
                  <c:v>7.9</c:v>
                </c:pt>
                <c:pt idx="116">
                  <c:v>6.5</c:v>
                </c:pt>
                <c:pt idx="117">
                  <c:v>4.4000000000000004</c:v>
                </c:pt>
                <c:pt idx="118">
                  <c:v>4.4000000000000004</c:v>
                </c:pt>
                <c:pt idx="119">
                  <c:v>4.5999999999999996</c:v>
                </c:pt>
                <c:pt idx="120">
                  <c:v>5.3</c:v>
                </c:pt>
                <c:pt idx="121">
                  <c:v>5</c:v>
                </c:pt>
                <c:pt idx="122">
                  <c:v>4.2</c:v>
                </c:pt>
                <c:pt idx="123">
                  <c:v>4.0999999999999996</c:v>
                </c:pt>
                <c:pt idx="124">
                  <c:v>4.3</c:v>
                </c:pt>
                <c:pt idx="125">
                  <c:v>5.5</c:v>
                </c:pt>
                <c:pt idx="126">
                  <c:v>5.2</c:v>
                </c:pt>
                <c:pt idx="127">
                  <c:v>4.4000000000000004</c:v>
                </c:pt>
              </c:numCache>
            </c:numRef>
          </c:val>
          <c:smooth val="0"/>
          <c:extLst>
            <c:ext xmlns:c16="http://schemas.microsoft.com/office/drawing/2014/chart" uri="{C3380CC4-5D6E-409C-BE32-E72D297353CC}">
              <c16:uniqueId val="{00000001-D09C-43AD-96FD-47AB44B4A676}"/>
            </c:ext>
          </c:extLst>
        </c:ser>
        <c:dLbls>
          <c:showLegendKey val="0"/>
          <c:showVal val="0"/>
          <c:showCatName val="0"/>
          <c:showSerName val="0"/>
          <c:showPercent val="0"/>
          <c:showBubbleSize val="0"/>
        </c:dLbls>
        <c:smooth val="0"/>
        <c:axId val="316389928"/>
        <c:axId val="316398128"/>
      </c:lineChart>
      <c:catAx>
        <c:axId val="31638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16398128"/>
        <c:crosses val="autoZero"/>
        <c:auto val="1"/>
        <c:lblAlgn val="ctr"/>
        <c:lblOffset val="100"/>
        <c:noMultiLvlLbl val="0"/>
      </c:catAx>
      <c:valAx>
        <c:axId val="31639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Unemployment</a:t>
                </a:r>
                <a:r>
                  <a:rPr lang="en-US" sz="1200" b="1" baseline="0" dirty="0"/>
                  <a:t> Rate, in percent</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1638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Graph'!$B$229</c:f>
              <c:strCache>
                <c:ptCount val="1"/>
                <c:pt idx="0">
                  <c:v>U.S. LFPR</c:v>
                </c:pt>
              </c:strCache>
            </c:strRef>
          </c:tx>
          <c:spPr>
            <a:ln w="28575" cap="rnd">
              <a:solidFill>
                <a:schemeClr val="accent1"/>
              </a:solidFill>
              <a:round/>
            </a:ln>
            <a:effectLst/>
          </c:spPr>
          <c:marker>
            <c:symbol val="none"/>
          </c:marker>
          <c:dLbls>
            <c:dLbl>
              <c:idx val="19"/>
              <c:layout>
                <c:manualLayout>
                  <c:x val="-2.7229407760381262E-2"/>
                  <c:y val="-3.5353535353535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D0-4554-9D4C-6CD656E59F7E}"/>
                </c:ext>
              </c:extLst>
            </c:dLbl>
            <c:dLbl>
              <c:idx val="43"/>
              <c:layout>
                <c:manualLayout>
                  <c:x val="-1.8115942028985508E-2"/>
                  <c:y val="5.545420741849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D0-4554-9D4C-6CD656E59F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Graph'!$A$230:$A$274</c:f>
              <c:numCache>
                <c:formatCode>yyyy\-mm\-dd</c:formatCode>
                <c:ptCount val="4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numCache>
            </c:numRef>
          </c:cat>
          <c:val>
            <c:numRef>
              <c:f>'FRED Graph'!$B$230:$B$274</c:f>
              <c:numCache>
                <c:formatCode>0.0</c:formatCode>
                <c:ptCount val="45"/>
                <c:pt idx="0">
                  <c:v>62.7</c:v>
                </c:pt>
                <c:pt idx="1">
                  <c:v>63</c:v>
                </c:pt>
                <c:pt idx="2">
                  <c:v>62.9</c:v>
                </c:pt>
                <c:pt idx="3">
                  <c:v>62.9</c:v>
                </c:pt>
                <c:pt idx="4">
                  <c:v>62.9</c:v>
                </c:pt>
                <c:pt idx="5">
                  <c:v>63</c:v>
                </c:pt>
                <c:pt idx="6">
                  <c:v>63</c:v>
                </c:pt>
                <c:pt idx="7">
                  <c:v>62.7</c:v>
                </c:pt>
                <c:pt idx="8">
                  <c:v>62.7</c:v>
                </c:pt>
                <c:pt idx="9">
                  <c:v>62.8</c:v>
                </c:pt>
                <c:pt idx="10">
                  <c:v>62.9</c:v>
                </c:pt>
                <c:pt idx="11">
                  <c:v>63</c:v>
                </c:pt>
                <c:pt idx="12">
                  <c:v>63.1</c:v>
                </c:pt>
                <c:pt idx="13">
                  <c:v>63.1</c:v>
                </c:pt>
                <c:pt idx="14">
                  <c:v>63.1</c:v>
                </c:pt>
                <c:pt idx="15">
                  <c:v>62.9</c:v>
                </c:pt>
                <c:pt idx="16">
                  <c:v>62.9</c:v>
                </c:pt>
                <c:pt idx="17">
                  <c:v>62.9</c:v>
                </c:pt>
                <c:pt idx="18">
                  <c:v>63.1</c:v>
                </c:pt>
                <c:pt idx="19">
                  <c:v>63.2</c:v>
                </c:pt>
                <c:pt idx="20">
                  <c:v>63.1</c:v>
                </c:pt>
                <c:pt idx="21">
                  <c:v>63.2</c:v>
                </c:pt>
                <c:pt idx="22">
                  <c:v>63.2</c:v>
                </c:pt>
                <c:pt idx="23">
                  <c:v>63.3</c:v>
                </c:pt>
                <c:pt idx="24">
                  <c:v>63.4</c:v>
                </c:pt>
                <c:pt idx="25">
                  <c:v>63.3</c:v>
                </c:pt>
                <c:pt idx="26">
                  <c:v>62.6</c:v>
                </c:pt>
                <c:pt idx="27">
                  <c:v>60.2</c:v>
                </c:pt>
                <c:pt idx="28">
                  <c:v>60.8</c:v>
                </c:pt>
                <c:pt idx="29">
                  <c:v>61.4</c:v>
                </c:pt>
                <c:pt idx="30">
                  <c:v>61.5</c:v>
                </c:pt>
                <c:pt idx="31">
                  <c:v>61.7</c:v>
                </c:pt>
                <c:pt idx="32">
                  <c:v>61.4</c:v>
                </c:pt>
                <c:pt idx="33">
                  <c:v>61.6</c:v>
                </c:pt>
                <c:pt idx="34">
                  <c:v>61.5</c:v>
                </c:pt>
                <c:pt idx="35">
                  <c:v>61.5</c:v>
                </c:pt>
                <c:pt idx="36">
                  <c:v>61.4</c:v>
                </c:pt>
                <c:pt idx="37">
                  <c:v>61.4</c:v>
                </c:pt>
                <c:pt idx="38">
                  <c:v>61.5</c:v>
                </c:pt>
                <c:pt idx="39">
                  <c:v>61.7</c:v>
                </c:pt>
                <c:pt idx="40">
                  <c:v>61.6</c:v>
                </c:pt>
                <c:pt idx="41">
                  <c:v>61.6</c:v>
                </c:pt>
                <c:pt idx="42">
                  <c:v>61.7</c:v>
                </c:pt>
                <c:pt idx="43">
                  <c:v>61.7</c:v>
                </c:pt>
                <c:pt idx="44">
                  <c:v>61.6</c:v>
                </c:pt>
              </c:numCache>
            </c:numRef>
          </c:val>
          <c:smooth val="0"/>
          <c:extLst>
            <c:ext xmlns:c16="http://schemas.microsoft.com/office/drawing/2014/chart" uri="{C3380CC4-5D6E-409C-BE32-E72D297353CC}">
              <c16:uniqueId val="{00000002-FAD0-4554-9D4C-6CD656E59F7E}"/>
            </c:ext>
          </c:extLst>
        </c:ser>
        <c:ser>
          <c:idx val="1"/>
          <c:order val="1"/>
          <c:tx>
            <c:strRef>
              <c:f>'FRED Graph'!$C$229</c:f>
              <c:strCache>
                <c:ptCount val="1"/>
                <c:pt idx="0">
                  <c:v>KY LFPR</c:v>
                </c:pt>
              </c:strCache>
            </c:strRef>
          </c:tx>
          <c:spPr>
            <a:ln w="28575" cap="rnd">
              <a:solidFill>
                <a:schemeClr val="accent2"/>
              </a:solidFill>
              <a:round/>
            </a:ln>
            <a:effectLst/>
          </c:spPr>
          <c:marker>
            <c:symbol val="none"/>
          </c:marker>
          <c:dLbls>
            <c:dLbl>
              <c:idx val="19"/>
              <c:layout>
                <c:manualLayout>
                  <c:x val="-3.2675289312457452E-2"/>
                  <c:y val="-4.7979797979797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D0-4554-9D4C-6CD656E59F7E}"/>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D0-4554-9D4C-6CD656E59F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Graph'!$A$230:$A$274</c:f>
              <c:numCache>
                <c:formatCode>yyyy\-mm\-dd</c:formatCode>
                <c:ptCount val="4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numCache>
            </c:numRef>
          </c:cat>
          <c:val>
            <c:numRef>
              <c:f>'FRED Graph'!$C$230:$C$274</c:f>
              <c:numCache>
                <c:formatCode>0.0</c:formatCode>
                <c:ptCount val="45"/>
                <c:pt idx="0">
                  <c:v>58.8</c:v>
                </c:pt>
                <c:pt idx="1">
                  <c:v>58.8</c:v>
                </c:pt>
                <c:pt idx="2">
                  <c:v>58.9</c:v>
                </c:pt>
                <c:pt idx="3">
                  <c:v>59</c:v>
                </c:pt>
                <c:pt idx="4">
                  <c:v>59</c:v>
                </c:pt>
                <c:pt idx="5">
                  <c:v>59</c:v>
                </c:pt>
                <c:pt idx="6">
                  <c:v>58.9</c:v>
                </c:pt>
                <c:pt idx="7">
                  <c:v>58.9</c:v>
                </c:pt>
                <c:pt idx="8">
                  <c:v>58.8</c:v>
                </c:pt>
                <c:pt idx="9">
                  <c:v>58.8</c:v>
                </c:pt>
                <c:pt idx="10">
                  <c:v>58.8</c:v>
                </c:pt>
                <c:pt idx="11">
                  <c:v>58.8</c:v>
                </c:pt>
                <c:pt idx="12">
                  <c:v>58.9</c:v>
                </c:pt>
                <c:pt idx="13">
                  <c:v>58.9</c:v>
                </c:pt>
                <c:pt idx="14">
                  <c:v>58.9</c:v>
                </c:pt>
                <c:pt idx="15">
                  <c:v>59</c:v>
                </c:pt>
                <c:pt idx="16">
                  <c:v>59</c:v>
                </c:pt>
                <c:pt idx="17">
                  <c:v>59.1</c:v>
                </c:pt>
                <c:pt idx="18">
                  <c:v>59.2</c:v>
                </c:pt>
                <c:pt idx="19">
                  <c:v>59.3</c:v>
                </c:pt>
                <c:pt idx="20">
                  <c:v>59.4</c:v>
                </c:pt>
                <c:pt idx="21">
                  <c:v>59.5</c:v>
                </c:pt>
                <c:pt idx="22">
                  <c:v>59.5</c:v>
                </c:pt>
                <c:pt idx="23">
                  <c:v>59.5</c:v>
                </c:pt>
                <c:pt idx="24">
                  <c:v>59.4</c:v>
                </c:pt>
                <c:pt idx="25">
                  <c:v>59.3</c:v>
                </c:pt>
                <c:pt idx="26">
                  <c:v>59.2</c:v>
                </c:pt>
                <c:pt idx="27">
                  <c:v>59.5</c:v>
                </c:pt>
                <c:pt idx="28">
                  <c:v>59.1</c:v>
                </c:pt>
                <c:pt idx="29">
                  <c:v>56</c:v>
                </c:pt>
                <c:pt idx="30">
                  <c:v>56.1</c:v>
                </c:pt>
                <c:pt idx="31">
                  <c:v>56.3</c:v>
                </c:pt>
                <c:pt idx="32">
                  <c:v>56.4</c:v>
                </c:pt>
                <c:pt idx="33">
                  <c:v>56.5</c:v>
                </c:pt>
                <c:pt idx="34">
                  <c:v>56.5</c:v>
                </c:pt>
                <c:pt idx="35">
                  <c:v>56.5</c:v>
                </c:pt>
                <c:pt idx="36">
                  <c:v>56.6</c:v>
                </c:pt>
                <c:pt idx="37">
                  <c:v>56.7</c:v>
                </c:pt>
                <c:pt idx="38">
                  <c:v>56.7</c:v>
                </c:pt>
                <c:pt idx="39">
                  <c:v>56.6</c:v>
                </c:pt>
                <c:pt idx="40">
                  <c:v>56.6</c:v>
                </c:pt>
                <c:pt idx="41">
                  <c:v>56.3</c:v>
                </c:pt>
                <c:pt idx="42">
                  <c:v>56.3</c:v>
                </c:pt>
                <c:pt idx="43">
                  <c:v>56.4</c:v>
                </c:pt>
              </c:numCache>
            </c:numRef>
          </c:val>
          <c:smooth val="0"/>
          <c:extLst>
            <c:ext xmlns:c16="http://schemas.microsoft.com/office/drawing/2014/chart" uri="{C3380CC4-5D6E-409C-BE32-E72D297353CC}">
              <c16:uniqueId val="{00000005-FAD0-4554-9D4C-6CD656E59F7E}"/>
            </c:ext>
          </c:extLst>
        </c:ser>
        <c:dLbls>
          <c:showLegendKey val="0"/>
          <c:showVal val="0"/>
          <c:showCatName val="0"/>
          <c:showSerName val="0"/>
          <c:showPercent val="0"/>
          <c:showBubbleSize val="0"/>
        </c:dLbls>
        <c:smooth val="0"/>
        <c:axId val="549002992"/>
        <c:axId val="549008568"/>
      </c:lineChart>
      <c:dateAx>
        <c:axId val="54900299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9008568"/>
        <c:crosses val="autoZero"/>
        <c:auto val="1"/>
        <c:lblOffset val="100"/>
        <c:baseTimeUnit val="months"/>
      </c:dateAx>
      <c:valAx>
        <c:axId val="549008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Labor Force Participation Rate, in 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900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6-21T22:25:27.311" idx="1">
    <p:pos x="10" y="10"/>
    <p:text>Title should be "Talent Attraction in Northern Kentucky - Challenges &amp; Opportunities"</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0.09896</cdr:x>
      <cdr:y>0.47494</cdr:y>
    </cdr:from>
    <cdr:to>
      <cdr:x>0.93601</cdr:x>
      <cdr:y>0.79334</cdr:y>
    </cdr:to>
    <cdr:sp macro="" textlink="">
      <cdr:nvSpPr>
        <cdr:cNvPr id="2" name="TextBox 1">
          <a:extLst xmlns:a="http://schemas.openxmlformats.org/drawingml/2006/main">
            <a:ext uri="{FF2B5EF4-FFF2-40B4-BE49-F238E27FC236}">
              <a16:creationId xmlns:a16="http://schemas.microsoft.com/office/drawing/2014/main" id="{EAD845F8-F7B0-4019-BC73-D29FA7D784FD}"/>
            </a:ext>
          </a:extLst>
        </cdr:cNvPr>
        <cdr:cNvSpPr txBox="1"/>
      </cdr:nvSpPr>
      <cdr:spPr>
        <a:xfrm xmlns:a="http://schemas.openxmlformats.org/drawingml/2006/main">
          <a:off x="923114" y="2388568"/>
          <a:ext cx="7808136" cy="1601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KY LFPR continues to lag U.S. </a:t>
          </a:r>
        </a:p>
        <a:p xmlns:a="http://schemas.openxmlformats.org/drawingml/2006/main">
          <a:r>
            <a:rPr lang="en-US" sz="2800" b="1" dirty="0"/>
            <a:t>Gap widened during pandemic</a:t>
          </a:r>
        </a:p>
        <a:p xmlns:a="http://schemas.openxmlformats.org/drawingml/2006/main">
          <a:r>
            <a:rPr lang="en-US" sz="2800" b="1" dirty="0"/>
            <a:t>In KY </a:t>
          </a:r>
          <a:r>
            <a:rPr lang="en-US" sz="2800" b="1" dirty="0">
              <a:solidFill>
                <a:srgbClr val="FF0000"/>
              </a:solidFill>
            </a:rPr>
            <a:t>82,000</a:t>
          </a:r>
          <a:r>
            <a:rPr lang="en-US" sz="2800" b="1" dirty="0"/>
            <a:t> have dropped out since 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2F382-AEFA-4377-8249-3F268D7B4AFD}" type="datetimeFigureOut">
              <a:rPr lang="en-US" smtClean="0"/>
              <a:t>10/31/2021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99371-988B-416D-AEC8-BA5EC9D99A69}" type="slidenum">
              <a:rPr lang="en-US" smtClean="0"/>
              <a:t>‹#›</a:t>
            </a:fld>
            <a:endParaRPr lang="en-US" dirty="0"/>
          </a:p>
        </p:txBody>
      </p:sp>
    </p:spTree>
    <p:extLst>
      <p:ext uri="{BB962C8B-B14F-4D97-AF65-F5344CB8AC3E}">
        <p14:creationId xmlns:p14="http://schemas.microsoft.com/office/powerpoint/2010/main" val="39755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78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In both Kentucky and the Cincinnati MSA, the labor market while recovering has yet to regain pre-pandemic levels.  One of the primary factors hindering recovery is the lack of qualified talent.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This is where NKU and other educational institutions help by filling the talent pipeline with qualified workers.</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62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So, what types of workers are needed?  Where are the talent pipeline gaps?</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U.S. Bureau of Labor Statistics just released new employment projections by occupation and industry in September 2020.  While the full impact of COVID is not reflected in these projections, the long-term demographic impacts of aging are, along with the changing industrial distribution of jobs within the United States.  While the projections for our region have not been released yet, these trends will impact Northern Kentucky very similarly.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What are some key takeaways from those projections?</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02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First Takeaway:  The projections reflect </a:t>
            </a:r>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changing macro-economic conditions</a:t>
            </a:r>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resulting in slower rates of GDP growth than in the past decade.  However, with increased technology, productivity is expected to return to more normal rates of growth.  It is still too early to fully understand the ramifications of COVID on the demand for labor.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39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Second Takeaway:  Total employment over the next decade is expected to increase just 3.7%.  That translates to an average annual growth rate of 0.4%, which represents a </a:t>
            </a:r>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slower rate of job growth</a:t>
            </a:r>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than during the past decade.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As many of you are aware, the economic trends in the Cincinnati MSA are similar to the U.S. overall in trajectory, but usually at a slower rate of growth.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This forecast suggests that overall job will be slow.  However, as we will see, job growth is not projected to be even across industries or occupations.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92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Third Takeaway:  While overall employment growth is expected to modest, there will be industry winners and losers.</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For example: Healthcare, with an average annual job growth of 1.4%, is expected to lead all industries.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Another industry important to the NKY economy is transportation and warehousing, expected to grow at an average annual rate of 0.6%.</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On the other hand, Manufacturing is expected to contract, declining by 0.4% annually.</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71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Fourth takeaway:  Healthcare will continue to lead job growth.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Healthcare support occupations are projected to increase by more than 22% over the next decade.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Most of the fastest growing occupational groups fall into one of three groups: Healthcare, IT, and Professional and Business Services.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23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Six of the 10 fastest growing occupations are related to healthcare.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Demand for Nurse Practitioners is expected to increase by 52.4%, adding 110,700 jobs nationwide at a median salary of $111,680.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Another fast-growing occupation is Information Security Analysts, expected to grow by 31.2% adding 40,900 jobs at a median salary of $103,590.</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97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Fifth Takeaway:  Demand for STEM talent continues to grow at above average rates: 8% compared to 3.7% for all jobs.  These occupations continue to have well above average median earnings.  Median earnings for STEM occupations are more than double those of non-STEM occupations.</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GRAPH 14</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25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These employment projections and data from 2020 highlight the importance of education to labor market outcomes.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As shown in the graph, earnings rise with educational attainment.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Additionally, labor force attachment increases with education as well.  The rate of unemployment during the pandemic showed an inverse relationship with lower unemployment rates for those with more education.</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33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final takeaway from the projections is a challenge that all regions, including NKY, will have to contend with. That challenge is a rapidly aging workforce.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As shown in the graph, today nearly 1 in 4 workers is over the age of 55.  Within 10 years, all Baby Boomers will be of retirement age.  On the other end of the spectrum, young people make up an ever-shrinking share of the labor force.  Just 20 years ago, 16 to 24-year-olds made up 16% of the labor force.  Today it is 12.9% and expected to fall another 1.5% over the next decade.   </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So how is NKU responding to the challenges arising from COVID and a rapidly changing economic and demographic landscape?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1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Current labor market indicators are exhibiting contrary trends.  Initial claims for unemployment, while having declined in recent months, still remain higher than their pre-pandemic levels in 2019.</a:t>
            </a:r>
            <a:endParaRPr lang="en-US" sz="1800" dirty="0">
              <a:effectLst/>
              <a:latin typeface="Times New Roman" panose="020F0502020204030204" pitchFamily="34" charset="0"/>
              <a:ea typeface="Times New Roman" panose="020F0502020204030204" pitchFamily="34" charset="0"/>
            </a:endParaRPr>
          </a:p>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 </a:t>
            </a:r>
            <a:endParaRPr lang="en-US" sz="1800" dirty="0">
              <a:effectLst/>
              <a:latin typeface="Times New Roman" panose="020F0502020204030204" pitchFamily="34" charset="0"/>
              <a:ea typeface="Times New Roman" panose="020F0502020204030204" pitchFamily="34" charset="0"/>
            </a:endParaRPr>
          </a:p>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Continuing claims in Kentucky have now returned to pre-Pandemic levels.  </a:t>
            </a:r>
          </a:p>
          <a:p>
            <a:endPar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endParaRPr>
          </a:p>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With initial claims remaining elevated, it is likely that the continuing claims are down simply because people have run out of benefits.  </a:t>
            </a:r>
          </a:p>
          <a:p>
            <a:endPar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endParaRPr>
          </a:p>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Also, the elevated claims seem at odds with the lack of workers narrative.  </a:t>
            </a:r>
            <a:endParaRPr lang="en-US" sz="1800" dirty="0">
              <a:effectLst/>
              <a:latin typeface="Times New Roman" panose="020F0502020204030204" pitchFamily="34" charset="0"/>
              <a:ea typeface="Times New Roman" panose="020F0502020204030204" pitchFamily="34" charset="0"/>
            </a:endParaRPr>
          </a:p>
          <a:p>
            <a:r>
              <a:rPr lang="en-US" sz="1800" dirty="0">
                <a:solidFill>
                  <a:srgbClr val="201F1E"/>
                </a:solidFill>
                <a:effectLst/>
                <a:latin typeface="Calibri" panose="020F0502020204030204" pitchFamily="34" charset="0"/>
                <a:ea typeface="Times New Roman" panose="020F0502020204030204" pitchFamily="34" charset="0"/>
                <a:cs typeface="Calibri" panose="020F0502020204030204" pitchFamily="34" charset="0"/>
              </a:rPr>
              <a:t> </a:t>
            </a:r>
            <a:endParaRPr lang="en-US" sz="1800" dirty="0">
              <a:effectLst/>
              <a:latin typeface="Times New Roman" panose="020F0502020204030204" pitchFamily="34" charset="0"/>
              <a:ea typeface="Times New Roman"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20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92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Even as initial claims remain above pre-Pandemic levels, Kentucky’s 3.7% unemployment rate in August has fallen below the 2019 pre-pandemic level of 4%.  In the metro area the unemployment rate is still slightly above pre-Pandemic levels</a:t>
            </a:r>
          </a:p>
          <a:p>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So, the question is: Why do initial claims remain high when the unemployment rate has returned to pre-pandemic levels?</a:t>
            </a:r>
          </a:p>
          <a:p>
            <a:endParaRPr lang="en-US" sz="1800" dirty="0">
              <a:solidFill>
                <a:srgbClr val="201F1E"/>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94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answer to this contradiction can be found by looking at the labor force participation rates.  Kentucky’s LFPR in August 2021 was 56.4%, which was down from 59.3% in 2019.  While this might seem like a small percentage difference, it represents the exit of a lot of people from the labor force.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So, even as large numbers of Kentuckians are losing jobs and remain unemployed, many employers are having difficulty in hiring.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5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71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Adjusted for inflation weekly earnings up less than $15 since 2019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1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74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1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755DF-B40F-44A9-BD2B-671A4FF25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2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37112281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290783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413729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432558" y="242888"/>
            <a:ext cx="9326881" cy="716482"/>
          </a:xfrm>
        </p:spPr>
        <p:txBody>
          <a:bodyPr lIns="0" tIns="0" rIns="0" bIns="0" anchorCtr="1"/>
          <a:lstStyle/>
          <a:p>
            <a:r>
              <a:rPr lang="en-US"/>
              <a:t>Click to edit Master title style</a:t>
            </a:r>
            <a:endParaRPr lang="en-US" dirty="0"/>
          </a:p>
        </p:txBody>
      </p:sp>
      <p:sp>
        <p:nvSpPr>
          <p:cNvPr id="3" name="Content Placeholder 2"/>
          <p:cNvSpPr>
            <a:spLocks noGrp="1"/>
          </p:cNvSpPr>
          <p:nvPr>
            <p:ph idx="1"/>
          </p:nvPr>
        </p:nvSpPr>
        <p:spPr>
          <a:xfrm>
            <a:off x="1432560" y="1364104"/>
            <a:ext cx="9326880" cy="5029200"/>
          </a:xfrm>
        </p:spPr>
        <p:txBody>
          <a:bodyPr/>
          <a:lstStyle>
            <a:lvl1pPr indent="-228600">
              <a:lnSpc>
                <a:spcPct val="89000"/>
              </a:lnSpc>
              <a:spcBef>
                <a:spcPts val="1000"/>
              </a:spcBef>
              <a:spcAft>
                <a:spcPts val="500"/>
              </a:spcAft>
              <a:defRPr sz="2200" baseline="0"/>
            </a:lvl1pPr>
            <a:lvl2pPr marL="501650" indent="-228600">
              <a:lnSpc>
                <a:spcPct val="89000"/>
              </a:lnSpc>
              <a:spcBef>
                <a:spcPts val="0"/>
              </a:spcBef>
              <a:spcAft>
                <a:spcPts val="500"/>
              </a:spcAft>
              <a:tabLst/>
              <a:defRPr sz="2000" baseline="0"/>
            </a:lvl2pPr>
            <a:lvl3pPr marL="747713" indent="-228600">
              <a:lnSpc>
                <a:spcPct val="89000"/>
              </a:lnSpc>
              <a:spcBef>
                <a:spcPts val="0"/>
              </a:spcBef>
              <a:spcAft>
                <a:spcPts val="500"/>
              </a:spcAft>
              <a:tabLst/>
              <a:defRPr sz="1800" baseline="0">
                <a:latin typeface="Calibri Light" panose="020F0302020204030204" pitchFamily="34" charset="0"/>
              </a:defRPr>
            </a:lvl3pPr>
            <a:lvl4pPr marL="1090613" indent="-228600">
              <a:lnSpc>
                <a:spcPct val="89000"/>
              </a:lnSpc>
              <a:spcBef>
                <a:spcPts val="0"/>
              </a:spcBef>
              <a:spcAft>
                <a:spcPts val="500"/>
              </a:spcAft>
              <a:tabLst/>
              <a:defRPr sz="1400" baseline="0">
                <a:latin typeface="Calibri Light" panose="020F0302020204030204" pitchFamily="34" charset="0"/>
              </a:defRPr>
            </a:lvl4pPr>
            <a:lvl5pPr marL="1316038" indent="-228600">
              <a:lnSpc>
                <a:spcPct val="89000"/>
              </a:lnSpc>
              <a:spcBef>
                <a:spcPts val="0"/>
              </a:spcBef>
              <a:spcAft>
                <a:spcPts val="500"/>
              </a:spcAft>
              <a:tabLst/>
              <a:defRPr sz="140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1702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ULLET LIS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253048"/>
            <a:ext cx="10515600" cy="132556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8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61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091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492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43608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3110137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115660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82873-C1B0-457D-B4E7-BD2C69A1B6F4}"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283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158179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373104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A83DB98-B589-4896-97F3-161478E3437F}" type="datetimeFigureOut">
              <a:rPr lang="en-US" smtClean="0"/>
              <a:t>10/31/2021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54885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A83DB98-B589-4896-97F3-161478E3437F}" type="datetimeFigureOut">
              <a:rPr lang="en-US" smtClean="0"/>
              <a:t>10/31/2021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11B82873-C1B0-457D-B4E7-BD2C69A1B6F4}" type="slidenum">
              <a:rPr lang="en-US" smtClean="0"/>
              <a:t>‹#›</a:t>
            </a:fld>
            <a:endParaRPr lang="en-US" dirty="0"/>
          </a:p>
        </p:txBody>
      </p:sp>
    </p:spTree>
    <p:extLst>
      <p:ext uri="{BB962C8B-B14F-4D97-AF65-F5344CB8AC3E}">
        <p14:creationId xmlns:p14="http://schemas.microsoft.com/office/powerpoint/2010/main" val="116257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A83DB98-B589-4896-97F3-161478E3437F}" type="datetimeFigureOut">
              <a:rPr lang="en-US" smtClean="0"/>
              <a:t>10/31/2021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1B82873-C1B0-457D-B4E7-BD2C69A1B6F4}" type="slidenum">
              <a:rPr lang="en-US" smtClean="0"/>
              <a:t>‹#›</a:t>
            </a:fld>
            <a:endParaRPr lang="en-US" dirty="0"/>
          </a:p>
        </p:txBody>
      </p:sp>
    </p:spTree>
    <p:extLst>
      <p:ext uri="{BB962C8B-B14F-4D97-AF65-F5344CB8AC3E}">
        <p14:creationId xmlns:p14="http://schemas.microsoft.com/office/powerpoint/2010/main" val="200091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A24CEA-84D9-CB41-8848-EEA304F1EAC9}"/>
              </a:ext>
            </a:extLst>
          </p:cNvPr>
          <p:cNvSpPr>
            <a:spLocks noGrp="1" noChangeArrowheads="1"/>
          </p:cNvSpPr>
          <p:nvPr>
            <p:ph type="title"/>
          </p:nvPr>
        </p:nvSpPr>
        <p:spPr bwMode="auto">
          <a:xfrm>
            <a:off x="838200" y="2428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93D712F-06C6-634E-97F4-583432D79F5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descr="A sign in the dark&#10;&#10;Description automatically generated">
            <a:extLst>
              <a:ext uri="{FF2B5EF4-FFF2-40B4-BE49-F238E27FC236}">
                <a16:creationId xmlns:a16="http://schemas.microsoft.com/office/drawing/2014/main" id="{E0A5E198-3D93-EC46-8ED2-2B61A1D90B95}"/>
              </a:ext>
            </a:extLst>
          </p:cNvPr>
          <p:cNvPicPr>
            <a:picLocks noChangeAspect="1"/>
          </p:cNvPicPr>
          <p:nvPr userDrawn="1"/>
        </p:nvPicPr>
        <p:blipFill>
          <a:blip r:embed="rId7"/>
          <a:stretch>
            <a:fillRect/>
          </a:stretch>
        </p:blipFill>
        <p:spPr>
          <a:xfrm>
            <a:off x="10560324" y="5823934"/>
            <a:ext cx="1804395" cy="1037527"/>
          </a:xfrm>
          <a:prstGeom prst="rect">
            <a:avLst/>
          </a:prstGeom>
        </p:spPr>
      </p:pic>
    </p:spTree>
    <p:extLst>
      <p:ext uri="{BB962C8B-B14F-4D97-AF65-F5344CB8AC3E}">
        <p14:creationId xmlns:p14="http://schemas.microsoft.com/office/powerpoint/2010/main" val="2126411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rtl="0" eaLnBrk="1" fontAlgn="base" hangingPunct="1">
        <a:lnSpc>
          <a:spcPct val="90000"/>
        </a:lnSpc>
        <a:spcBef>
          <a:spcPct val="0"/>
        </a:spcBef>
        <a:spcAft>
          <a:spcPct val="0"/>
        </a:spcAft>
        <a:defRPr sz="4400" b="1" kern="1200">
          <a:solidFill>
            <a:schemeClr val="tx1"/>
          </a:solidFill>
          <a:latin typeface="Calibri" panose="020F0502020204030204" pitchFamily="34" charset="0"/>
          <a:ea typeface="+mj-ea"/>
          <a:cs typeface="+mj-cs"/>
        </a:defRPr>
      </a:lvl1pPr>
      <a:lvl2pPr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2pPr>
      <a:lvl3pPr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3pPr>
      <a:lvl4pPr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4pPr>
      <a:lvl5pPr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5pPr>
      <a:lvl6pPr marL="457200"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6pPr>
      <a:lvl7pPr marL="914400"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7pPr>
      <a:lvl8pPr marL="1371600"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8pPr>
      <a:lvl9pPr marL="1828800" algn="ctr" rtl="0" eaLnBrk="1" fontAlgn="base" hangingPunct="1">
        <a:lnSpc>
          <a:spcPct val="90000"/>
        </a:lnSpc>
        <a:spcBef>
          <a:spcPct val="0"/>
        </a:spcBef>
        <a:spcAft>
          <a:spcPct val="0"/>
        </a:spcAft>
        <a:defRPr sz="4400" b="1">
          <a:solidFill>
            <a:schemeClr val="tx1"/>
          </a:solidFill>
          <a:latin typeface="Calibri" panose="020F0502020204030204" pitchFamily="34" charset="0"/>
        </a:defRPr>
      </a:lvl9pPr>
    </p:titleStyle>
    <p:bodyStyle>
      <a:lvl1pPr marL="228600" indent="-228600" algn="l" rtl="0" eaLnBrk="1" fontAlgn="base" hangingPunct="1">
        <a:spcBef>
          <a:spcPts val="1000"/>
        </a:spcBef>
        <a:spcAft>
          <a:spcPct val="0"/>
        </a:spcAft>
        <a:buFont typeface="Arial" panose="020B0604020202020204" pitchFamily="34" charset="0"/>
        <a:buChar char="•"/>
        <a:defRPr sz="3200" b="1" kern="1200">
          <a:solidFill>
            <a:schemeClr val="tx1"/>
          </a:solidFill>
          <a:latin typeface="Calibri" panose="020F0502020204030204" pitchFamily="34" charset="0"/>
          <a:ea typeface="+mn-ea"/>
          <a:cs typeface="+mn-cs"/>
        </a:defRPr>
      </a:lvl1pPr>
      <a:lvl2pPr marL="685800" indent="-228600" algn="l" rtl="0" eaLnBrk="1" fontAlgn="base" hangingPunct="1">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https/nces.ed.gov/" TargetMode="External"/><Relationship Id="rId13" Type="http://schemas.openxmlformats.org/officeDocument/2006/relationships/hyperlink" Target="https://www.census.gov/" TargetMode="External"/><Relationship Id="rId3" Type="http://schemas.openxmlformats.org/officeDocument/2006/relationships/hyperlink" Target="https://www.bjs.gov/" TargetMode="External"/><Relationship Id="rId7" Type="http://schemas.openxmlformats.org/officeDocument/2006/relationships/hyperlink" Target="https://www.ers.usda.gov/" TargetMode="External"/><Relationship Id="rId12" Type="http://schemas.openxmlformats.org/officeDocument/2006/relationships/hyperlink" Target="https://www.irs.gov/uac/SOI-Tax-Stats-Statistics-of-Income" TargetMode="External"/><Relationship Id="rId2" Type="http://schemas.openxmlformats.org/officeDocument/2006/relationships/hyperlink" Target="https://www.bea.gov/" TargetMode="External"/><Relationship Id="rId1" Type="http://schemas.openxmlformats.org/officeDocument/2006/relationships/slideLayout" Target="../slideLayouts/slideLayout4.xml"/><Relationship Id="rId6" Type="http://schemas.openxmlformats.org/officeDocument/2006/relationships/hyperlink" Target="https://http/ers.usda.gov/" TargetMode="External"/><Relationship Id="rId11" Type="http://schemas.openxmlformats.org/officeDocument/2006/relationships/hyperlink" Target="https://www.ssa.gov/policy/about/ORES.html" TargetMode="External"/><Relationship Id="rId5" Type="http://schemas.openxmlformats.org/officeDocument/2006/relationships/hyperlink" Target="https://www.rita.dot.gov/bts/home" TargetMode="External"/><Relationship Id="rId10" Type="http://schemas.openxmlformats.org/officeDocument/2006/relationships/hyperlink" Target="https://www.nsf.gov/statistics/index.cfm" TargetMode="External"/><Relationship Id="rId4" Type="http://schemas.openxmlformats.org/officeDocument/2006/relationships/hyperlink" Target="https://www.bls.gov/" TargetMode="External"/><Relationship Id="rId9" Type="http://schemas.openxmlformats.org/officeDocument/2006/relationships/hyperlink" Target="https://www.cdc.gov/nchs/" TargetMode="External"/><Relationship Id="rId14" Type="http://schemas.openxmlformats.org/officeDocument/2006/relationships/hyperlink" Target="https://www.eia.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nces.ed.gov/ipeds/cipcode/post3.aspx?y=5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68.xml.rels><?xml version="1.0" encoding="UTF-8" standalone="yes"?>
<Relationships xmlns="http://schemas.openxmlformats.org/package/2006/relationships"><Relationship Id="rId2" Type="http://schemas.openxmlformats.org/officeDocument/2006/relationships/hyperlink" Target="https://fred.stlouisfed.or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8.xml"/></Relationships>
</file>

<file path=ppt/slides/_rels/slide7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chart" Target="../charts/char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 Federal Statistical System</a:t>
            </a:r>
          </a:p>
        </p:txBody>
      </p:sp>
      <p:sp>
        <p:nvSpPr>
          <p:cNvPr id="3" name="Subtitle 2"/>
          <p:cNvSpPr>
            <a:spLocks noGrp="1"/>
          </p:cNvSpPr>
          <p:nvPr>
            <p:ph type="subTitle" idx="1"/>
          </p:nvPr>
        </p:nvSpPr>
        <p:spPr/>
        <p:txBody>
          <a:bodyPr>
            <a:normAutofit fontScale="70000" lnSpcReduction="20000"/>
          </a:bodyPr>
          <a:lstStyle/>
          <a:p>
            <a:r>
              <a:rPr lang="en-US" dirty="0"/>
              <a:t>Janet Harrah, senior director</a:t>
            </a:r>
          </a:p>
          <a:p>
            <a:r>
              <a:rPr lang="en-US" dirty="0"/>
              <a:t>Center for Economic Analysis and Development</a:t>
            </a:r>
          </a:p>
          <a:p>
            <a:r>
              <a:rPr lang="en-US" dirty="0"/>
              <a:t>Haile College of Business</a:t>
            </a:r>
          </a:p>
          <a:p>
            <a:r>
              <a:rPr lang="en-US" dirty="0"/>
              <a:t>Northern Kentucky University</a:t>
            </a:r>
          </a:p>
        </p:txBody>
      </p:sp>
    </p:spTree>
    <p:extLst>
      <p:ext uri="{BB962C8B-B14F-4D97-AF65-F5344CB8AC3E}">
        <p14:creationId xmlns:p14="http://schemas.microsoft.com/office/powerpoint/2010/main" val="52435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E063-8D7E-4F9D-807F-2C64ECFD587F}"/>
              </a:ext>
            </a:extLst>
          </p:cNvPr>
          <p:cNvSpPr>
            <a:spLocks noGrp="1"/>
          </p:cNvSpPr>
          <p:nvPr>
            <p:ph type="title"/>
          </p:nvPr>
        </p:nvSpPr>
        <p:spPr/>
        <p:txBody>
          <a:bodyPr>
            <a:normAutofit/>
          </a:bodyPr>
          <a:lstStyle/>
          <a:p>
            <a:r>
              <a:rPr lang="en-US" sz="2400" dirty="0"/>
              <a:t>Which Kansas City metro do I want?</a:t>
            </a:r>
          </a:p>
        </p:txBody>
      </p:sp>
      <p:pic>
        <p:nvPicPr>
          <p:cNvPr id="6" name="Content Placeholder 5">
            <a:extLst>
              <a:ext uri="{FF2B5EF4-FFF2-40B4-BE49-F238E27FC236}">
                <a16:creationId xmlns:a16="http://schemas.microsoft.com/office/drawing/2014/main" id="{FFF0903E-8FFC-4B53-AECC-565A1569B13D}"/>
              </a:ext>
            </a:extLst>
          </p:cNvPr>
          <p:cNvPicPr>
            <a:picLocks noGrp="1" noChangeAspect="1"/>
          </p:cNvPicPr>
          <p:nvPr>
            <p:ph sz="half" idx="1"/>
          </p:nvPr>
        </p:nvPicPr>
        <p:blipFill>
          <a:blip r:embed="rId2"/>
          <a:stretch>
            <a:fillRect/>
          </a:stretch>
        </p:blipFill>
        <p:spPr>
          <a:xfrm>
            <a:off x="1581150" y="3230466"/>
            <a:ext cx="4271963" cy="1917893"/>
          </a:xfrm>
          <a:prstGeom prst="rect">
            <a:avLst/>
          </a:prstGeom>
        </p:spPr>
      </p:pic>
      <p:pic>
        <p:nvPicPr>
          <p:cNvPr id="7" name="Content Placeholder 6">
            <a:extLst>
              <a:ext uri="{FF2B5EF4-FFF2-40B4-BE49-F238E27FC236}">
                <a16:creationId xmlns:a16="http://schemas.microsoft.com/office/drawing/2014/main" id="{7BA867E6-08DD-4B5E-BF5A-BD85CC33B118}"/>
              </a:ext>
            </a:extLst>
          </p:cNvPr>
          <p:cNvPicPr>
            <a:picLocks noGrp="1" noChangeAspect="1"/>
          </p:cNvPicPr>
          <p:nvPr>
            <p:ph sz="half" idx="2"/>
          </p:nvPr>
        </p:nvPicPr>
        <p:blipFill>
          <a:blip r:embed="rId3"/>
          <a:stretch>
            <a:fillRect/>
          </a:stretch>
        </p:blipFill>
        <p:spPr>
          <a:xfrm>
            <a:off x="6338888" y="3222298"/>
            <a:ext cx="4270375" cy="1934228"/>
          </a:xfrm>
          <a:prstGeom prst="rect">
            <a:avLst/>
          </a:prstGeom>
        </p:spPr>
      </p:pic>
      <p:sp>
        <p:nvSpPr>
          <p:cNvPr id="8" name="TextBox 7">
            <a:extLst>
              <a:ext uri="{FF2B5EF4-FFF2-40B4-BE49-F238E27FC236}">
                <a16:creationId xmlns:a16="http://schemas.microsoft.com/office/drawing/2014/main" id="{5D52E71E-F073-42F2-8983-4DBEDDDC4EFF}"/>
              </a:ext>
            </a:extLst>
          </p:cNvPr>
          <p:cNvSpPr txBox="1"/>
          <p:nvPr/>
        </p:nvSpPr>
        <p:spPr>
          <a:xfrm>
            <a:off x="3931065" y="5366759"/>
            <a:ext cx="4435268" cy="369332"/>
          </a:xfrm>
          <a:prstGeom prst="rect">
            <a:avLst/>
          </a:prstGeom>
          <a:noFill/>
        </p:spPr>
        <p:txBody>
          <a:bodyPr wrap="square" rtlCol="0">
            <a:spAutoFit/>
          </a:bodyPr>
          <a:lstStyle/>
          <a:p>
            <a:pPr algn="ctr"/>
            <a:r>
              <a:rPr lang="en-US" dirty="0"/>
              <a:t>Note the FIPS codes are not the same</a:t>
            </a:r>
          </a:p>
        </p:txBody>
      </p:sp>
      <p:cxnSp>
        <p:nvCxnSpPr>
          <p:cNvPr id="10" name="Straight Arrow Connector 9">
            <a:extLst>
              <a:ext uri="{FF2B5EF4-FFF2-40B4-BE49-F238E27FC236}">
                <a16:creationId xmlns:a16="http://schemas.microsoft.com/office/drawing/2014/main" id="{5DFA2B59-2D4E-4BA0-81E9-97B97646FC03}"/>
              </a:ext>
            </a:extLst>
          </p:cNvPr>
          <p:cNvCxnSpPr/>
          <p:nvPr/>
        </p:nvCxnSpPr>
        <p:spPr>
          <a:xfrm flipH="1" flipV="1">
            <a:off x="4529271" y="4580546"/>
            <a:ext cx="905854" cy="786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A56837-99B2-4727-B4E4-C115F02527BC}"/>
              </a:ext>
            </a:extLst>
          </p:cNvPr>
          <p:cNvCxnSpPr/>
          <p:nvPr/>
        </p:nvCxnSpPr>
        <p:spPr>
          <a:xfrm flipV="1">
            <a:off x="6443529" y="4973652"/>
            <a:ext cx="2136449" cy="32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98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46AC-39FF-4F09-B790-4149E6BD9C01}"/>
              </a:ext>
            </a:extLst>
          </p:cNvPr>
          <p:cNvSpPr>
            <a:spLocks noGrp="1"/>
          </p:cNvSpPr>
          <p:nvPr>
            <p:ph type="title"/>
          </p:nvPr>
        </p:nvSpPr>
        <p:spPr/>
        <p:txBody>
          <a:bodyPr/>
          <a:lstStyle/>
          <a:p>
            <a:r>
              <a:rPr lang="en-US" dirty="0"/>
              <a:t>Non-standard ces areas</a:t>
            </a:r>
          </a:p>
        </p:txBody>
      </p:sp>
      <p:sp>
        <p:nvSpPr>
          <p:cNvPr id="3" name="Content Placeholder 2">
            <a:extLst>
              <a:ext uri="{FF2B5EF4-FFF2-40B4-BE49-F238E27FC236}">
                <a16:creationId xmlns:a16="http://schemas.microsoft.com/office/drawing/2014/main" id="{6C992BA5-3FE9-4EEF-822E-CC6E952FAC98}"/>
              </a:ext>
            </a:extLst>
          </p:cNvPr>
          <p:cNvSpPr>
            <a:spLocks noGrp="1"/>
          </p:cNvSpPr>
          <p:nvPr>
            <p:ph idx="1"/>
          </p:nvPr>
        </p:nvSpPr>
        <p:spPr/>
        <p:txBody>
          <a:bodyPr>
            <a:normAutofit/>
          </a:bodyPr>
          <a:lstStyle/>
          <a:p>
            <a:pPr marL="0" indent="0">
              <a:buNone/>
            </a:pPr>
            <a:r>
              <a:rPr lang="en-US" sz="1400" dirty="0"/>
              <a:t>When metropolitan areas cross state boundaries, the state with the largest share of employment is referred to as the </a:t>
            </a:r>
            <a:r>
              <a:rPr lang="en-US" sz="1400" i="1" dirty="0"/>
              <a:t>controlling state</a:t>
            </a:r>
            <a:r>
              <a:rPr lang="en-US" sz="1400" dirty="0"/>
              <a:t> for the MSA; that is, it collects the relevant area data from the other state(s) and sums it to produce the final estimate value for the MSA. However, there are a few MSAs and Metropolitan Divisions where the non-controlling state’s part represents a very significant percentage of the state’s total statewide employment. In these cases the non-controlling states were interested in having a separate estimate for its portion because of its importance to the state. If the intrastate portion has an </a:t>
            </a:r>
            <a:r>
              <a:rPr lang="en-US" sz="1400" dirty="0">
                <a:solidFill>
                  <a:srgbClr val="FF0000"/>
                </a:solidFill>
              </a:rPr>
              <a:t>employment size of at least 250,000 and represents at least 15% of total statewide employment</a:t>
            </a:r>
            <a:r>
              <a:rPr lang="en-US" sz="1400" dirty="0"/>
              <a:t>, acceptable estimates can be made for intrastate parts, and the parts sum to derive the official interstate definition.</a:t>
            </a:r>
          </a:p>
        </p:txBody>
      </p:sp>
      <p:graphicFrame>
        <p:nvGraphicFramePr>
          <p:cNvPr id="6" name="Content Placeholder 5">
            <a:extLst>
              <a:ext uri="{FF2B5EF4-FFF2-40B4-BE49-F238E27FC236}">
                <a16:creationId xmlns:a16="http://schemas.microsoft.com/office/drawing/2014/main" id="{B8F347EB-B8D4-4233-9D4B-3B97819870F9}"/>
              </a:ext>
            </a:extLst>
          </p:cNvPr>
          <p:cNvGraphicFramePr>
            <a:graphicFrameLocks noGrp="1"/>
          </p:cNvGraphicFramePr>
          <p:nvPr>
            <p:ph sz="half" idx="4294967295"/>
          </p:nvPr>
        </p:nvGraphicFramePr>
        <p:xfrm>
          <a:off x="1667807" y="4998347"/>
          <a:ext cx="9145602" cy="1483360"/>
        </p:xfrm>
        <a:graphic>
          <a:graphicData uri="http://schemas.openxmlformats.org/drawingml/2006/table">
            <a:tbl>
              <a:tblPr firstRow="1" bandRow="1">
                <a:tableStyleId>{5C22544A-7EE6-4342-B048-85BDC9FD1C3A}</a:tableStyleId>
              </a:tblPr>
              <a:tblGrid>
                <a:gridCol w="1494843">
                  <a:extLst>
                    <a:ext uri="{9D8B030D-6E8A-4147-A177-3AD203B41FA5}">
                      <a16:colId xmlns:a16="http://schemas.microsoft.com/office/drawing/2014/main" val="4123467849"/>
                    </a:ext>
                  </a:extLst>
                </a:gridCol>
                <a:gridCol w="3165927">
                  <a:extLst>
                    <a:ext uri="{9D8B030D-6E8A-4147-A177-3AD203B41FA5}">
                      <a16:colId xmlns:a16="http://schemas.microsoft.com/office/drawing/2014/main" val="3452602385"/>
                    </a:ext>
                  </a:extLst>
                </a:gridCol>
                <a:gridCol w="4484832">
                  <a:extLst>
                    <a:ext uri="{9D8B030D-6E8A-4147-A177-3AD203B41FA5}">
                      <a16:colId xmlns:a16="http://schemas.microsoft.com/office/drawing/2014/main" val="222888861"/>
                    </a:ext>
                  </a:extLst>
                </a:gridCol>
              </a:tblGrid>
              <a:tr h="370840">
                <a:tc>
                  <a:txBody>
                    <a:bodyPr/>
                    <a:lstStyle/>
                    <a:p>
                      <a:pPr algn="ctr" fontAlgn="ctr"/>
                      <a:r>
                        <a:rPr lang="en-US" sz="1100" b="1" i="0" u="none" strike="noStrike" dirty="0">
                          <a:solidFill>
                            <a:srgbClr val="000000"/>
                          </a:solidFill>
                          <a:effectLst/>
                          <a:latin typeface="Calibri" panose="020F0502020204030204" pitchFamily="34" charset="0"/>
                        </a:rPr>
                        <a:t>MSA code</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Area name</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Counties in area</a:t>
                      </a:r>
                    </a:p>
                  </a:txBody>
                  <a:tcPr marL="9525" marR="9525" marT="9525" marB="0" anchor="ctr"/>
                </a:tc>
                <a:extLst>
                  <a:ext uri="{0D108BD9-81ED-4DB2-BD59-A6C34878D82A}">
                    <a16:rowId xmlns:a16="http://schemas.microsoft.com/office/drawing/2014/main" val="1777178211"/>
                  </a:ext>
                </a:extLst>
              </a:tr>
              <a:tr h="370840">
                <a:tc>
                  <a:txBody>
                    <a:bodyPr/>
                    <a:lstStyle/>
                    <a:p>
                      <a:pPr algn="ctr" fontAlgn="ctr"/>
                      <a:r>
                        <a:rPr lang="en-US" sz="1100" b="0" i="0" u="none" strike="noStrike" dirty="0">
                          <a:solidFill>
                            <a:srgbClr val="000000"/>
                          </a:solidFill>
                          <a:effectLst/>
                          <a:latin typeface="Calibri" panose="020F0502020204030204" pitchFamily="34" charset="0"/>
                        </a:rPr>
                        <a:t>92811</a:t>
                      </a:r>
                    </a:p>
                  </a:txBody>
                  <a:tcPr marL="9525" marR="9525" marT="9525" marB="0" anchor="ctr"/>
                </a:tc>
                <a:tc>
                  <a:txBody>
                    <a:bodyPr/>
                    <a:lstStyle/>
                    <a:p>
                      <a:pPr algn="l" fontAlgn="ctr"/>
                      <a:r>
                        <a:rPr lang="en-US" sz="1100" b="0" i="0" u="none" strike="noStrike" dirty="0">
                          <a:solidFill>
                            <a:srgbClr val="000000"/>
                          </a:solidFill>
                          <a:effectLst/>
                          <a:latin typeface="Calibri" panose="020F0502020204030204" pitchFamily="34" charset="0"/>
                        </a:rPr>
                        <a:t>Kansas City, Mo.</a:t>
                      </a:r>
                    </a:p>
                  </a:txBody>
                  <a:tcPr marL="9525" marR="9525" marT="9525" marB="0" anchor="ctr"/>
                </a:tc>
                <a:tc>
                  <a:txBody>
                    <a:bodyPr/>
                    <a:lstStyle/>
                    <a:p>
                      <a:pPr algn="l" fontAlgn="ctr"/>
                      <a:r>
                        <a:rPr lang="en-US" sz="1100" b="0" i="0" u="none" strike="noStrike" dirty="0">
                          <a:solidFill>
                            <a:srgbClr val="000000"/>
                          </a:solidFill>
                          <a:effectLst/>
                          <a:latin typeface="Calibri" panose="020F0502020204030204" pitchFamily="34" charset="0"/>
                        </a:rPr>
                        <a:t>Bates County, Caldwell County, Cass County, Clay County, Clinton County, Jackson County, Lafayette County, Platte County, Ray County</a:t>
                      </a:r>
                    </a:p>
                  </a:txBody>
                  <a:tcPr marL="9525" marR="9525" marT="9525" marB="0" anchor="ctr"/>
                </a:tc>
                <a:extLst>
                  <a:ext uri="{0D108BD9-81ED-4DB2-BD59-A6C34878D82A}">
                    <a16:rowId xmlns:a16="http://schemas.microsoft.com/office/drawing/2014/main" val="2527180116"/>
                  </a:ext>
                </a:extLst>
              </a:tr>
              <a:tr h="370840">
                <a:tc>
                  <a:txBody>
                    <a:bodyPr/>
                    <a:lstStyle/>
                    <a:p>
                      <a:pPr algn="ctr" fontAlgn="ctr"/>
                      <a:r>
                        <a:rPr lang="en-US" sz="1100" b="0" i="0" u="none" strike="noStrike" dirty="0">
                          <a:solidFill>
                            <a:srgbClr val="000000"/>
                          </a:solidFill>
                          <a:effectLst/>
                          <a:latin typeface="Calibri" panose="020F0502020204030204" pitchFamily="34" charset="0"/>
                        </a:rPr>
                        <a:t>92812</a:t>
                      </a:r>
                    </a:p>
                  </a:txBody>
                  <a:tcPr marL="9525" marR="9525" marT="9525" marB="0" anchor="ctr"/>
                </a:tc>
                <a:tc>
                  <a:txBody>
                    <a:bodyPr/>
                    <a:lstStyle/>
                    <a:p>
                      <a:pPr algn="l" fontAlgn="ctr"/>
                      <a:r>
                        <a:rPr lang="en-US" sz="1100" b="0" i="0" u="none" strike="noStrike" dirty="0">
                          <a:solidFill>
                            <a:srgbClr val="000000"/>
                          </a:solidFill>
                          <a:effectLst/>
                          <a:latin typeface="Calibri" panose="020F0502020204030204" pitchFamily="34" charset="0"/>
                        </a:rPr>
                        <a:t>Kansas City, Kan.</a:t>
                      </a:r>
                    </a:p>
                  </a:txBody>
                  <a:tcPr marL="9525" marR="9525" marT="9525" marB="0" anchor="ctr"/>
                </a:tc>
                <a:tc>
                  <a:txBody>
                    <a:bodyPr/>
                    <a:lstStyle/>
                    <a:p>
                      <a:pPr algn="l" fontAlgn="ctr"/>
                      <a:r>
                        <a:rPr lang="en-US" sz="1100" b="0" i="0" u="none" strike="noStrike" dirty="0">
                          <a:solidFill>
                            <a:srgbClr val="000000"/>
                          </a:solidFill>
                          <a:effectLst/>
                          <a:latin typeface="Calibri" panose="020F0502020204030204" pitchFamily="34" charset="0"/>
                        </a:rPr>
                        <a:t>Johnson County, Leavenworth County, Linn County, Miami County, Wyandotte County</a:t>
                      </a:r>
                    </a:p>
                  </a:txBody>
                  <a:tcPr marL="9525" marR="9525" marT="9525" marB="0" anchor="ctr"/>
                </a:tc>
                <a:extLst>
                  <a:ext uri="{0D108BD9-81ED-4DB2-BD59-A6C34878D82A}">
                    <a16:rowId xmlns:a16="http://schemas.microsoft.com/office/drawing/2014/main" val="3278199383"/>
                  </a:ext>
                </a:extLst>
              </a:tr>
              <a:tr h="370840">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28140</a:t>
                      </a:r>
                    </a:p>
                  </a:txBody>
                  <a:tcPr marL="9525" marR="9525" marT="9525" marB="0" anchor="b"/>
                </a:tc>
                <a:tc>
                  <a:txBody>
                    <a:bodyPr/>
                    <a:lstStyle/>
                    <a:p>
                      <a:pPr marL="0" algn="l"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Kansas City-Overland Park-Kansas City, MO-KS</a:t>
                      </a:r>
                    </a:p>
                  </a:txBody>
                  <a:tcPr marL="9525" marR="9525" marT="9525" marB="0" anchor="ct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Includes all 14 counties</a:t>
                      </a:r>
                    </a:p>
                  </a:txBody>
                  <a:tcPr marL="9525" marR="9525" marT="9525" marB="0" anchor="b"/>
                </a:tc>
                <a:extLst>
                  <a:ext uri="{0D108BD9-81ED-4DB2-BD59-A6C34878D82A}">
                    <a16:rowId xmlns:a16="http://schemas.microsoft.com/office/drawing/2014/main" val="262144080"/>
                  </a:ext>
                </a:extLst>
              </a:tr>
            </a:tbl>
          </a:graphicData>
        </a:graphic>
      </p:graphicFrame>
    </p:spTree>
    <p:extLst>
      <p:ext uri="{BB962C8B-B14F-4D97-AF65-F5344CB8AC3E}">
        <p14:creationId xmlns:p14="http://schemas.microsoft.com/office/powerpoint/2010/main" val="336951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D91344-4ABE-45A6-8ECA-517C557415E3}"/>
              </a:ext>
            </a:extLst>
          </p:cNvPr>
          <p:cNvSpPr>
            <a:spLocks noGrp="1"/>
          </p:cNvSpPr>
          <p:nvPr>
            <p:ph type="body" idx="1"/>
          </p:nvPr>
        </p:nvSpPr>
        <p:spPr/>
        <p:txBody>
          <a:bodyPr>
            <a:normAutofit/>
          </a:bodyPr>
          <a:lstStyle/>
          <a:p>
            <a:r>
              <a:rPr lang="en-US" sz="1800" dirty="0"/>
              <a:t>Why is Cincinnati not listed?</a:t>
            </a:r>
          </a:p>
        </p:txBody>
      </p:sp>
      <p:sp>
        <p:nvSpPr>
          <p:cNvPr id="7" name="Content Placeholder 6">
            <a:extLst>
              <a:ext uri="{FF2B5EF4-FFF2-40B4-BE49-F238E27FC236}">
                <a16:creationId xmlns:a16="http://schemas.microsoft.com/office/drawing/2014/main" id="{00B26419-6877-464B-8885-3FE139356902}"/>
              </a:ext>
            </a:extLst>
          </p:cNvPr>
          <p:cNvSpPr>
            <a:spLocks noGrp="1"/>
          </p:cNvSpPr>
          <p:nvPr>
            <p:ph sz="quarter" idx="4"/>
          </p:nvPr>
        </p:nvSpPr>
        <p:spPr/>
        <p:txBody>
          <a:bodyPr>
            <a:normAutofit fontScale="92500"/>
          </a:bodyPr>
          <a:lstStyle/>
          <a:p>
            <a:r>
              <a:rPr lang="en-US" dirty="0"/>
              <a:t>When metropolitan areas cross state boundaries, the state with the largest share of employment is referred to as the </a:t>
            </a:r>
            <a:r>
              <a:rPr lang="en-US" i="1" dirty="0"/>
              <a:t>controlling state</a:t>
            </a:r>
            <a:r>
              <a:rPr lang="en-US" dirty="0"/>
              <a:t> for the MSA;</a:t>
            </a:r>
          </a:p>
          <a:p>
            <a:endParaRPr lang="en-US" dirty="0"/>
          </a:p>
          <a:p>
            <a:r>
              <a:rPr lang="en-US" dirty="0"/>
              <a:t>For Cincinnati the controlling state is Ohio</a:t>
            </a:r>
          </a:p>
          <a:p>
            <a:r>
              <a:rPr lang="en-US" dirty="0"/>
              <a:t>For Louisville the controlling state is Kentucky</a:t>
            </a:r>
          </a:p>
        </p:txBody>
      </p:sp>
      <p:sp>
        <p:nvSpPr>
          <p:cNvPr id="8" name="Text Placeholder 7">
            <a:extLst>
              <a:ext uri="{FF2B5EF4-FFF2-40B4-BE49-F238E27FC236}">
                <a16:creationId xmlns:a16="http://schemas.microsoft.com/office/drawing/2014/main" id="{08015787-03FF-4785-A90B-69A8DE1E023C}"/>
              </a:ext>
            </a:extLst>
          </p:cNvPr>
          <p:cNvSpPr>
            <a:spLocks noGrp="1"/>
          </p:cNvSpPr>
          <p:nvPr>
            <p:ph type="body" sz="quarter" idx="13"/>
          </p:nvPr>
        </p:nvSpPr>
        <p:spPr/>
        <p:txBody>
          <a:bodyPr>
            <a:normAutofit/>
          </a:bodyPr>
          <a:lstStyle/>
          <a:p>
            <a:r>
              <a:rPr lang="en-US" sz="1800" dirty="0"/>
              <a:t>Controlling state</a:t>
            </a:r>
          </a:p>
        </p:txBody>
      </p:sp>
      <p:sp>
        <p:nvSpPr>
          <p:cNvPr id="2" name="Title 1">
            <a:extLst>
              <a:ext uri="{FF2B5EF4-FFF2-40B4-BE49-F238E27FC236}">
                <a16:creationId xmlns:a16="http://schemas.microsoft.com/office/drawing/2014/main" id="{5A66E27D-3F73-4380-B50F-34212B16F920}"/>
              </a:ext>
            </a:extLst>
          </p:cNvPr>
          <p:cNvSpPr>
            <a:spLocks noGrp="1"/>
          </p:cNvSpPr>
          <p:nvPr>
            <p:ph type="title"/>
          </p:nvPr>
        </p:nvSpPr>
        <p:spPr/>
        <p:txBody>
          <a:bodyPr/>
          <a:lstStyle/>
          <a:p>
            <a:r>
              <a:rPr lang="en-US" dirty="0"/>
              <a:t>Bls Geography pick list</a:t>
            </a:r>
          </a:p>
        </p:txBody>
      </p:sp>
      <p:pic>
        <p:nvPicPr>
          <p:cNvPr id="11" name="Content Placeholder 10">
            <a:extLst>
              <a:ext uri="{FF2B5EF4-FFF2-40B4-BE49-F238E27FC236}">
                <a16:creationId xmlns:a16="http://schemas.microsoft.com/office/drawing/2014/main" id="{2748880C-B78B-4450-BA41-8C7A20265BD5}"/>
              </a:ext>
            </a:extLst>
          </p:cNvPr>
          <p:cNvPicPr>
            <a:picLocks noGrp="1" noChangeAspect="1"/>
          </p:cNvPicPr>
          <p:nvPr>
            <p:ph sz="half" idx="2"/>
          </p:nvPr>
        </p:nvPicPr>
        <p:blipFill>
          <a:blip r:embed="rId2"/>
          <a:stretch>
            <a:fillRect/>
          </a:stretch>
        </p:blipFill>
        <p:spPr>
          <a:xfrm>
            <a:off x="1582738" y="3260248"/>
            <a:ext cx="4270375" cy="2363154"/>
          </a:xfrm>
          <a:prstGeom prst="rect">
            <a:avLst/>
          </a:prstGeom>
        </p:spPr>
      </p:pic>
    </p:spTree>
    <p:extLst>
      <p:ext uri="{BB962C8B-B14F-4D97-AF65-F5344CB8AC3E}">
        <p14:creationId xmlns:p14="http://schemas.microsoft.com/office/powerpoint/2010/main" val="264392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6DC3-372E-446E-A433-184514F18EC2}"/>
              </a:ext>
            </a:extLst>
          </p:cNvPr>
          <p:cNvSpPr>
            <a:spLocks noGrp="1"/>
          </p:cNvSpPr>
          <p:nvPr>
            <p:ph type="title"/>
          </p:nvPr>
        </p:nvSpPr>
        <p:spPr>
          <a:xfrm>
            <a:off x="2231136" y="964692"/>
            <a:ext cx="7729728" cy="1188720"/>
          </a:xfrm>
        </p:spPr>
        <p:txBody>
          <a:bodyPr/>
          <a:lstStyle/>
          <a:p>
            <a:r>
              <a:rPr lang="en-US" dirty="0"/>
              <a:t>State LMI </a:t>
            </a:r>
          </a:p>
        </p:txBody>
      </p:sp>
      <p:sp>
        <p:nvSpPr>
          <p:cNvPr id="5" name="Content Placeholder 4">
            <a:extLst>
              <a:ext uri="{FF2B5EF4-FFF2-40B4-BE49-F238E27FC236}">
                <a16:creationId xmlns:a16="http://schemas.microsoft.com/office/drawing/2014/main" id="{F67E7398-104A-48DF-B769-DDFF8561F0CE}"/>
              </a:ext>
            </a:extLst>
          </p:cNvPr>
          <p:cNvSpPr>
            <a:spLocks noGrp="1"/>
          </p:cNvSpPr>
          <p:nvPr>
            <p:ph idx="1"/>
          </p:nvPr>
        </p:nvSpPr>
        <p:spPr/>
        <p:txBody>
          <a:bodyPr/>
          <a:lstStyle/>
          <a:p>
            <a:r>
              <a:rPr lang="en-US" dirty="0"/>
              <a:t>Each state Labor Market Information bureau, partners with the BLS to collect data using a consistent methodology.</a:t>
            </a:r>
          </a:p>
          <a:p>
            <a:endParaRPr lang="en-US" dirty="0"/>
          </a:p>
        </p:txBody>
      </p:sp>
      <p:pic>
        <p:nvPicPr>
          <p:cNvPr id="6" name="Content Placeholder 3">
            <a:extLst>
              <a:ext uri="{FF2B5EF4-FFF2-40B4-BE49-F238E27FC236}">
                <a16:creationId xmlns:a16="http://schemas.microsoft.com/office/drawing/2014/main" id="{E363C756-E9F0-48A4-92DB-12B17E79CEAD}"/>
              </a:ext>
            </a:extLst>
          </p:cNvPr>
          <p:cNvPicPr>
            <a:picLocks noChangeAspect="1"/>
          </p:cNvPicPr>
          <p:nvPr/>
        </p:nvPicPr>
        <p:blipFill rotWithShape="1">
          <a:blip r:embed="rId2"/>
          <a:srcRect l="18257" t="33667" r="20742" b="43887"/>
          <a:stretch/>
        </p:blipFill>
        <p:spPr>
          <a:xfrm>
            <a:off x="2462827" y="3634052"/>
            <a:ext cx="7498037" cy="1551962"/>
          </a:xfrm>
          <a:prstGeom prst="rect">
            <a:avLst/>
          </a:prstGeom>
        </p:spPr>
      </p:pic>
    </p:spTree>
    <p:extLst>
      <p:ext uri="{BB962C8B-B14F-4D97-AF65-F5344CB8AC3E}">
        <p14:creationId xmlns:p14="http://schemas.microsoft.com/office/powerpoint/2010/main" val="402043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Race, ethnicity, Ancestry</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51950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ancestry</a:t>
            </a:r>
          </a:p>
        </p:txBody>
      </p:sp>
      <p:sp>
        <p:nvSpPr>
          <p:cNvPr id="4" name="Content Placeholder 3"/>
          <p:cNvSpPr txBox="1">
            <a:spLocks noGrp="1"/>
          </p:cNvSpPr>
          <p:nvPr>
            <p:ph idx="1"/>
          </p:nvPr>
        </p:nvSpPr>
        <p:spPr>
          <a:xfrm>
            <a:off x="2231136" y="2638045"/>
            <a:ext cx="7859348" cy="6093976"/>
          </a:xfrm>
          <a:prstGeom prst="rect">
            <a:avLst/>
          </a:prstGeom>
          <a:noFill/>
        </p:spPr>
        <p:txBody>
          <a:bodyPr wrap="square" rtlCol="0">
            <a:spAutoFit/>
          </a:bodyPr>
          <a:lstStyle/>
          <a:p>
            <a:r>
              <a:rPr lang="en-US" dirty="0"/>
              <a:t>Race is associated with biology</a:t>
            </a:r>
          </a:p>
          <a:p>
            <a:pPr lvl="1"/>
            <a:r>
              <a:rPr lang="en-US" dirty="0"/>
              <a:t>White, Black or African American, American Indian and Alaska Native, Asian, Native Hawaiian and Other Pacific Islander, Some other race, and two or more races</a:t>
            </a:r>
          </a:p>
          <a:p>
            <a:r>
              <a:rPr lang="en-US" dirty="0"/>
              <a:t>Ethnicity is associated with culture</a:t>
            </a:r>
          </a:p>
          <a:p>
            <a:pPr lvl="1"/>
            <a:r>
              <a:rPr lang="en-US" dirty="0"/>
              <a:t>Hispanic, Non-Hispanic</a:t>
            </a:r>
          </a:p>
          <a:p>
            <a:pPr lvl="1"/>
            <a:r>
              <a:rPr lang="en-US" dirty="0"/>
              <a:t>Persons who identify their origin as Spanish, Hispanic, or Latino may be of any race</a:t>
            </a:r>
          </a:p>
          <a:p>
            <a:r>
              <a:rPr lang="en-US" dirty="0"/>
              <a:t>Ancestry</a:t>
            </a:r>
          </a:p>
          <a:p>
            <a:pPr lvl="1"/>
            <a:r>
              <a:rPr lang="en-US" dirty="0"/>
              <a:t>Refers to a person’s ethnic origin or descent, "roots," or heritage, or the place of birth of the person or the person’s parents or ancestors </a:t>
            </a:r>
            <a:r>
              <a:rPr lang="en-US" dirty="0">
                <a:solidFill>
                  <a:schemeClr val="tx1"/>
                </a:solidFill>
              </a:rPr>
              <a:t>before their arrival in the United States.  Examples include German, Chinese, or Egyptian.  </a:t>
            </a:r>
          </a:p>
          <a:p>
            <a:r>
              <a:rPr lang="en-US" b="1" dirty="0">
                <a:solidFill>
                  <a:srgbClr val="FF0000"/>
                </a:solidFill>
              </a:rPr>
              <a:t>NOTE:  </a:t>
            </a:r>
            <a:r>
              <a:rPr lang="en-US" dirty="0">
                <a:solidFill>
                  <a:schemeClr val="tx1"/>
                </a:solidFill>
              </a:rPr>
              <a:t>The Federal Statistical System does not categorize data by religious belief or affiliation. </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968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whites remain the majority of the U.S. population?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458156030"/>
              </p:ext>
            </p:extLst>
          </p:nvPr>
        </p:nvGraphicFramePr>
        <p:xfrm>
          <a:off x="1581150" y="2638425"/>
          <a:ext cx="4271963" cy="3101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719942882"/>
              </p:ext>
            </p:extLst>
          </p:nvPr>
        </p:nvGraphicFramePr>
        <p:xfrm>
          <a:off x="6338888" y="2638425"/>
          <a:ext cx="4270375" cy="3101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31440" y="5740400"/>
            <a:ext cx="3984171" cy="276999"/>
          </a:xfrm>
          <a:prstGeom prst="rect">
            <a:avLst/>
          </a:prstGeom>
          <a:noFill/>
        </p:spPr>
        <p:txBody>
          <a:bodyPr wrap="square" rtlCol="0">
            <a:spAutoFit/>
          </a:bodyPr>
          <a:lstStyle/>
          <a:p>
            <a:r>
              <a:rPr lang="en-US" sz="1200" dirty="0"/>
              <a:t>Data source:  U.S. Census Bureau projections 2017-2060</a:t>
            </a:r>
          </a:p>
        </p:txBody>
      </p:sp>
      <p:sp>
        <p:nvSpPr>
          <p:cNvPr id="10" name="TextBox 9"/>
          <p:cNvSpPr txBox="1"/>
          <p:nvPr/>
        </p:nvSpPr>
        <p:spPr>
          <a:xfrm>
            <a:off x="6730478" y="5743507"/>
            <a:ext cx="3984171" cy="276999"/>
          </a:xfrm>
          <a:prstGeom prst="rect">
            <a:avLst/>
          </a:prstGeom>
          <a:noFill/>
        </p:spPr>
        <p:txBody>
          <a:bodyPr wrap="square" rtlCol="0">
            <a:spAutoFit/>
          </a:bodyPr>
          <a:lstStyle/>
          <a:p>
            <a:r>
              <a:rPr lang="en-US" sz="1200" dirty="0"/>
              <a:t>Data source:  U.S. Census Bureau projections 2017-2060</a:t>
            </a:r>
          </a:p>
        </p:txBody>
      </p:sp>
    </p:spTree>
    <p:extLst>
      <p:ext uri="{BB962C8B-B14F-4D97-AF65-F5344CB8AC3E}">
        <p14:creationId xmlns:p14="http://schemas.microsoft.com/office/powerpoint/2010/main" val="402358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 your codes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422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NAICS codes</a:t>
            </a:r>
          </a:p>
        </p:txBody>
      </p:sp>
      <p:sp>
        <p:nvSpPr>
          <p:cNvPr id="5" name="Content Placeholder 4"/>
          <p:cNvSpPr>
            <a:spLocks noGrp="1"/>
          </p:cNvSpPr>
          <p:nvPr>
            <p:ph idx="1"/>
          </p:nvPr>
        </p:nvSpPr>
        <p:spPr/>
        <p:txBody>
          <a:bodyPr/>
          <a:lstStyle/>
          <a:p>
            <a:r>
              <a:rPr lang="en-US" dirty="0"/>
              <a:t>The North American Industry Classification System (NAICS) is the standard used by Federal statistical agencies in classifying business establishments for the purpose of collecting, analyzing, and publishing statistical data related to the U.S. business economy.  </a:t>
            </a:r>
          </a:p>
          <a:p>
            <a:r>
              <a:rPr lang="en-US" dirty="0"/>
              <a:t>A numeric, hierarchical classification system that groups all business establishments into industries based on production processes.</a:t>
            </a:r>
          </a:p>
          <a:p>
            <a:r>
              <a:rPr lang="en-US" dirty="0"/>
              <a:t>Detail level from a 2-digit sector to a 6-digit national industry</a:t>
            </a:r>
          </a:p>
          <a:p>
            <a:endParaRPr lang="en-US" dirty="0"/>
          </a:p>
          <a:p>
            <a:endParaRPr lang="en-US" dirty="0"/>
          </a:p>
          <a:p>
            <a:endParaRPr lang="en-US" dirty="0"/>
          </a:p>
        </p:txBody>
      </p:sp>
    </p:spTree>
    <p:extLst>
      <p:ext uri="{BB962C8B-B14F-4D97-AF65-F5344CB8AC3E}">
        <p14:creationId xmlns:p14="http://schemas.microsoft.com/office/powerpoint/2010/main" val="321252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NAICS Structure</a:t>
            </a:r>
          </a:p>
        </p:txBody>
      </p:sp>
      <p:sp>
        <p:nvSpPr>
          <p:cNvPr id="3" name="Content Placeholder 2"/>
          <p:cNvSpPr>
            <a:spLocks noGrp="1"/>
          </p:cNvSpPr>
          <p:nvPr>
            <p:ph idx="1"/>
          </p:nvPr>
        </p:nvSpPr>
        <p:spPr/>
        <p:txBody>
          <a:bodyPr/>
          <a:lstStyle/>
          <a:p>
            <a:endParaRPr lang="en-US" dirty="0"/>
          </a:p>
          <a:p>
            <a:r>
              <a:rPr lang="en-US" dirty="0"/>
              <a:t>SECTOR		2-DIGIT			XX</a:t>
            </a:r>
          </a:p>
          <a:p>
            <a:r>
              <a:rPr lang="en-US" dirty="0"/>
              <a:t>SUBSECTOR		3-DIGIT			XXX</a:t>
            </a:r>
          </a:p>
          <a:p>
            <a:r>
              <a:rPr lang="en-US" dirty="0"/>
              <a:t>INDUSTRY GROUP	4-DIGIT			XXXX</a:t>
            </a:r>
          </a:p>
          <a:p>
            <a:r>
              <a:rPr lang="en-US" dirty="0"/>
              <a:t>NAICS INDUSTRY	5-DIGIT			XXXXX</a:t>
            </a:r>
          </a:p>
          <a:p>
            <a:r>
              <a:rPr lang="en-US" dirty="0"/>
              <a:t>U.S. INDUSTRY		6-DIGIT			XXXXXX</a:t>
            </a:r>
          </a:p>
        </p:txBody>
      </p:sp>
    </p:spTree>
    <p:extLst>
      <p:ext uri="{BB962C8B-B14F-4D97-AF65-F5344CB8AC3E}">
        <p14:creationId xmlns:p14="http://schemas.microsoft.com/office/powerpoint/2010/main" val="103006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Principal Statistical Agencies</a:t>
            </a:r>
          </a:p>
        </p:txBody>
      </p:sp>
      <p:sp>
        <p:nvSpPr>
          <p:cNvPr id="3" name="Content Placeholder 2"/>
          <p:cNvSpPr>
            <a:spLocks noGrp="1"/>
          </p:cNvSpPr>
          <p:nvPr>
            <p:ph sz="half" idx="1"/>
          </p:nvPr>
        </p:nvSpPr>
        <p:spPr>
          <a:xfrm>
            <a:off x="522514" y="2638044"/>
            <a:ext cx="5331170" cy="3771464"/>
          </a:xfrm>
        </p:spPr>
        <p:txBody>
          <a:bodyPr>
            <a:noAutofit/>
          </a:bodyPr>
          <a:lstStyle/>
          <a:p>
            <a:pPr indent="0">
              <a:buNone/>
            </a:pPr>
            <a:r>
              <a:rPr lang="en-US" sz="1400" dirty="0">
                <a:hlinkClick r:id="rId2"/>
              </a:rPr>
              <a:t>Bureau of Economic Analysis</a:t>
            </a:r>
            <a:r>
              <a:rPr lang="en-US" sz="1400" dirty="0"/>
              <a:t> (Commerce Department) </a:t>
            </a:r>
            <a:r>
              <a:rPr lang="en-US" sz="1400" b="1" dirty="0">
                <a:solidFill>
                  <a:srgbClr val="FF0000"/>
                </a:solidFill>
              </a:rPr>
              <a:t>**</a:t>
            </a:r>
          </a:p>
          <a:p>
            <a:pPr indent="0">
              <a:buNone/>
            </a:pPr>
            <a:r>
              <a:rPr lang="en-US" sz="1400" dirty="0">
                <a:hlinkClick r:id="rId3"/>
              </a:rPr>
              <a:t>Bureau of Justice Statistics</a:t>
            </a:r>
            <a:r>
              <a:rPr lang="en-US" sz="1400" dirty="0"/>
              <a:t> (Justice Department)</a:t>
            </a:r>
          </a:p>
          <a:p>
            <a:pPr indent="0">
              <a:buNone/>
            </a:pPr>
            <a:r>
              <a:rPr lang="en-US" sz="1400" dirty="0">
                <a:hlinkClick r:id="rId4"/>
              </a:rPr>
              <a:t>Bureau of Labor Statistics</a:t>
            </a:r>
            <a:r>
              <a:rPr lang="en-US" sz="1400" dirty="0"/>
              <a:t> (Labor Department) </a:t>
            </a:r>
            <a:r>
              <a:rPr lang="en-US" sz="1400" b="1" dirty="0">
                <a:solidFill>
                  <a:srgbClr val="FF0000"/>
                </a:solidFill>
              </a:rPr>
              <a:t>**</a:t>
            </a:r>
          </a:p>
          <a:p>
            <a:pPr indent="0">
              <a:buNone/>
            </a:pPr>
            <a:r>
              <a:rPr lang="en-US" sz="1400" dirty="0">
                <a:hlinkClick r:id="rId5"/>
              </a:rPr>
              <a:t>Bureau of Transportation Statistics</a:t>
            </a:r>
            <a:r>
              <a:rPr lang="en-US" sz="1400" dirty="0"/>
              <a:t> (Transportation Department)</a:t>
            </a:r>
          </a:p>
          <a:p>
            <a:pPr indent="0">
              <a:buNone/>
            </a:pPr>
            <a:r>
              <a:rPr lang="en-US" sz="1400" dirty="0">
                <a:hlinkClick r:id="rId6"/>
              </a:rPr>
              <a:t>Economic Research Service</a:t>
            </a:r>
            <a:r>
              <a:rPr lang="en-US" sz="1400" dirty="0"/>
              <a:t> (Agriculture Department)</a:t>
            </a:r>
          </a:p>
          <a:p>
            <a:pPr indent="0">
              <a:buNone/>
            </a:pPr>
            <a:r>
              <a:rPr lang="en-US" sz="1400" dirty="0">
                <a:hlinkClick r:id="rId7"/>
              </a:rPr>
              <a:t>National Agricultural Statistics Service</a:t>
            </a:r>
            <a:r>
              <a:rPr lang="en-US" sz="1400" dirty="0"/>
              <a:t> (Agriculture Department)</a:t>
            </a:r>
          </a:p>
        </p:txBody>
      </p:sp>
      <p:sp>
        <p:nvSpPr>
          <p:cNvPr id="4" name="Content Placeholder 3"/>
          <p:cNvSpPr>
            <a:spLocks noGrp="1"/>
          </p:cNvSpPr>
          <p:nvPr>
            <p:ph sz="half" idx="2"/>
          </p:nvPr>
        </p:nvSpPr>
        <p:spPr>
          <a:xfrm>
            <a:off x="5921829" y="2638043"/>
            <a:ext cx="6035040" cy="3771465"/>
          </a:xfrm>
        </p:spPr>
        <p:txBody>
          <a:bodyPr>
            <a:normAutofit/>
          </a:bodyPr>
          <a:lstStyle/>
          <a:p>
            <a:pPr indent="0">
              <a:buNone/>
            </a:pPr>
            <a:r>
              <a:rPr lang="en-US" sz="1400" dirty="0">
                <a:hlinkClick r:id="rId8"/>
              </a:rPr>
              <a:t>National Center for Education Statistics</a:t>
            </a:r>
            <a:r>
              <a:rPr lang="en-US" sz="1400" dirty="0"/>
              <a:t> (Education Department)</a:t>
            </a:r>
          </a:p>
          <a:p>
            <a:pPr indent="0">
              <a:buNone/>
            </a:pPr>
            <a:r>
              <a:rPr lang="en-US" sz="1400" dirty="0">
                <a:hlinkClick r:id="rId9"/>
              </a:rPr>
              <a:t>National Center for Health Statistics</a:t>
            </a:r>
            <a:r>
              <a:rPr lang="en-US" sz="1400" dirty="0"/>
              <a:t> (Health and Human Services Department)</a:t>
            </a:r>
          </a:p>
          <a:p>
            <a:pPr indent="0">
              <a:buNone/>
            </a:pPr>
            <a:r>
              <a:rPr lang="en-US" sz="1400" dirty="0">
                <a:hlinkClick r:id="rId10"/>
              </a:rPr>
              <a:t>National Center for Science and Engineering Statistics</a:t>
            </a:r>
            <a:r>
              <a:rPr lang="en-US" sz="1400" dirty="0"/>
              <a:t> (National Science Foundation)</a:t>
            </a:r>
          </a:p>
          <a:p>
            <a:pPr indent="0">
              <a:buNone/>
            </a:pPr>
            <a:r>
              <a:rPr lang="en-US" sz="1400" dirty="0">
                <a:hlinkClick r:id="rId11"/>
              </a:rPr>
              <a:t>Office of Research, Evaluation, and Statistics</a:t>
            </a:r>
            <a:r>
              <a:rPr lang="en-US" sz="1400" dirty="0"/>
              <a:t> (Social Security Administration)</a:t>
            </a:r>
          </a:p>
          <a:p>
            <a:pPr indent="0">
              <a:buNone/>
            </a:pPr>
            <a:r>
              <a:rPr lang="en-US" sz="1400" dirty="0">
                <a:hlinkClick r:id="rId12"/>
              </a:rPr>
              <a:t>Statistics of Income</a:t>
            </a:r>
            <a:r>
              <a:rPr lang="en-US" sz="1400" dirty="0"/>
              <a:t> (Treasury Department)</a:t>
            </a:r>
          </a:p>
          <a:p>
            <a:pPr indent="0">
              <a:buNone/>
            </a:pPr>
            <a:r>
              <a:rPr lang="en-US" sz="1400" dirty="0">
                <a:hlinkClick r:id="rId13"/>
              </a:rPr>
              <a:t>U.S. Census Bureau</a:t>
            </a:r>
            <a:r>
              <a:rPr lang="en-US" sz="1400" dirty="0"/>
              <a:t> (Commerce Department) </a:t>
            </a:r>
            <a:r>
              <a:rPr lang="en-US" sz="1400" b="1" dirty="0">
                <a:solidFill>
                  <a:srgbClr val="FF0000"/>
                </a:solidFill>
              </a:rPr>
              <a:t>**</a:t>
            </a:r>
          </a:p>
          <a:p>
            <a:pPr indent="0">
              <a:buNone/>
            </a:pPr>
            <a:r>
              <a:rPr lang="en-US" sz="1400" dirty="0">
                <a:hlinkClick r:id="rId14"/>
              </a:rPr>
              <a:t>U.S. Energy Information Administration</a:t>
            </a:r>
            <a:r>
              <a:rPr lang="en-US" sz="1400" dirty="0"/>
              <a:t> (Energy Department)</a:t>
            </a:r>
          </a:p>
          <a:p>
            <a:endParaRPr lang="en-US" dirty="0"/>
          </a:p>
        </p:txBody>
      </p:sp>
      <p:sp>
        <p:nvSpPr>
          <p:cNvPr id="5" name="TextBox 4">
            <a:extLst>
              <a:ext uri="{FF2B5EF4-FFF2-40B4-BE49-F238E27FC236}">
                <a16:creationId xmlns:a16="http://schemas.microsoft.com/office/drawing/2014/main" id="{FACCEE18-C652-4CDB-8A55-7886C0044B92}"/>
              </a:ext>
            </a:extLst>
          </p:cNvPr>
          <p:cNvSpPr txBox="1"/>
          <p:nvPr/>
        </p:nvSpPr>
        <p:spPr>
          <a:xfrm>
            <a:off x="1397000" y="6019800"/>
            <a:ext cx="9664700" cy="461665"/>
          </a:xfrm>
          <a:prstGeom prst="rect">
            <a:avLst/>
          </a:prstGeom>
          <a:noFill/>
        </p:spPr>
        <p:txBody>
          <a:bodyPr wrap="square" rtlCol="0">
            <a:spAutoFit/>
          </a:bodyPr>
          <a:lstStyle/>
          <a:p>
            <a:pPr algn="ctr"/>
            <a:r>
              <a:rPr lang="en-US" sz="2400" dirty="0"/>
              <a:t>Collectively, the U.S. government has more than 250,000 published data sets</a:t>
            </a:r>
          </a:p>
        </p:txBody>
      </p:sp>
    </p:spTree>
    <p:extLst>
      <p:ext uri="{BB962C8B-B14F-4D97-AF65-F5344CB8AC3E}">
        <p14:creationId xmlns:p14="http://schemas.microsoft.com/office/powerpoint/2010/main" val="420326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NAICS STRUCTURE</a:t>
            </a:r>
          </a:p>
        </p:txBody>
      </p:sp>
      <p:sp>
        <p:nvSpPr>
          <p:cNvPr id="3" name="Content Placeholder 2"/>
          <p:cNvSpPr>
            <a:spLocks noGrp="1"/>
          </p:cNvSpPr>
          <p:nvPr>
            <p:ph idx="1"/>
          </p:nvPr>
        </p:nvSpPr>
        <p:spPr/>
        <p:txBody>
          <a:bodyPr/>
          <a:lstStyle/>
          <a:p>
            <a:r>
              <a:rPr lang="en-US" dirty="0"/>
              <a:t>SECTOR		72	Accommodation and Food services</a:t>
            </a:r>
          </a:p>
          <a:p>
            <a:r>
              <a:rPr lang="en-US" dirty="0"/>
              <a:t>SUBSECTOR		721	Accommodation</a:t>
            </a:r>
          </a:p>
          <a:p>
            <a:r>
              <a:rPr lang="en-US" dirty="0"/>
              <a:t>INDUSTRY GROUP	7211	Traveler Accommodation</a:t>
            </a:r>
          </a:p>
          <a:p>
            <a:r>
              <a:rPr lang="en-US" dirty="0"/>
              <a:t>NAICS INDUSTRY	72111	Hotels (except casino hotels and motels)</a:t>
            </a:r>
          </a:p>
          <a:p>
            <a:r>
              <a:rPr lang="en-US" dirty="0"/>
              <a:t>U.S. INDUSTRY		721110	Hotels (except casino hotels and motels)</a:t>
            </a:r>
          </a:p>
        </p:txBody>
      </p:sp>
    </p:spTree>
    <p:extLst>
      <p:ext uri="{BB962C8B-B14F-4D97-AF65-F5344CB8AC3E}">
        <p14:creationId xmlns:p14="http://schemas.microsoft.com/office/powerpoint/2010/main" val="174454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 CODES</a:t>
            </a:r>
          </a:p>
        </p:txBody>
      </p:sp>
      <p:sp>
        <p:nvSpPr>
          <p:cNvPr id="3" name="Content Placeholder 2"/>
          <p:cNvSpPr>
            <a:spLocks noGrp="1"/>
          </p:cNvSpPr>
          <p:nvPr>
            <p:ph idx="1"/>
          </p:nvPr>
        </p:nvSpPr>
        <p:spPr/>
        <p:txBody>
          <a:bodyPr/>
          <a:lstStyle/>
          <a:p>
            <a:r>
              <a:rPr lang="en-US" dirty="0"/>
              <a:t>Standard Occupational Classification (SOC) system is a federal statistical standard used by federal agencies to classify workers into occupational categories for the purpose of collecting, calculating, or disseminating data. All workers are classified into one of 867 detailed occupations according to their occupational definition. </a:t>
            </a:r>
          </a:p>
        </p:txBody>
      </p:sp>
    </p:spTree>
    <p:extLst>
      <p:ext uri="{BB962C8B-B14F-4D97-AF65-F5344CB8AC3E}">
        <p14:creationId xmlns:p14="http://schemas.microsoft.com/office/powerpoint/2010/main" val="203912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CODES</a:t>
            </a:r>
          </a:p>
        </p:txBody>
      </p:sp>
      <p:sp>
        <p:nvSpPr>
          <p:cNvPr id="3" name="Content Placeholder 2"/>
          <p:cNvSpPr>
            <a:spLocks noGrp="1"/>
          </p:cNvSpPr>
          <p:nvPr>
            <p:ph idx="1"/>
          </p:nvPr>
        </p:nvSpPr>
        <p:spPr/>
        <p:txBody>
          <a:bodyPr/>
          <a:lstStyle/>
          <a:p>
            <a:r>
              <a:rPr lang="en-US" dirty="0"/>
              <a:t>The Classification of Instructional Programs (CIP) is code system of instructional programs with the purpose to facilitate the organization, collection, and reporting of fields of study and program completions.</a:t>
            </a:r>
          </a:p>
        </p:txBody>
      </p:sp>
    </p:spTree>
    <p:extLst>
      <p:ext uri="{BB962C8B-B14F-4D97-AF65-F5344CB8AC3E}">
        <p14:creationId xmlns:p14="http://schemas.microsoft.com/office/powerpoint/2010/main" val="191934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demand for nurses?</a:t>
            </a:r>
          </a:p>
        </p:txBody>
      </p:sp>
      <p:sp>
        <p:nvSpPr>
          <p:cNvPr id="3" name="Content Placeholder 2"/>
          <p:cNvSpPr>
            <a:spLocks noGrp="1"/>
          </p:cNvSpPr>
          <p:nvPr>
            <p:ph idx="1"/>
          </p:nvPr>
        </p:nvSpPr>
        <p:spPr/>
        <p:txBody>
          <a:bodyPr/>
          <a:lstStyle/>
          <a:p>
            <a:r>
              <a:rPr lang="en-US" dirty="0"/>
              <a:t>What industries hire nurses (NAICS)</a:t>
            </a:r>
          </a:p>
          <a:p>
            <a:r>
              <a:rPr lang="en-US" dirty="0"/>
              <a:t>What type of nursing occupations exist (SOC)</a:t>
            </a:r>
          </a:p>
          <a:p>
            <a:r>
              <a:rPr lang="en-US" dirty="0"/>
              <a:t>What type of education is needed for each occupation (CIP)</a:t>
            </a:r>
          </a:p>
          <a:p>
            <a:endParaRPr lang="en-US" dirty="0"/>
          </a:p>
          <a:p>
            <a:r>
              <a:rPr lang="en-US" dirty="0"/>
              <a:t>Crosswalks and matrices allow user to link data across coding systems</a:t>
            </a:r>
          </a:p>
          <a:p>
            <a:pPr lvl="1"/>
            <a:r>
              <a:rPr lang="en-US" dirty="0"/>
              <a:t>CIP to SOC/SOC to CIP:  </a:t>
            </a:r>
            <a:r>
              <a:rPr lang="en-US" dirty="0">
                <a:hlinkClick r:id="rId2"/>
              </a:rPr>
              <a:t>https://nces.ed.gov/ipeds/cipcode/post3.aspx?y=56</a:t>
            </a:r>
            <a:r>
              <a:rPr lang="en-US" dirty="0"/>
              <a:t> </a:t>
            </a:r>
          </a:p>
          <a:p>
            <a:pPr lvl="1"/>
            <a:endParaRPr lang="en-US" dirty="0"/>
          </a:p>
          <a:p>
            <a:endParaRPr lang="en-US" dirty="0"/>
          </a:p>
        </p:txBody>
      </p:sp>
    </p:spTree>
    <p:extLst>
      <p:ext uri="{BB962C8B-B14F-4D97-AF65-F5344CB8AC3E}">
        <p14:creationId xmlns:p14="http://schemas.microsoft.com/office/powerpoint/2010/main" val="141186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NUMEROUS Other coding systems</a:t>
            </a:r>
          </a:p>
        </p:txBody>
      </p:sp>
      <p:sp>
        <p:nvSpPr>
          <p:cNvPr id="3" name="Content Placeholder 2"/>
          <p:cNvSpPr>
            <a:spLocks noGrp="1"/>
          </p:cNvSpPr>
          <p:nvPr>
            <p:ph idx="1"/>
          </p:nvPr>
        </p:nvSpPr>
        <p:spPr/>
        <p:txBody>
          <a:bodyPr/>
          <a:lstStyle/>
          <a:p>
            <a:r>
              <a:rPr lang="en-US" dirty="0"/>
              <a:t>NAPCS – North American Product Classification System used for classifying imports and exports</a:t>
            </a:r>
          </a:p>
          <a:p>
            <a:endParaRPr lang="en-US" dirty="0"/>
          </a:p>
          <a:p>
            <a:r>
              <a:rPr lang="en-US" dirty="0"/>
              <a:t>NCES School ID is a 12 digit code identifying each school and school district in the U.S.</a:t>
            </a:r>
          </a:p>
          <a:p>
            <a:endParaRPr lang="en-US" dirty="0"/>
          </a:p>
          <a:p>
            <a:endParaRPr lang="en-US" dirty="0"/>
          </a:p>
        </p:txBody>
      </p:sp>
    </p:spTree>
    <p:extLst>
      <p:ext uri="{BB962C8B-B14F-4D97-AF65-F5344CB8AC3E}">
        <p14:creationId xmlns:p14="http://schemas.microsoft.com/office/powerpoint/2010/main" val="418025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SELECTION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618071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SELECTION CRITERIA</a:t>
            </a:r>
          </a:p>
        </p:txBody>
      </p:sp>
      <p:sp>
        <p:nvSpPr>
          <p:cNvPr id="3" name="Content Placeholder 2"/>
          <p:cNvSpPr>
            <a:spLocks noGrp="1"/>
          </p:cNvSpPr>
          <p:nvPr>
            <p:ph idx="1"/>
          </p:nvPr>
        </p:nvSpPr>
        <p:spPr/>
        <p:txBody>
          <a:bodyPr/>
          <a:lstStyle/>
          <a:p>
            <a:r>
              <a:rPr lang="en-US" sz="2000" dirty="0"/>
              <a:t>Release and revision schedule</a:t>
            </a:r>
          </a:p>
          <a:p>
            <a:r>
              <a:rPr lang="en-US" sz="2000" dirty="0"/>
              <a:t>Geographic coverage</a:t>
            </a:r>
          </a:p>
          <a:p>
            <a:r>
              <a:rPr lang="en-US" sz="2000" dirty="0"/>
              <a:t>Industry coverage</a:t>
            </a:r>
          </a:p>
          <a:p>
            <a:r>
              <a:rPr lang="en-US" sz="2000" dirty="0"/>
              <a:t>Seasonal data availability</a:t>
            </a:r>
          </a:p>
          <a:p>
            <a:r>
              <a:rPr lang="en-US" sz="2000" dirty="0"/>
              <a:t>Geographic changes – time series updated or not to reflect changes</a:t>
            </a:r>
          </a:p>
          <a:p>
            <a:pPr marL="0" indent="0">
              <a:buNone/>
            </a:pPr>
            <a:endParaRPr lang="en-US" dirty="0"/>
          </a:p>
          <a:p>
            <a:endParaRPr lang="en-US" dirty="0"/>
          </a:p>
        </p:txBody>
      </p:sp>
    </p:spTree>
    <p:extLst>
      <p:ext uri="{BB962C8B-B14F-4D97-AF65-F5344CB8AC3E}">
        <p14:creationId xmlns:p14="http://schemas.microsoft.com/office/powerpoint/2010/main" val="30606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selection:  Release schedule</a:t>
            </a:r>
          </a:p>
        </p:txBody>
      </p:sp>
      <p:sp>
        <p:nvSpPr>
          <p:cNvPr id="3" name="Content Placeholder 2"/>
          <p:cNvSpPr>
            <a:spLocks noGrp="1"/>
          </p:cNvSpPr>
          <p:nvPr>
            <p:ph idx="1"/>
          </p:nvPr>
        </p:nvSpPr>
        <p:spPr/>
        <p:txBody>
          <a:bodyPr/>
          <a:lstStyle/>
          <a:p>
            <a:pPr marL="0" indent="0">
              <a:buNone/>
            </a:pPr>
            <a:r>
              <a:rPr lang="en-US" b="1" dirty="0"/>
              <a:t>EMPLOYMENT DATA</a:t>
            </a:r>
          </a:p>
          <a:p>
            <a:r>
              <a:rPr lang="en-US" sz="2000" dirty="0"/>
              <a:t>BLS Current Employment Statistics:  MONTHLY</a:t>
            </a:r>
          </a:p>
          <a:p>
            <a:pPr lvl="1"/>
            <a:r>
              <a:rPr lang="en-US" sz="1800" dirty="0"/>
              <a:t>August estimates released 3</a:t>
            </a:r>
            <a:r>
              <a:rPr lang="en-US" sz="1800" baseline="30000" dirty="0"/>
              <a:t>rd</a:t>
            </a:r>
            <a:r>
              <a:rPr lang="en-US" sz="1800" dirty="0"/>
              <a:t> week in September</a:t>
            </a:r>
          </a:p>
          <a:p>
            <a:r>
              <a:rPr lang="en-US" sz="2000" dirty="0"/>
              <a:t>Census County Business Patterns:  ANNUALLY</a:t>
            </a:r>
          </a:p>
          <a:p>
            <a:pPr lvl="1"/>
            <a:r>
              <a:rPr lang="en-US" sz="1800" dirty="0"/>
              <a:t>2019 data released April 2021 </a:t>
            </a:r>
          </a:p>
          <a:p>
            <a:r>
              <a:rPr lang="en-US" sz="2000" dirty="0"/>
              <a:t>BEA Employment by Industry:  ANNUALLY</a:t>
            </a:r>
          </a:p>
          <a:p>
            <a:pPr lvl="1"/>
            <a:r>
              <a:rPr lang="en-US" sz="1800" dirty="0"/>
              <a:t>2019 released in Nov. 2020 </a:t>
            </a:r>
            <a:r>
              <a:rPr lang="en-US" sz="1800" b="1" dirty="0">
                <a:solidFill>
                  <a:srgbClr val="FF0000"/>
                </a:solidFill>
              </a:rPr>
              <a:t>NOTE:  revised statistics for 2013-2018</a:t>
            </a:r>
          </a:p>
          <a:p>
            <a:pPr lvl="1"/>
            <a:endParaRPr lang="en-US" dirty="0"/>
          </a:p>
        </p:txBody>
      </p:sp>
    </p:spTree>
    <p:extLst>
      <p:ext uri="{BB962C8B-B14F-4D97-AF65-F5344CB8AC3E}">
        <p14:creationId xmlns:p14="http://schemas.microsoft.com/office/powerpoint/2010/main" val="42391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Growth Rates</a:t>
            </a:r>
          </a:p>
        </p:txBody>
      </p:sp>
      <p:sp>
        <p:nvSpPr>
          <p:cNvPr id="3" name="Content Placeholder 2"/>
          <p:cNvSpPr>
            <a:spLocks noGrp="1"/>
          </p:cNvSpPr>
          <p:nvPr>
            <p:ph idx="1"/>
          </p:nvPr>
        </p:nvSpPr>
        <p:spPr/>
        <p:txBody>
          <a:bodyPr>
            <a:normAutofit/>
          </a:bodyPr>
          <a:lstStyle/>
          <a:p>
            <a:pPr lvl="0"/>
            <a:r>
              <a:rPr lang="en-US" sz="2200" dirty="0"/>
              <a:t>Month-to-month comparisons using non-seasonally adjusted data is equivalent to comparing apples to oranges. </a:t>
            </a:r>
          </a:p>
          <a:p>
            <a:pPr lvl="1"/>
            <a:r>
              <a:rPr lang="en-US" sz="2000" dirty="0"/>
              <a:t>If you are using non-seasonally adjusted data year-over-year, monthly comparisons should be used. </a:t>
            </a:r>
          </a:p>
          <a:p>
            <a:pPr lvl="2"/>
            <a:r>
              <a:rPr lang="en-US" sz="2000" dirty="0"/>
              <a:t>Comparing April 2011 to April 2012 is appropriate. </a:t>
            </a:r>
          </a:p>
          <a:p>
            <a:pPr lvl="2"/>
            <a:r>
              <a:rPr lang="en-US" sz="2000" dirty="0"/>
              <a:t>Comparing April 2012 to March 2012 is not an apple-to-apple comparison. </a:t>
            </a:r>
          </a:p>
          <a:p>
            <a:endParaRPr lang="en-US" dirty="0"/>
          </a:p>
        </p:txBody>
      </p:sp>
    </p:spTree>
    <p:extLst>
      <p:ext uri="{BB962C8B-B14F-4D97-AF65-F5344CB8AC3E}">
        <p14:creationId xmlns:p14="http://schemas.microsoft.com/office/powerpoint/2010/main" val="2808327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SELECTION:  GEOGRAPHIC COVERAGE</a:t>
            </a:r>
          </a:p>
        </p:txBody>
      </p:sp>
      <p:sp>
        <p:nvSpPr>
          <p:cNvPr id="3" name="Content Placeholder 2"/>
          <p:cNvSpPr>
            <a:spLocks noGrp="1"/>
          </p:cNvSpPr>
          <p:nvPr>
            <p:ph idx="1"/>
          </p:nvPr>
        </p:nvSpPr>
        <p:spPr/>
        <p:txBody>
          <a:bodyPr/>
          <a:lstStyle/>
          <a:p>
            <a:pPr marL="0" indent="0">
              <a:buNone/>
            </a:pPr>
            <a:r>
              <a:rPr lang="en-US" b="1" dirty="0"/>
              <a:t>EMPLOYMENT DATA</a:t>
            </a:r>
          </a:p>
          <a:p>
            <a:r>
              <a:rPr lang="en-US" sz="2000" dirty="0"/>
              <a:t>BLS Current Employment Statistics:  U.S., STATES, METROS</a:t>
            </a:r>
          </a:p>
          <a:p>
            <a:r>
              <a:rPr lang="en-US" sz="2000" dirty="0"/>
              <a:t>Census County Business Patterns:  U.S., STATES, METROS, COUNTIES, ZIP CODES</a:t>
            </a:r>
          </a:p>
          <a:p>
            <a:r>
              <a:rPr lang="en-US" sz="2000" dirty="0"/>
              <a:t>BEA Employment by Industry:  U.S., STATES, METROS, COUNTIES</a:t>
            </a:r>
            <a:endParaRPr lang="en-US" sz="2000" b="1" dirty="0">
              <a:solidFill>
                <a:srgbClr val="FF0000"/>
              </a:solidFill>
            </a:endParaRPr>
          </a:p>
          <a:p>
            <a:endParaRPr lang="en-US" dirty="0"/>
          </a:p>
        </p:txBody>
      </p:sp>
    </p:spTree>
    <p:extLst>
      <p:ext uri="{BB962C8B-B14F-4D97-AF65-F5344CB8AC3E}">
        <p14:creationId xmlns:p14="http://schemas.microsoft.com/office/powerpoint/2010/main" val="238552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Census geography</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596311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SELECTION:  industry COVERAGE</a:t>
            </a:r>
          </a:p>
        </p:txBody>
      </p:sp>
      <p:sp>
        <p:nvSpPr>
          <p:cNvPr id="3" name="Content Placeholder 2"/>
          <p:cNvSpPr>
            <a:spLocks noGrp="1"/>
          </p:cNvSpPr>
          <p:nvPr>
            <p:ph idx="1"/>
          </p:nvPr>
        </p:nvSpPr>
        <p:spPr>
          <a:xfrm>
            <a:off x="2231136" y="2638044"/>
            <a:ext cx="7729728" cy="3762756"/>
          </a:xfrm>
        </p:spPr>
        <p:txBody>
          <a:bodyPr>
            <a:normAutofit lnSpcReduction="10000"/>
          </a:bodyPr>
          <a:lstStyle/>
          <a:p>
            <a:pPr marL="0" indent="0">
              <a:buNone/>
            </a:pPr>
            <a:r>
              <a:rPr lang="en-US" b="1" dirty="0"/>
              <a:t>EMPLOYMENT DATA</a:t>
            </a:r>
          </a:p>
          <a:p>
            <a:r>
              <a:rPr lang="en-US" sz="2000" dirty="0"/>
              <a:t>BLS Current Employment Statistics:  </a:t>
            </a:r>
          </a:p>
          <a:p>
            <a:pPr lvl="1"/>
            <a:r>
              <a:rPr lang="en-US" sz="1800" dirty="0"/>
              <a:t>Excludes:  proprietors,  the  unincorporated  self-employed, farm workers, domestic workers, and military personnel</a:t>
            </a:r>
          </a:p>
          <a:p>
            <a:r>
              <a:rPr lang="en-US" sz="2000" dirty="0"/>
              <a:t>Census County Business Patterns:  </a:t>
            </a:r>
          </a:p>
          <a:p>
            <a:pPr lvl="1"/>
            <a:r>
              <a:rPr lang="en-US" sz="1800" dirty="0"/>
              <a:t>Excludes:  self-employed, railroad employees, farm workers, postal services, most government employees </a:t>
            </a:r>
          </a:p>
          <a:p>
            <a:r>
              <a:rPr lang="en-US" sz="2000" dirty="0"/>
              <a:t>BEA Employment by Industry:</a:t>
            </a:r>
          </a:p>
          <a:p>
            <a:pPr lvl="1"/>
            <a:r>
              <a:rPr lang="en-US" sz="1800" b="1" dirty="0">
                <a:solidFill>
                  <a:srgbClr val="FF0000"/>
                </a:solidFill>
              </a:rPr>
              <a:t>Includes:  </a:t>
            </a:r>
            <a:r>
              <a:rPr lang="en-US" sz="1800" dirty="0">
                <a:solidFill>
                  <a:srgbClr val="FF0000"/>
                </a:solidFill>
              </a:rPr>
              <a:t>farm workers, private households, private elementary and secondary schools, religious membership organizations, railroads, military and the self-employed</a:t>
            </a:r>
          </a:p>
        </p:txBody>
      </p:sp>
    </p:spTree>
    <p:extLst>
      <p:ext uri="{BB962C8B-B14F-4D97-AF65-F5344CB8AC3E}">
        <p14:creationId xmlns:p14="http://schemas.microsoft.com/office/powerpoint/2010/main" val="344992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selection:  revisions</a:t>
            </a:r>
          </a:p>
        </p:txBody>
      </p:sp>
      <p:sp>
        <p:nvSpPr>
          <p:cNvPr id="3" name="Content Placeholder 2"/>
          <p:cNvSpPr>
            <a:spLocks noGrp="1"/>
          </p:cNvSpPr>
          <p:nvPr>
            <p:ph idx="1"/>
          </p:nvPr>
        </p:nvSpPr>
        <p:spPr/>
        <p:txBody>
          <a:bodyPr>
            <a:normAutofit/>
          </a:bodyPr>
          <a:lstStyle/>
          <a:p>
            <a:r>
              <a:rPr lang="en-US" b="1" dirty="0"/>
              <a:t>Best practice:  </a:t>
            </a:r>
            <a:r>
              <a:rPr lang="en-US" dirty="0"/>
              <a:t>Significant emphasis should not be placed on single or a few select data points when they are described as either “preliminary” or at any time prior to revision. </a:t>
            </a:r>
          </a:p>
          <a:p>
            <a:r>
              <a:rPr lang="en-US" dirty="0"/>
              <a:t>Monthly and quarterly data, in particular, should be used to discuss general trends (up or down, fast or slow) with the recognition that the magnitude of change (e.g., a specific number or percentage) is likely to be revised up or down over time.  </a:t>
            </a:r>
          </a:p>
          <a:p>
            <a:r>
              <a:rPr lang="en-US" dirty="0"/>
              <a:t>Depending on the data set these revisions can be substantial.</a:t>
            </a:r>
          </a:p>
          <a:p>
            <a:endParaRPr lang="en-US" dirty="0"/>
          </a:p>
        </p:txBody>
      </p:sp>
    </p:spTree>
    <p:extLst>
      <p:ext uri="{BB962C8B-B14F-4D97-AF65-F5344CB8AC3E}">
        <p14:creationId xmlns:p14="http://schemas.microsoft.com/office/powerpoint/2010/main" val="2046700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VS. ESTABLISHMENT</a:t>
            </a:r>
            <a:br>
              <a:rPr lang="en-US" dirty="0"/>
            </a:br>
            <a:r>
              <a:rPr lang="en-US" dirty="0"/>
              <a:t>(CBP VS. statistics of us business)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2233947"/>
              </p:ext>
            </p:extLst>
          </p:nvPr>
        </p:nvGraphicFramePr>
        <p:xfrm>
          <a:off x="112142" y="2303252"/>
          <a:ext cx="12079860" cy="4333133"/>
        </p:xfrm>
        <a:graphic>
          <a:graphicData uri="http://schemas.openxmlformats.org/drawingml/2006/table">
            <a:tbl>
              <a:tblPr firstRow="1" bandRow="1">
                <a:tableStyleId>{073A0DAA-6AF3-43AB-8588-CEC1D06C72B9}</a:tableStyleId>
              </a:tblPr>
              <a:tblGrid>
                <a:gridCol w="3019965">
                  <a:extLst>
                    <a:ext uri="{9D8B030D-6E8A-4147-A177-3AD203B41FA5}">
                      <a16:colId xmlns:a16="http://schemas.microsoft.com/office/drawing/2014/main" val="2562071342"/>
                    </a:ext>
                  </a:extLst>
                </a:gridCol>
                <a:gridCol w="3019965">
                  <a:extLst>
                    <a:ext uri="{9D8B030D-6E8A-4147-A177-3AD203B41FA5}">
                      <a16:colId xmlns:a16="http://schemas.microsoft.com/office/drawing/2014/main" val="1839265263"/>
                    </a:ext>
                  </a:extLst>
                </a:gridCol>
                <a:gridCol w="3019965">
                  <a:extLst>
                    <a:ext uri="{9D8B030D-6E8A-4147-A177-3AD203B41FA5}">
                      <a16:colId xmlns:a16="http://schemas.microsoft.com/office/drawing/2014/main" val="2442369767"/>
                    </a:ext>
                  </a:extLst>
                </a:gridCol>
                <a:gridCol w="3019965">
                  <a:extLst>
                    <a:ext uri="{9D8B030D-6E8A-4147-A177-3AD203B41FA5}">
                      <a16:colId xmlns:a16="http://schemas.microsoft.com/office/drawing/2014/main" val="3306901896"/>
                    </a:ext>
                  </a:extLst>
                </a:gridCol>
              </a:tblGrid>
              <a:tr h="401930">
                <a:tc>
                  <a:txBody>
                    <a:bodyPr/>
                    <a:lstStyle/>
                    <a:p>
                      <a:pPr algn="ctr" fontAlgn="ctr"/>
                      <a:r>
                        <a:rPr lang="en-US" sz="1400" dirty="0">
                          <a:effectLst/>
                        </a:rPr>
                        <a:t>Unit of analysis</a:t>
                      </a:r>
                    </a:p>
                  </a:txBody>
                  <a:tcPr marL="0" marR="0" marT="0" marB="0" anchor="ctr"/>
                </a:tc>
                <a:tc>
                  <a:txBody>
                    <a:bodyPr/>
                    <a:lstStyle/>
                    <a:p>
                      <a:pPr algn="ctr"/>
                      <a:r>
                        <a:rPr lang="en-US" sz="1400" dirty="0"/>
                        <a:t>Uses</a:t>
                      </a:r>
                    </a:p>
                  </a:txBody>
                  <a:tcPr marL="0" marR="0" marT="0" marB="0" anchor="ctr"/>
                </a:tc>
                <a:tc>
                  <a:txBody>
                    <a:bodyPr/>
                    <a:lstStyle/>
                    <a:p>
                      <a:pPr algn="ctr"/>
                      <a:r>
                        <a:rPr lang="en-US" sz="1400" dirty="0"/>
                        <a:t>Strengths</a:t>
                      </a:r>
                    </a:p>
                  </a:txBody>
                  <a:tcPr marL="0" marR="0" marT="0" marB="0" anchor="ctr"/>
                </a:tc>
                <a:tc>
                  <a:txBody>
                    <a:bodyPr/>
                    <a:lstStyle/>
                    <a:p>
                      <a:pPr algn="ctr"/>
                      <a:r>
                        <a:rPr lang="en-US" sz="1400" dirty="0"/>
                        <a:t>Weaknesses</a:t>
                      </a:r>
                    </a:p>
                  </a:txBody>
                  <a:tcPr marL="0" marR="0" marT="0" marB="0" anchor="ctr"/>
                </a:tc>
                <a:extLst>
                  <a:ext uri="{0D108BD9-81ED-4DB2-BD59-A6C34878D82A}">
                    <a16:rowId xmlns:a16="http://schemas.microsoft.com/office/drawing/2014/main" val="3290075834"/>
                  </a:ext>
                </a:extLst>
              </a:tr>
              <a:tr h="3237461">
                <a:tc>
                  <a:txBody>
                    <a:bodyPr/>
                    <a:lstStyle/>
                    <a:p>
                      <a:pPr algn="ctr"/>
                      <a:r>
                        <a:rPr lang="en-US" sz="1400" dirty="0"/>
                        <a:t>Establishment</a:t>
                      </a:r>
                    </a:p>
                  </a:txBody>
                  <a:tcPr marL="0" marR="0" marT="0" marB="0" anchor="ctr"/>
                </a:tc>
                <a:tc>
                  <a:txBody>
                    <a:bodyPr/>
                    <a:lstStyle/>
                    <a:p>
                      <a:pPr algn="l"/>
                      <a:r>
                        <a:rPr lang="en-US" sz="1400" dirty="0">
                          <a:effectLst/>
                        </a:rPr>
                        <a:t>Measuring economic activity at precise industry and geographic locations.</a:t>
                      </a:r>
                      <a:br>
                        <a:rPr lang="en-US" sz="1400" dirty="0">
                          <a:effectLst/>
                        </a:rPr>
                      </a:br>
                      <a:r>
                        <a:rPr lang="en-US" sz="1400" dirty="0">
                          <a:effectLst/>
                        </a:rPr>
                        <a:t>Data are available at the national, state, and county levels.</a:t>
                      </a:r>
                    </a:p>
                  </a:txBody>
                  <a:tcPr marL="0" marR="0" marT="0" marB="0" anchor="ctr"/>
                </a:tc>
                <a:tc>
                  <a:txBody>
                    <a:bodyPr/>
                    <a:lstStyle/>
                    <a:p>
                      <a:pPr algn="l"/>
                      <a:r>
                        <a:rPr lang="en-US" sz="1400" dirty="0">
                          <a:effectLst/>
                        </a:rPr>
                        <a:t>Measures economic activity at the precise geographic (down to the county level) and detailed industry level (up to the six-digit NAICS code).</a:t>
                      </a:r>
                      <a:br>
                        <a:rPr lang="en-US" sz="1400" dirty="0">
                          <a:effectLst/>
                        </a:rPr>
                      </a:br>
                      <a:r>
                        <a:rPr lang="en-US" sz="1400" dirty="0">
                          <a:effectLst/>
                        </a:rPr>
                        <a:t>Establishment-level data are critical to the full range of local decisions on training and economic development.</a:t>
                      </a:r>
                      <a:br>
                        <a:rPr lang="en-US" sz="1400" dirty="0">
                          <a:effectLst/>
                        </a:rPr>
                      </a:br>
                      <a:r>
                        <a:rPr lang="en-US" sz="1400" dirty="0">
                          <a:effectLst/>
                        </a:rPr>
                        <a:t>At this level, comparisons across other local levels are possible if firm or enterprise identifiers are available. Higher level data (firm or enterprise) lose the ability to profile accurately by industry because cross-industry businesses cannot be uniquely assigned to a single industry.</a:t>
                      </a:r>
                    </a:p>
                  </a:txBody>
                  <a:tcPr marL="0" marR="0" marT="0" marB="0" anchor="ctr"/>
                </a:tc>
                <a:tc>
                  <a:txBody>
                    <a:bodyPr/>
                    <a:lstStyle/>
                    <a:p>
                      <a:pPr algn="l"/>
                      <a:r>
                        <a:rPr lang="en-US" sz="1400" dirty="0">
                          <a:effectLst/>
                        </a:rPr>
                        <a:t>May not be the unit that determines economic decisions (profit maximization, hiring, etc.).</a:t>
                      </a:r>
                      <a:br>
                        <a:rPr lang="en-US" sz="1400" dirty="0">
                          <a:effectLst/>
                        </a:rPr>
                      </a:br>
                      <a:r>
                        <a:rPr lang="en-US" sz="1400" dirty="0">
                          <a:effectLst/>
                        </a:rPr>
                        <a:t>Establishment data may not demonstrate the parent company's behavior.</a:t>
                      </a:r>
                    </a:p>
                  </a:txBody>
                  <a:tcPr marL="0" marR="0" marT="0" marB="0" anchor="ctr"/>
                </a:tc>
                <a:extLst>
                  <a:ext uri="{0D108BD9-81ED-4DB2-BD59-A6C34878D82A}">
                    <a16:rowId xmlns:a16="http://schemas.microsoft.com/office/drawing/2014/main" val="314195559"/>
                  </a:ext>
                </a:extLst>
              </a:tr>
              <a:tr h="693742">
                <a:tc>
                  <a:txBody>
                    <a:bodyPr/>
                    <a:lstStyle/>
                    <a:p>
                      <a:pPr algn="ctr"/>
                      <a:r>
                        <a:rPr lang="en-US" sz="1400" dirty="0"/>
                        <a:t>Firm</a:t>
                      </a:r>
                    </a:p>
                  </a:txBody>
                  <a:tcPr marL="0" marR="0" marT="0" marB="0" anchor="ctr"/>
                </a:tc>
                <a:tc>
                  <a:txBody>
                    <a:bodyPr/>
                    <a:lstStyle/>
                    <a:p>
                      <a:pPr algn="l"/>
                      <a:r>
                        <a:rPr lang="en-US" sz="1400" dirty="0">
                          <a:effectLst/>
                        </a:rPr>
                        <a:t>Measuring economic activity in multi-establishment firms.</a:t>
                      </a:r>
                    </a:p>
                  </a:txBody>
                  <a:tcPr marL="0" marR="0" marT="0" marB="0" anchor="ctr"/>
                </a:tc>
                <a:tc>
                  <a:txBody>
                    <a:bodyPr/>
                    <a:lstStyle/>
                    <a:p>
                      <a:pPr algn="l"/>
                      <a:r>
                        <a:rPr lang="en-US" sz="1400" dirty="0">
                          <a:effectLst/>
                        </a:rPr>
                        <a:t>Measures “firm behavior” and how firms adjust to economic conditions.</a:t>
                      </a:r>
                    </a:p>
                  </a:txBody>
                  <a:tcPr marL="0" marR="0" marT="0" marB="0" anchor="ctr"/>
                </a:tc>
                <a:tc>
                  <a:txBody>
                    <a:bodyPr/>
                    <a:lstStyle/>
                    <a:p>
                      <a:pPr algn="l"/>
                      <a:r>
                        <a:rPr lang="en-US" sz="1400" dirty="0">
                          <a:effectLst/>
                        </a:rPr>
                        <a:t>Less precise industry and geographic information, because a firm may have multiple locations and multiple industries.</a:t>
                      </a:r>
                    </a:p>
                  </a:txBody>
                  <a:tcPr marL="0" marR="0" marT="0" marB="0" anchor="ctr"/>
                </a:tc>
                <a:extLst>
                  <a:ext uri="{0D108BD9-81ED-4DB2-BD59-A6C34878D82A}">
                    <a16:rowId xmlns:a16="http://schemas.microsoft.com/office/drawing/2014/main" val="3193591190"/>
                  </a:ext>
                </a:extLst>
              </a:tr>
            </a:tbl>
          </a:graphicData>
        </a:graphic>
      </p:graphicFrame>
    </p:spTree>
    <p:extLst>
      <p:ext uri="{BB962C8B-B14F-4D97-AF65-F5344CB8AC3E}">
        <p14:creationId xmlns:p14="http://schemas.microsoft.com/office/powerpoint/2010/main" val="390431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CENSUS:  demographics</a:t>
            </a:r>
          </a:p>
        </p:txBody>
      </p:sp>
      <p:sp>
        <p:nvSpPr>
          <p:cNvPr id="5" name="Text Placeholder 4"/>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260940343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Bureau</a:t>
            </a:r>
          </a:p>
        </p:txBody>
      </p:sp>
      <p:sp>
        <p:nvSpPr>
          <p:cNvPr id="3" name="Content Placeholder 2"/>
          <p:cNvSpPr>
            <a:spLocks noGrp="1"/>
          </p:cNvSpPr>
          <p:nvPr>
            <p:ph idx="1"/>
          </p:nvPr>
        </p:nvSpPr>
        <p:spPr/>
        <p:txBody>
          <a:bodyPr/>
          <a:lstStyle/>
          <a:p>
            <a:r>
              <a:rPr lang="en-US" dirty="0"/>
              <a:t>Populations Estimates Program (administrative data and modeling)</a:t>
            </a:r>
          </a:p>
          <a:p>
            <a:r>
              <a:rPr lang="en-US" dirty="0"/>
              <a:t>American Community Survey (sample survey)</a:t>
            </a:r>
          </a:p>
          <a:p>
            <a:r>
              <a:rPr lang="en-US" dirty="0"/>
              <a:t>Decennial Census (head count)</a:t>
            </a:r>
          </a:p>
          <a:p>
            <a:pPr lvl="1"/>
            <a:r>
              <a:rPr lang="en-US" dirty="0"/>
              <a:t>Used mostly for redistricting (fewer demographic data)</a:t>
            </a:r>
          </a:p>
          <a:p>
            <a:pPr lvl="1"/>
            <a:r>
              <a:rPr lang="en-US" dirty="0">
                <a:solidFill>
                  <a:srgbClr val="FF0000"/>
                </a:solidFill>
              </a:rPr>
              <a:t>BUT</a:t>
            </a:r>
          </a:p>
          <a:p>
            <a:pPr lvl="1"/>
            <a:r>
              <a:rPr lang="en-US" dirty="0"/>
              <a:t>For 2020 the ACS will only release limited 1-year experimental estimates, which will not be available on data.census.gov </a:t>
            </a:r>
          </a:p>
          <a:p>
            <a:pPr lvl="1"/>
            <a:r>
              <a:rPr lang="en-US" dirty="0">
                <a:solidFill>
                  <a:srgbClr val="FF0000"/>
                </a:solidFill>
              </a:rPr>
              <a:t>CAUTION:  you cannot compare Decennial Census and ACS data</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927534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VS. PERCENT</a:t>
            </a:r>
          </a:p>
        </p:txBody>
      </p:sp>
      <p:sp>
        <p:nvSpPr>
          <p:cNvPr id="3" name="Content Placeholder 2"/>
          <p:cNvSpPr>
            <a:spLocks noGrp="1"/>
          </p:cNvSpPr>
          <p:nvPr>
            <p:ph idx="1"/>
          </p:nvPr>
        </p:nvSpPr>
        <p:spPr/>
        <p:txBody>
          <a:bodyPr/>
          <a:lstStyle/>
          <a:p>
            <a:pPr lvl="0" fontAlgn="base"/>
            <a:r>
              <a:rPr lang="en-US" b="1" dirty="0"/>
              <a:t>One is not preferable; the question determines which is best</a:t>
            </a:r>
          </a:p>
          <a:p>
            <a:pPr lvl="0" fontAlgn="base"/>
            <a:r>
              <a:rPr lang="en-US" dirty="0"/>
              <a:t>Of the 120 counties in KY, 64 lost population between 2010 and 2019</a:t>
            </a:r>
          </a:p>
          <a:p>
            <a:pPr lvl="0" fontAlgn="base"/>
            <a:r>
              <a:rPr lang="en-US" dirty="0"/>
              <a:t>Up 20.6% or 9,730 people, Scott was the fastest growing county</a:t>
            </a:r>
          </a:p>
          <a:p>
            <a:pPr lvl="0" fontAlgn="base"/>
            <a:r>
              <a:rPr lang="en-US" dirty="0"/>
              <a:t>Up 8.9% or 26,304 people, Fayette County added the most people  </a:t>
            </a:r>
          </a:p>
          <a:p>
            <a:pPr lvl="0" fontAlgn="base"/>
            <a:endParaRPr lang="en-US" dirty="0"/>
          </a:p>
          <a:p>
            <a:pPr lvl="0" fontAlgn="base"/>
            <a:r>
              <a:rPr lang="en-US" dirty="0"/>
              <a:t>At its current 2.1% average annual growth rate, Scott County would not have a population equal to Fayette in 50 years assuming zero population growth for Fayette</a:t>
            </a:r>
          </a:p>
          <a:p>
            <a:pPr lvl="0" fontAlgn="base"/>
            <a:endParaRPr lang="en-US" dirty="0"/>
          </a:p>
          <a:p>
            <a:pPr marL="0" lvl="0" indent="0" fontAlgn="base">
              <a:buNone/>
            </a:pPr>
            <a:endParaRPr lang="en-US" dirty="0"/>
          </a:p>
        </p:txBody>
      </p:sp>
    </p:spTree>
    <p:extLst>
      <p:ext uri="{BB962C8B-B14F-4D97-AF65-F5344CB8AC3E}">
        <p14:creationId xmlns:p14="http://schemas.microsoft.com/office/powerpoint/2010/main" val="109448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3963-F298-4109-98EA-D91DFA844E73}"/>
              </a:ext>
            </a:extLst>
          </p:cNvPr>
          <p:cNvSpPr>
            <a:spLocks noGrp="1"/>
          </p:cNvSpPr>
          <p:nvPr>
            <p:ph type="title"/>
          </p:nvPr>
        </p:nvSpPr>
        <p:spPr/>
        <p:txBody>
          <a:bodyPr/>
          <a:lstStyle/>
          <a:p>
            <a:r>
              <a:rPr lang="en-US" dirty="0"/>
              <a:t>Births, Deaths, natural increase</a:t>
            </a:r>
          </a:p>
        </p:txBody>
      </p:sp>
      <p:sp>
        <p:nvSpPr>
          <p:cNvPr id="3" name="Content Placeholder 2">
            <a:extLst>
              <a:ext uri="{FF2B5EF4-FFF2-40B4-BE49-F238E27FC236}">
                <a16:creationId xmlns:a16="http://schemas.microsoft.com/office/drawing/2014/main" id="{35F78944-2589-45F2-ADC1-8C43B19E3D61}"/>
              </a:ext>
            </a:extLst>
          </p:cNvPr>
          <p:cNvSpPr>
            <a:spLocks noGrp="1"/>
          </p:cNvSpPr>
          <p:nvPr>
            <p:ph idx="1"/>
          </p:nvPr>
        </p:nvSpPr>
        <p:spPr/>
        <p:txBody>
          <a:bodyPr>
            <a:normAutofit fontScale="85000" lnSpcReduction="10000"/>
          </a:bodyPr>
          <a:lstStyle/>
          <a:p>
            <a:r>
              <a:rPr lang="en-US" dirty="0"/>
              <a:t>Birth Rate = number of live births in a year for every 1,000 people in the total population</a:t>
            </a:r>
          </a:p>
          <a:p>
            <a:endParaRPr lang="en-US" dirty="0"/>
          </a:p>
          <a:p>
            <a:r>
              <a:rPr lang="en-US" dirty="0"/>
              <a:t>Death Rate = number of deaths in a year for every 1,000 people in the total population</a:t>
            </a:r>
          </a:p>
          <a:p>
            <a:endParaRPr lang="en-US" dirty="0"/>
          </a:p>
          <a:p>
            <a:r>
              <a:rPr lang="en-US" dirty="0"/>
              <a:t>Natural Increase = the difference between the birth rate and the death rate per 1,000 people</a:t>
            </a:r>
          </a:p>
          <a:p>
            <a:endParaRPr lang="en-US" dirty="0"/>
          </a:p>
          <a:p>
            <a:r>
              <a:rPr lang="en-US" dirty="0"/>
              <a:t>Without migration if a region’s natural increase is </a:t>
            </a:r>
            <a:r>
              <a:rPr lang="en-US" dirty="0">
                <a:solidFill>
                  <a:srgbClr val="FF0000"/>
                </a:solidFill>
              </a:rPr>
              <a:t>NEGATIVE</a:t>
            </a:r>
            <a:r>
              <a:rPr lang="en-US" dirty="0"/>
              <a:t>, the region is losing population over time (think Japan)</a:t>
            </a:r>
          </a:p>
        </p:txBody>
      </p:sp>
      <p:sp>
        <p:nvSpPr>
          <p:cNvPr id="4" name="TextBox 3">
            <a:extLst>
              <a:ext uri="{FF2B5EF4-FFF2-40B4-BE49-F238E27FC236}">
                <a16:creationId xmlns:a16="http://schemas.microsoft.com/office/drawing/2014/main" id="{75E9424B-CA73-4535-87B5-CC9FA6F55D26}"/>
              </a:ext>
            </a:extLst>
          </p:cNvPr>
          <p:cNvSpPr txBox="1"/>
          <p:nvPr/>
        </p:nvSpPr>
        <p:spPr>
          <a:xfrm>
            <a:off x="1876926" y="5454316"/>
            <a:ext cx="8855242" cy="646331"/>
          </a:xfrm>
          <a:prstGeom prst="rect">
            <a:avLst/>
          </a:prstGeom>
          <a:noFill/>
        </p:spPr>
        <p:txBody>
          <a:bodyPr wrap="square" rtlCol="0">
            <a:spAutoFit/>
          </a:bodyPr>
          <a:lstStyle/>
          <a:p>
            <a:pPr algn="ctr"/>
            <a:r>
              <a:rPr lang="en-US" dirty="0"/>
              <a:t>Huntington-Ashland, WV-KY-OH has experienced a negative natural increase over the past decade (a net loss of 3,285 people) coupled with out migration</a:t>
            </a:r>
          </a:p>
        </p:txBody>
      </p:sp>
    </p:spTree>
    <p:extLst>
      <p:ext uri="{BB962C8B-B14F-4D97-AF65-F5344CB8AC3E}">
        <p14:creationId xmlns:p14="http://schemas.microsoft.com/office/powerpoint/2010/main" val="66604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A68B-D282-45C9-81A1-CEA8A1958A30}"/>
              </a:ext>
            </a:extLst>
          </p:cNvPr>
          <p:cNvSpPr>
            <a:spLocks noGrp="1"/>
          </p:cNvSpPr>
          <p:nvPr>
            <p:ph type="title"/>
          </p:nvPr>
        </p:nvSpPr>
        <p:spPr/>
        <p:txBody>
          <a:bodyPr/>
          <a:lstStyle/>
          <a:p>
            <a:r>
              <a:rPr lang="en-US" dirty="0"/>
              <a:t>2020 Census:  race &amp; ethnicity</a:t>
            </a:r>
          </a:p>
        </p:txBody>
      </p:sp>
      <p:sp>
        <p:nvSpPr>
          <p:cNvPr id="3" name="Content Placeholder 2">
            <a:extLst>
              <a:ext uri="{FF2B5EF4-FFF2-40B4-BE49-F238E27FC236}">
                <a16:creationId xmlns:a16="http://schemas.microsoft.com/office/drawing/2014/main" id="{FFE6FFFB-1159-4926-9F12-5EFC874C73DB}"/>
              </a:ext>
            </a:extLst>
          </p:cNvPr>
          <p:cNvSpPr>
            <a:spLocks noGrp="1"/>
          </p:cNvSpPr>
          <p:nvPr>
            <p:ph idx="1"/>
          </p:nvPr>
        </p:nvSpPr>
        <p:spPr/>
        <p:txBody>
          <a:bodyPr>
            <a:noAutofit/>
          </a:bodyPr>
          <a:lstStyle/>
          <a:p>
            <a:r>
              <a:rPr lang="en-US" sz="1600" dirty="0"/>
              <a:t>“It is important to note that these </a:t>
            </a:r>
            <a:r>
              <a:rPr lang="en-US" sz="1600" dirty="0">
                <a:solidFill>
                  <a:srgbClr val="FF0000"/>
                </a:solidFill>
              </a:rPr>
              <a:t>data comparisons between the 2020 Census and 2010 Census race data should be made with caution</a:t>
            </a:r>
            <a:r>
              <a:rPr lang="en-US" sz="1600" dirty="0"/>
              <a:t>, taking into account the improvements we have made to the Hispanic origin and race questions and the ways we code what people tell us.”</a:t>
            </a:r>
          </a:p>
          <a:p>
            <a:r>
              <a:rPr lang="en-US" sz="1600" dirty="0"/>
              <a:t>“We are confident that </a:t>
            </a:r>
            <a:r>
              <a:rPr lang="en-US" sz="1600" dirty="0">
                <a:solidFill>
                  <a:srgbClr val="FF0000"/>
                </a:solidFill>
              </a:rPr>
              <a:t>differences in the overall racial distributions are largely due to improvements in the design of the two separate questions </a:t>
            </a:r>
            <a:r>
              <a:rPr lang="en-US" sz="1600" dirty="0"/>
              <a:t>for race data collection and processing, as well as </a:t>
            </a:r>
            <a:r>
              <a:rPr lang="en-US" sz="1600" dirty="0">
                <a:solidFill>
                  <a:srgbClr val="FF0000"/>
                </a:solidFill>
              </a:rPr>
              <a:t>some demographic changes </a:t>
            </a:r>
            <a:r>
              <a:rPr lang="en-US" sz="1600" dirty="0"/>
              <a:t>over the past 10 years.”</a:t>
            </a:r>
          </a:p>
          <a:p>
            <a:pPr marL="0" indent="0" algn="ctr">
              <a:buNone/>
            </a:pPr>
            <a:r>
              <a:rPr lang="en-US" sz="1600" b="1" dirty="0"/>
              <a:t>For the most part, the media has ignored this caution</a:t>
            </a:r>
          </a:p>
          <a:p>
            <a:r>
              <a:rPr lang="en-US" sz="1600" dirty="0"/>
              <a:t>2 questions (Hispanic Origin and Race) – </a:t>
            </a:r>
          </a:p>
          <a:p>
            <a:pPr lvl="1"/>
            <a:r>
              <a:rPr lang="en-US" dirty="0"/>
              <a:t>Changes in the questions and instructions</a:t>
            </a:r>
          </a:p>
          <a:p>
            <a:pPr lvl="1"/>
            <a:r>
              <a:rPr lang="en-US" dirty="0"/>
              <a:t>Changes in the coding of answers</a:t>
            </a:r>
          </a:p>
        </p:txBody>
      </p:sp>
    </p:spTree>
    <p:extLst>
      <p:ext uri="{BB962C8B-B14F-4D97-AF65-F5344CB8AC3E}">
        <p14:creationId xmlns:p14="http://schemas.microsoft.com/office/powerpoint/2010/main" val="163912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7197-F7D5-48AF-B50D-0372BF317F8A}"/>
              </a:ext>
            </a:extLst>
          </p:cNvPr>
          <p:cNvSpPr>
            <a:spLocks noGrp="1"/>
          </p:cNvSpPr>
          <p:nvPr>
            <p:ph type="title"/>
          </p:nvPr>
        </p:nvSpPr>
        <p:spPr/>
        <p:txBody>
          <a:bodyPr/>
          <a:lstStyle/>
          <a:p>
            <a:r>
              <a:rPr lang="en-US" dirty="0"/>
              <a:t>2020 Census:  race &amp; ethnicity FAYETTE COUNTY, KY</a:t>
            </a:r>
          </a:p>
        </p:txBody>
      </p:sp>
      <p:graphicFrame>
        <p:nvGraphicFramePr>
          <p:cNvPr id="7" name="Content Placeholder 6">
            <a:extLst>
              <a:ext uri="{FF2B5EF4-FFF2-40B4-BE49-F238E27FC236}">
                <a16:creationId xmlns:a16="http://schemas.microsoft.com/office/drawing/2014/main" id="{F2C14F27-5192-41B7-9000-AA343C8AB750}"/>
              </a:ext>
            </a:extLst>
          </p:cNvPr>
          <p:cNvGraphicFramePr>
            <a:graphicFrameLocks noGrp="1"/>
          </p:cNvGraphicFramePr>
          <p:nvPr>
            <p:ph idx="1"/>
            <p:extLst/>
          </p:nvPr>
        </p:nvGraphicFramePr>
        <p:xfrm>
          <a:off x="260059" y="2354747"/>
          <a:ext cx="11098636" cy="4297683"/>
        </p:xfrm>
        <a:graphic>
          <a:graphicData uri="http://schemas.openxmlformats.org/drawingml/2006/table">
            <a:tbl>
              <a:tblPr firstRow="1" bandRow="1">
                <a:tableStyleId>{7E9639D4-E3E2-4D34-9284-5A2195B3D0D7}</a:tableStyleId>
              </a:tblPr>
              <a:tblGrid>
                <a:gridCol w="3313651">
                  <a:extLst>
                    <a:ext uri="{9D8B030D-6E8A-4147-A177-3AD203B41FA5}">
                      <a16:colId xmlns:a16="http://schemas.microsoft.com/office/drawing/2014/main" val="2875208796"/>
                    </a:ext>
                  </a:extLst>
                </a:gridCol>
                <a:gridCol w="1125804">
                  <a:extLst>
                    <a:ext uri="{9D8B030D-6E8A-4147-A177-3AD203B41FA5}">
                      <a16:colId xmlns:a16="http://schemas.microsoft.com/office/drawing/2014/main" val="3425875495"/>
                    </a:ext>
                  </a:extLst>
                </a:gridCol>
                <a:gridCol w="2219727">
                  <a:extLst>
                    <a:ext uri="{9D8B030D-6E8A-4147-A177-3AD203B41FA5}">
                      <a16:colId xmlns:a16="http://schemas.microsoft.com/office/drawing/2014/main" val="1457651923"/>
                    </a:ext>
                  </a:extLst>
                </a:gridCol>
                <a:gridCol w="2219727">
                  <a:extLst>
                    <a:ext uri="{9D8B030D-6E8A-4147-A177-3AD203B41FA5}">
                      <a16:colId xmlns:a16="http://schemas.microsoft.com/office/drawing/2014/main" val="3915248409"/>
                    </a:ext>
                  </a:extLst>
                </a:gridCol>
                <a:gridCol w="2219727">
                  <a:extLst>
                    <a:ext uri="{9D8B030D-6E8A-4147-A177-3AD203B41FA5}">
                      <a16:colId xmlns:a16="http://schemas.microsoft.com/office/drawing/2014/main" val="3034636426"/>
                    </a:ext>
                  </a:extLst>
                </a:gridCol>
              </a:tblGrid>
              <a:tr h="330591">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2010 Census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2020 Census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Numeric Change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Percent Change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0692196"/>
                  </a:ext>
                </a:extLst>
              </a:tr>
              <a:tr h="330591">
                <a:tc>
                  <a:txBody>
                    <a:bodyPr/>
                    <a:lstStyle/>
                    <a:p>
                      <a:pPr algn="l" fontAlgn="b"/>
                      <a:r>
                        <a:rPr lang="en-US" sz="1100" b="1" u="none" strike="noStrike" dirty="0">
                          <a:effectLst/>
                        </a:rPr>
                        <a:t>Total Population</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295,803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322,570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26,767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9.0%</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5025292"/>
                  </a:ext>
                </a:extLst>
              </a:tr>
              <a:tr h="330591">
                <a:tc>
                  <a:txBody>
                    <a:bodyPr/>
                    <a:lstStyle/>
                    <a:p>
                      <a:pPr algn="l" fontAlgn="b"/>
                      <a:r>
                        <a:rPr lang="en-US" sz="1100" u="none" strike="noStrike" dirty="0">
                          <a:effectLst/>
                        </a:rPr>
                        <a:t>  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20,474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29,750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9,276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5653454"/>
                  </a:ext>
                </a:extLst>
              </a:tr>
              <a:tr h="330591">
                <a:tc>
                  <a:txBody>
                    <a:bodyPr/>
                    <a:lstStyle/>
                    <a:p>
                      <a:pPr algn="l" fontAlgn="b"/>
                      <a:r>
                        <a:rPr lang="en-US" sz="1100" u="none" strike="noStrike" dirty="0">
                          <a:effectLst/>
                        </a:rPr>
                        <a:t>  Not 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275,329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292,820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17,491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6306079"/>
                  </a:ext>
                </a:extLst>
              </a:tr>
              <a:tr h="330591">
                <a:tc>
                  <a:txBody>
                    <a:bodyPr/>
                    <a:lstStyle/>
                    <a:p>
                      <a:pPr algn="l" fontAlgn="b"/>
                      <a:r>
                        <a:rPr lang="en-US" sz="1100" b="1" u="none" strike="noStrike" dirty="0">
                          <a:effectLst/>
                        </a:rPr>
                        <a:t>Not Hispanic</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275,329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292,820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17,491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6.4%</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850465"/>
                  </a:ext>
                </a:extLst>
              </a:tr>
              <a:tr h="330591">
                <a:tc>
                  <a:txBody>
                    <a:bodyPr/>
                    <a:lstStyle/>
                    <a:p>
                      <a:pPr algn="l" fontAlgn="b"/>
                      <a:r>
                        <a:rPr lang="en-US" sz="1100" u="none" strike="noStrike" dirty="0">
                          <a:effectLst/>
                        </a:rPr>
                        <a:t>Population of one Race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269,166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278,498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9,332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3200253"/>
                  </a:ext>
                </a:extLst>
              </a:tr>
              <a:tr h="330591">
                <a:tc>
                  <a:txBody>
                    <a:bodyPr/>
                    <a:lstStyle/>
                    <a:p>
                      <a:pPr algn="l" fontAlgn="b"/>
                      <a:r>
                        <a:rPr lang="en-US" sz="1100" u="none" strike="noStrike" dirty="0">
                          <a:effectLst/>
                        </a:rPr>
                        <a:t>    White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216,072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215,343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5998692"/>
                  </a:ext>
                </a:extLst>
              </a:tr>
              <a:tr h="330591">
                <a:tc>
                  <a:txBody>
                    <a:bodyPr/>
                    <a:lstStyle/>
                    <a:p>
                      <a:pPr algn="l" fontAlgn="b"/>
                      <a:r>
                        <a:rPr lang="en-US" sz="1100" u="none" strike="noStrike" dirty="0">
                          <a:effectLst/>
                        </a:rPr>
                        <a:t>    Black or African American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42,336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47,501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5,165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12.2%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463168"/>
                  </a:ext>
                </a:extLst>
              </a:tr>
              <a:tr h="330591">
                <a:tc>
                  <a:txBody>
                    <a:bodyPr/>
                    <a:lstStyle/>
                    <a:p>
                      <a:pPr algn="l" fontAlgn="b"/>
                      <a:r>
                        <a:rPr lang="en-US" sz="1100" u="none" strike="noStrike" dirty="0">
                          <a:effectLst/>
                        </a:rPr>
                        <a:t>    American Indian and Alaska Native alone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599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480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1102609"/>
                  </a:ext>
                </a:extLst>
              </a:tr>
              <a:tr h="330591">
                <a:tc>
                  <a:txBody>
                    <a:bodyPr/>
                    <a:lstStyle/>
                    <a:p>
                      <a:pPr algn="l" fontAlgn="b"/>
                      <a:r>
                        <a:rPr lang="en-US" sz="1100" u="none" strike="noStrike" dirty="0">
                          <a:effectLst/>
                        </a:rPr>
                        <a:t>    Asian alone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9,506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13,374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3,868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40.7%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5594024"/>
                  </a:ext>
                </a:extLst>
              </a:tr>
              <a:tr h="330591">
                <a:tc>
                  <a:txBody>
                    <a:bodyPr/>
                    <a:lstStyle/>
                    <a:p>
                      <a:pPr algn="l" fontAlgn="b"/>
                      <a:r>
                        <a:rPr lang="en-US" sz="1100" u="none" strike="noStrike" dirty="0">
                          <a:effectLst/>
                        </a:rPr>
                        <a:t>    Native Hawaiian and Other Pacific Islander alone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107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133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24.3%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8588221"/>
                  </a:ext>
                </a:extLst>
              </a:tr>
              <a:tr h="330591">
                <a:tc>
                  <a:txBody>
                    <a:bodyPr/>
                    <a:lstStyle/>
                    <a:p>
                      <a:pPr algn="l" fontAlgn="b"/>
                      <a:r>
                        <a:rPr lang="en-US" sz="1100" u="none" strike="noStrike" dirty="0">
                          <a:effectLst/>
                        </a:rPr>
                        <a:t>    Some Other Race alone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546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1,667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1,121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205.3%</a:t>
                      </a:r>
                      <a:endParaRPr lang="en-US" sz="11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0453689"/>
                  </a:ext>
                </a:extLst>
              </a:tr>
              <a:tr h="330591">
                <a:tc>
                  <a:txBody>
                    <a:bodyPr/>
                    <a:lstStyle/>
                    <a:p>
                      <a:pPr algn="l" fontAlgn="b"/>
                      <a:r>
                        <a:rPr lang="en-US" sz="1100" u="none" strike="noStrike" dirty="0">
                          <a:effectLst/>
                        </a:rPr>
                        <a:t>Population of two or more races: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6,163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14,322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8,159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132.4%</a:t>
                      </a:r>
                      <a:endParaRPr lang="en-US" sz="11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7807750"/>
                  </a:ext>
                </a:extLst>
              </a:tr>
            </a:tbl>
          </a:graphicData>
        </a:graphic>
      </p:graphicFrame>
    </p:spTree>
    <p:extLst>
      <p:ext uri="{BB962C8B-B14F-4D97-AF65-F5344CB8AC3E}">
        <p14:creationId xmlns:p14="http://schemas.microsoft.com/office/powerpoint/2010/main" val="2713313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775B-FE55-40C9-B01C-4BF538908DA7}"/>
              </a:ext>
            </a:extLst>
          </p:cNvPr>
          <p:cNvSpPr>
            <a:spLocks noGrp="1"/>
          </p:cNvSpPr>
          <p:nvPr>
            <p:ph type="title"/>
          </p:nvPr>
        </p:nvSpPr>
        <p:spPr/>
        <p:txBody>
          <a:bodyPr/>
          <a:lstStyle/>
          <a:p>
            <a:r>
              <a:rPr lang="en-US" dirty="0"/>
              <a:t>Census diversity measures</a:t>
            </a:r>
          </a:p>
        </p:txBody>
      </p:sp>
      <p:sp>
        <p:nvSpPr>
          <p:cNvPr id="3" name="Content Placeholder 2">
            <a:extLst>
              <a:ext uri="{FF2B5EF4-FFF2-40B4-BE49-F238E27FC236}">
                <a16:creationId xmlns:a16="http://schemas.microsoft.com/office/drawing/2014/main" id="{7B55C381-CABF-4306-8ED8-9C00C929818C}"/>
              </a:ext>
            </a:extLst>
          </p:cNvPr>
          <p:cNvSpPr>
            <a:spLocks noGrp="1"/>
          </p:cNvSpPr>
          <p:nvPr>
            <p:ph idx="1"/>
          </p:nvPr>
        </p:nvSpPr>
        <p:spPr/>
        <p:txBody>
          <a:bodyPr/>
          <a:lstStyle/>
          <a:p>
            <a:r>
              <a:rPr lang="en-US" dirty="0">
                <a:solidFill>
                  <a:srgbClr val="FF0000"/>
                </a:solidFill>
              </a:rPr>
              <a:t>Best Practice:  Do not use majority/minority measures</a:t>
            </a:r>
          </a:p>
          <a:p>
            <a:r>
              <a:rPr lang="en-US" dirty="0"/>
              <a:t>Diversity Index</a:t>
            </a:r>
          </a:p>
          <a:p>
            <a:r>
              <a:rPr lang="en-US" dirty="0"/>
              <a:t>Prevalence rankings and diffusion score</a:t>
            </a:r>
          </a:p>
          <a:p>
            <a:r>
              <a:rPr lang="en-US" dirty="0"/>
              <a:t>Prevalence maps</a:t>
            </a:r>
          </a:p>
        </p:txBody>
      </p:sp>
    </p:spTree>
    <p:extLst>
      <p:ext uri="{BB962C8B-B14F-4D97-AF65-F5344CB8AC3E}">
        <p14:creationId xmlns:p14="http://schemas.microsoft.com/office/powerpoint/2010/main" val="92372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Hierarchy of Census Geographic entities</a:t>
            </a:r>
          </a:p>
        </p:txBody>
      </p:sp>
      <p:pic>
        <p:nvPicPr>
          <p:cNvPr id="4" name="Content Placeholder 3"/>
          <p:cNvPicPr>
            <a:picLocks noGrp="1" noChangeAspect="1"/>
          </p:cNvPicPr>
          <p:nvPr>
            <p:ph idx="1"/>
          </p:nvPr>
        </p:nvPicPr>
        <p:blipFill>
          <a:blip r:embed="rId2"/>
          <a:stretch>
            <a:fillRect/>
          </a:stretch>
        </p:blipFill>
        <p:spPr>
          <a:xfrm>
            <a:off x="2231136" y="2281374"/>
            <a:ext cx="5406281" cy="4224320"/>
          </a:xfrm>
          <a:prstGeom prst="rect">
            <a:avLst/>
          </a:prstGeom>
        </p:spPr>
      </p:pic>
      <p:sp>
        <p:nvSpPr>
          <p:cNvPr id="5" name="TextBox 4"/>
          <p:cNvSpPr txBox="1"/>
          <p:nvPr/>
        </p:nvSpPr>
        <p:spPr>
          <a:xfrm>
            <a:off x="2168434" y="6505694"/>
            <a:ext cx="5468983" cy="369332"/>
          </a:xfrm>
          <a:prstGeom prst="rect">
            <a:avLst/>
          </a:prstGeom>
          <a:noFill/>
        </p:spPr>
        <p:txBody>
          <a:bodyPr wrap="square" rtlCol="0">
            <a:spAutoFit/>
          </a:bodyPr>
          <a:lstStyle/>
          <a:p>
            <a:r>
              <a:rPr lang="en-US" dirty="0"/>
              <a:t>Source:  U.S. Census Bureau, July 2010</a:t>
            </a:r>
          </a:p>
        </p:txBody>
      </p:sp>
      <p:sp>
        <p:nvSpPr>
          <p:cNvPr id="6" name="TextBox 5"/>
          <p:cNvSpPr txBox="1"/>
          <p:nvPr/>
        </p:nvSpPr>
        <p:spPr>
          <a:xfrm>
            <a:off x="8377646" y="2673531"/>
            <a:ext cx="3335383" cy="3416320"/>
          </a:xfrm>
          <a:prstGeom prst="rect">
            <a:avLst/>
          </a:prstGeom>
          <a:noFill/>
        </p:spPr>
        <p:txBody>
          <a:bodyPr wrap="square" rtlCol="0">
            <a:spAutoFit/>
          </a:bodyPr>
          <a:lstStyle/>
          <a:p>
            <a:r>
              <a:rPr lang="en-US" dirty="0"/>
              <a:t>Metropolitan and Micropolitan Statistical Areas are collectively referred to as Core-Based Statistical Areas.</a:t>
            </a:r>
          </a:p>
          <a:p>
            <a:endParaRPr lang="en-US" dirty="0"/>
          </a:p>
          <a:p>
            <a:r>
              <a:rPr lang="en-US" dirty="0"/>
              <a:t>Places are what most people refer to as cities.  </a:t>
            </a:r>
          </a:p>
          <a:p>
            <a:endParaRPr lang="en-US" dirty="0"/>
          </a:p>
          <a:p>
            <a:r>
              <a:rPr lang="en-US" dirty="0"/>
              <a:t>Census designated places:  unincorporated communities that are locally recognized and identified by name </a:t>
            </a:r>
            <a:r>
              <a:rPr lang="en-US" dirty="0">
                <a:solidFill>
                  <a:srgbClr val="FF0000"/>
                </a:solidFill>
              </a:rPr>
              <a:t>(102 KY)</a:t>
            </a:r>
          </a:p>
        </p:txBody>
      </p:sp>
    </p:spTree>
    <p:extLst>
      <p:ext uri="{BB962C8B-B14F-4D97-AF65-F5344CB8AC3E}">
        <p14:creationId xmlns:p14="http://schemas.microsoft.com/office/powerpoint/2010/main" val="3173510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A041-F112-4C1E-9B11-1671F56EC8A7}"/>
              </a:ext>
            </a:extLst>
          </p:cNvPr>
          <p:cNvSpPr>
            <a:spLocks noGrp="1"/>
          </p:cNvSpPr>
          <p:nvPr>
            <p:ph type="title"/>
          </p:nvPr>
        </p:nvSpPr>
        <p:spPr/>
        <p:txBody>
          <a:bodyPr/>
          <a:lstStyle/>
          <a:p>
            <a:r>
              <a:rPr lang="en-US" dirty="0"/>
              <a:t>Diversity Index (DI)</a:t>
            </a:r>
          </a:p>
        </p:txBody>
      </p:sp>
      <p:sp>
        <p:nvSpPr>
          <p:cNvPr id="3" name="Content Placeholder 2">
            <a:extLst>
              <a:ext uri="{FF2B5EF4-FFF2-40B4-BE49-F238E27FC236}">
                <a16:creationId xmlns:a16="http://schemas.microsoft.com/office/drawing/2014/main" id="{EB676A92-94EE-4E51-BDDE-636F8719ABF8}"/>
              </a:ext>
            </a:extLst>
          </p:cNvPr>
          <p:cNvSpPr>
            <a:spLocks noGrp="1"/>
          </p:cNvSpPr>
          <p:nvPr>
            <p:ph idx="1"/>
          </p:nvPr>
        </p:nvSpPr>
        <p:spPr/>
        <p:txBody>
          <a:bodyPr>
            <a:normAutofit fontScale="92500" lnSpcReduction="10000"/>
          </a:bodyPr>
          <a:lstStyle/>
          <a:p>
            <a:r>
              <a:rPr lang="en-US" dirty="0"/>
              <a:t>DI:  the chance that two people chosen at random will be from different racial and ethnic groups</a:t>
            </a:r>
          </a:p>
          <a:p>
            <a:r>
              <a:rPr lang="en-US" dirty="0"/>
              <a:t>Ranges in value from:</a:t>
            </a:r>
          </a:p>
          <a:p>
            <a:pPr lvl="1"/>
            <a:r>
              <a:rPr lang="en-US" dirty="0"/>
              <a:t>0 (everyone has same rae/ethnicity) to </a:t>
            </a:r>
          </a:p>
          <a:p>
            <a:pPr lvl="1"/>
            <a:r>
              <a:rPr lang="en-US" dirty="0"/>
              <a:t>1 (nearly everyone in the population has a different race/ethnicity)</a:t>
            </a:r>
          </a:p>
          <a:p>
            <a:pPr lvl="1"/>
            <a:r>
              <a:rPr lang="en-US" dirty="0"/>
              <a:t>In the real world the DI never equals 1</a:t>
            </a:r>
          </a:p>
          <a:p>
            <a:pPr lvl="1"/>
            <a:endParaRPr lang="en-US" dirty="0"/>
          </a:p>
          <a:p>
            <a:pPr marL="0" indent="0">
              <a:buNone/>
            </a:pPr>
            <a:r>
              <a:rPr lang="en-US" b="1" dirty="0"/>
              <a:t>Thought question:  With more corporations having diversity and inclusion goals, how does a mostly White, Non-Hispanic community address diversity and inclusion in its workforce?</a:t>
            </a:r>
          </a:p>
          <a:p>
            <a:endParaRPr lang="en-US" dirty="0"/>
          </a:p>
          <a:p>
            <a:endParaRPr lang="en-US" dirty="0"/>
          </a:p>
        </p:txBody>
      </p:sp>
    </p:spTree>
    <p:extLst>
      <p:ext uri="{BB962C8B-B14F-4D97-AF65-F5344CB8AC3E}">
        <p14:creationId xmlns:p14="http://schemas.microsoft.com/office/powerpoint/2010/main" val="1551441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21A6-7B5A-42B1-9CE1-7262AC608DD0}"/>
              </a:ext>
            </a:extLst>
          </p:cNvPr>
          <p:cNvSpPr>
            <a:spLocks noGrp="1"/>
          </p:cNvSpPr>
          <p:nvPr>
            <p:ph type="title"/>
          </p:nvPr>
        </p:nvSpPr>
        <p:spPr/>
        <p:txBody>
          <a:bodyPr/>
          <a:lstStyle/>
          <a:p>
            <a:r>
              <a:rPr lang="en-US" dirty="0"/>
              <a:t>Prevalence rankings and diffusion score</a:t>
            </a:r>
          </a:p>
        </p:txBody>
      </p:sp>
      <p:sp>
        <p:nvSpPr>
          <p:cNvPr id="3" name="Content Placeholder 2">
            <a:extLst>
              <a:ext uri="{FF2B5EF4-FFF2-40B4-BE49-F238E27FC236}">
                <a16:creationId xmlns:a16="http://schemas.microsoft.com/office/drawing/2014/main" id="{2CD99125-88CD-4379-A3D2-0ADF2B19864A}"/>
              </a:ext>
            </a:extLst>
          </p:cNvPr>
          <p:cNvSpPr>
            <a:spLocks noGrp="1"/>
          </p:cNvSpPr>
          <p:nvPr>
            <p:ph idx="1"/>
          </p:nvPr>
        </p:nvSpPr>
        <p:spPr/>
        <p:txBody>
          <a:bodyPr>
            <a:normAutofit lnSpcReduction="10000"/>
          </a:bodyPr>
          <a:lstStyle/>
          <a:p>
            <a:r>
              <a:rPr lang="en-US" b="1" dirty="0"/>
              <a:t>Prevalence Rankings </a:t>
            </a:r>
            <a:r>
              <a:rPr lang="en-US" dirty="0"/>
              <a:t>is just a fancy way of saying you are showing data for the 1st, 2nd, and 3rd largest minority groups within a region.  </a:t>
            </a:r>
          </a:p>
          <a:p>
            <a:endParaRPr lang="en-US" dirty="0"/>
          </a:p>
          <a:p>
            <a:r>
              <a:rPr lang="en-US" dirty="0"/>
              <a:t>The</a:t>
            </a:r>
            <a:r>
              <a:rPr lang="en-US" b="1" dirty="0"/>
              <a:t> Diffusion Score </a:t>
            </a:r>
            <a:r>
              <a:rPr lang="en-US" dirty="0"/>
              <a:t>is simply a measure of the percentage of the population not in the 1st, 2nd, or 3rd prevalence groups.  The higher the score, the less concentrated the population is in the 3 largest race/ethnic groups.</a:t>
            </a:r>
          </a:p>
          <a:p>
            <a:endParaRPr lang="en-US" dirty="0"/>
          </a:p>
          <a:p>
            <a:r>
              <a:rPr lang="en-US" b="1" dirty="0"/>
              <a:t>Prevalence Mapping</a:t>
            </a:r>
            <a:r>
              <a:rPr lang="en-US" dirty="0"/>
              <a:t>: refers to mapping data for comparison geographies showing the geographic distribution of the largest or second-largest racial or ethnic group</a:t>
            </a:r>
          </a:p>
        </p:txBody>
      </p:sp>
    </p:spTree>
    <p:extLst>
      <p:ext uri="{BB962C8B-B14F-4D97-AF65-F5344CB8AC3E}">
        <p14:creationId xmlns:p14="http://schemas.microsoft.com/office/powerpoint/2010/main" val="119962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02F19B-CCDC-416B-B9E6-902C15AA6DD3}"/>
              </a:ext>
            </a:extLst>
          </p:cNvPr>
          <p:cNvSpPr>
            <a:spLocks noGrp="1"/>
          </p:cNvSpPr>
          <p:nvPr>
            <p:ph type="body" idx="1"/>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64A8C6FB-2939-4FF2-9832-3CCDD33A41C2}"/>
              </a:ext>
            </a:extLst>
          </p:cNvPr>
          <p:cNvGraphicFramePr>
            <a:graphicFrameLocks noGrp="1"/>
          </p:cNvGraphicFramePr>
          <p:nvPr>
            <p:ph sz="half" idx="2"/>
            <p:extLst>
              <p:ext uri="{D42A27DB-BD31-4B8C-83A1-F6EECF244321}">
                <p14:modId xmlns:p14="http://schemas.microsoft.com/office/powerpoint/2010/main" val="4013575971"/>
              </p:ext>
            </p:extLst>
          </p:nvPr>
        </p:nvGraphicFramePr>
        <p:xfrm>
          <a:off x="1582261" y="2313433"/>
          <a:ext cx="4270852" cy="4052570"/>
        </p:xfrm>
        <a:graphic>
          <a:graphicData uri="http://schemas.openxmlformats.org/drawingml/2006/table">
            <a:tbl>
              <a:tblPr firstRow="1" bandRow="1">
                <a:tableStyleId>{5C22544A-7EE6-4342-B048-85BDC9FD1C3A}</a:tableStyleId>
              </a:tblPr>
              <a:tblGrid>
                <a:gridCol w="3217092">
                  <a:extLst>
                    <a:ext uri="{9D8B030D-6E8A-4147-A177-3AD203B41FA5}">
                      <a16:colId xmlns:a16="http://schemas.microsoft.com/office/drawing/2014/main" val="1572716776"/>
                    </a:ext>
                  </a:extLst>
                </a:gridCol>
                <a:gridCol w="1053760">
                  <a:extLst>
                    <a:ext uri="{9D8B030D-6E8A-4147-A177-3AD203B41FA5}">
                      <a16:colId xmlns:a16="http://schemas.microsoft.com/office/drawing/2014/main" val="1540915771"/>
                    </a:ext>
                  </a:extLst>
                </a:gridCol>
              </a:tblGrid>
              <a:tr h="358344">
                <a:tc>
                  <a:txBody>
                    <a:bodyPr/>
                    <a:lstStyle/>
                    <a:p>
                      <a:pPr algn="l" fontAlgn="ctr"/>
                      <a:r>
                        <a:rPr lang="en-US" sz="1400" u="none" strike="noStrike" dirty="0">
                          <a:effectLst/>
                        </a:rPr>
                        <a:t>Population by Race and Ethnicity: 2020 Census</a:t>
                      </a:r>
                      <a:endParaRPr lang="en-US" sz="1400" b="1" i="0" u="none" strike="noStrike" dirty="0">
                        <a:solidFill>
                          <a:srgbClr val="000000"/>
                        </a:solidFill>
                        <a:effectLst/>
                        <a:latin typeface="Calibri" panose="020F0502020204030204" pitchFamily="34" charset="0"/>
                      </a:endParaRPr>
                    </a:p>
                  </a:txBody>
                  <a:tcPr marL="7525" marR="7525" marT="9525" marB="0" anchor="ctr"/>
                </a:tc>
                <a:tc>
                  <a:txBody>
                    <a:bodyPr/>
                    <a:lstStyle/>
                    <a:p>
                      <a:pPr algn="r" fontAlgn="ctr"/>
                      <a:r>
                        <a:rPr lang="en-US" sz="1400" u="none" strike="noStrike" dirty="0">
                          <a:effectLst/>
                        </a:rPr>
                        <a:t>Scott County, Kentucky</a:t>
                      </a:r>
                      <a:endParaRPr lang="en-US" sz="1400" b="1" i="0" u="none" strike="noStrike" dirty="0">
                        <a:solidFill>
                          <a:srgbClr val="000000"/>
                        </a:solidFill>
                        <a:effectLst/>
                        <a:latin typeface="Calibri" panose="020F0502020204030204" pitchFamily="34" charset="0"/>
                      </a:endParaRPr>
                    </a:p>
                  </a:txBody>
                  <a:tcPr marL="7525" marR="7525" marT="9525" marB="0" anchor="ctr"/>
                </a:tc>
                <a:extLst>
                  <a:ext uri="{0D108BD9-81ED-4DB2-BD59-A6C34878D82A}">
                    <a16:rowId xmlns:a16="http://schemas.microsoft.com/office/drawing/2014/main" val="3390008873"/>
                  </a:ext>
                </a:extLst>
              </a:tr>
              <a:tr h="370840">
                <a:tc>
                  <a:txBody>
                    <a:bodyPr/>
                    <a:lstStyle/>
                    <a:p>
                      <a:pPr algn="l"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7525" marR="7525" marT="9525" marB="0" anchor="b"/>
                </a:tc>
                <a:tc>
                  <a:txBody>
                    <a:bodyPr/>
                    <a:lstStyle/>
                    <a:p>
                      <a:pPr algn="r" fontAlgn="b"/>
                      <a:r>
                        <a:rPr lang="en-US" sz="1400" u="none" strike="noStrike" dirty="0">
                          <a:effectLst/>
                        </a:rPr>
                        <a:t>57,155</a:t>
                      </a:r>
                      <a:endParaRPr lang="en-US" sz="1400" b="0" i="0" u="none" strike="noStrike" dirty="0">
                        <a:solidFill>
                          <a:srgbClr val="000000"/>
                        </a:solidFill>
                        <a:effectLst/>
                        <a:latin typeface="Calibri" panose="020F0502020204030204" pitchFamily="34" charset="0"/>
                      </a:endParaRPr>
                    </a:p>
                  </a:txBody>
                  <a:tcPr marL="7525" marR="7525" marT="9525" marB="0" anchor="b"/>
                </a:tc>
                <a:extLst>
                  <a:ext uri="{0D108BD9-81ED-4DB2-BD59-A6C34878D82A}">
                    <a16:rowId xmlns:a16="http://schemas.microsoft.com/office/drawing/2014/main" val="2755504865"/>
                  </a:ext>
                </a:extLst>
              </a:tr>
              <a:tr h="370840">
                <a:tc>
                  <a:txBody>
                    <a:bodyPr/>
                    <a:lstStyle/>
                    <a:p>
                      <a:pPr algn="l" fontAlgn="b"/>
                      <a:r>
                        <a:rPr lang="en-US" sz="1400" b="0" i="0" u="none" strike="noStrike" dirty="0">
                          <a:solidFill>
                            <a:srgbClr val="000000"/>
                          </a:solidFill>
                          <a:effectLst/>
                          <a:latin typeface="Calibri" panose="020F0502020204030204" pitchFamily="34" charset="0"/>
                        </a:rPr>
                        <a:t>White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47,704</a:t>
                      </a:r>
                    </a:p>
                  </a:txBody>
                  <a:tcPr marL="7525" marR="7525" marT="9525" marB="0" anchor="b"/>
                </a:tc>
                <a:extLst>
                  <a:ext uri="{0D108BD9-81ED-4DB2-BD59-A6C34878D82A}">
                    <a16:rowId xmlns:a16="http://schemas.microsoft.com/office/drawing/2014/main" val="4051093247"/>
                  </a:ext>
                </a:extLst>
              </a:tr>
              <a:tr h="370840">
                <a:tc>
                  <a:txBody>
                    <a:bodyPr/>
                    <a:lstStyle/>
                    <a:p>
                      <a:pPr algn="l" fontAlgn="b"/>
                      <a:r>
                        <a:rPr lang="en-US" sz="1400" b="0" i="0" u="none" strike="noStrike" dirty="0">
                          <a:solidFill>
                            <a:srgbClr val="000000"/>
                          </a:solidFill>
                          <a:effectLst/>
                          <a:latin typeface="Calibri" panose="020F0502020204030204" pitchFamily="34" charset="0"/>
                        </a:rPr>
                        <a:t>Hispanic or Latino</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3,103</a:t>
                      </a:r>
                    </a:p>
                  </a:txBody>
                  <a:tcPr marL="7525" marR="7525" marT="9525" marB="0" anchor="b"/>
                </a:tc>
                <a:extLst>
                  <a:ext uri="{0D108BD9-81ED-4DB2-BD59-A6C34878D82A}">
                    <a16:rowId xmlns:a16="http://schemas.microsoft.com/office/drawing/2014/main" val="3659766311"/>
                  </a:ext>
                </a:extLst>
              </a:tr>
              <a:tr h="370840">
                <a:tc>
                  <a:txBody>
                    <a:bodyPr/>
                    <a:lstStyle/>
                    <a:p>
                      <a:pPr algn="l" fontAlgn="b"/>
                      <a:r>
                        <a:rPr lang="en-US" sz="1400" b="0" i="0" u="none" strike="noStrike" dirty="0">
                          <a:solidFill>
                            <a:srgbClr val="000000"/>
                          </a:solidFill>
                          <a:effectLst/>
                          <a:latin typeface="Calibri" panose="020F0502020204030204" pitchFamily="34" charset="0"/>
                        </a:rPr>
                        <a:t>Black or African American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2,907</a:t>
                      </a:r>
                    </a:p>
                  </a:txBody>
                  <a:tcPr marL="7525" marR="7525" marT="9525" marB="0" anchor="b"/>
                </a:tc>
                <a:extLst>
                  <a:ext uri="{0D108BD9-81ED-4DB2-BD59-A6C34878D82A}">
                    <a16:rowId xmlns:a16="http://schemas.microsoft.com/office/drawing/2014/main" val="2688485085"/>
                  </a:ext>
                </a:extLst>
              </a:tr>
              <a:tr h="370840">
                <a:tc>
                  <a:txBody>
                    <a:bodyPr/>
                    <a:lstStyle/>
                    <a:p>
                      <a:pPr algn="l" fontAlgn="b"/>
                      <a:r>
                        <a:rPr lang="en-US" sz="1400" b="0" i="0" u="none" strike="noStrike" dirty="0">
                          <a:solidFill>
                            <a:srgbClr val="000000"/>
                          </a:solidFill>
                          <a:effectLst/>
                          <a:latin typeface="Calibri" panose="020F0502020204030204" pitchFamily="34" charset="0"/>
                        </a:rPr>
                        <a:t>Population of two or more races</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2,594</a:t>
                      </a:r>
                    </a:p>
                  </a:txBody>
                  <a:tcPr marL="7525" marR="7525" marT="9525" marB="0" anchor="b"/>
                </a:tc>
                <a:extLst>
                  <a:ext uri="{0D108BD9-81ED-4DB2-BD59-A6C34878D82A}">
                    <a16:rowId xmlns:a16="http://schemas.microsoft.com/office/drawing/2014/main" val="528200988"/>
                  </a:ext>
                </a:extLst>
              </a:tr>
              <a:tr h="370840">
                <a:tc>
                  <a:txBody>
                    <a:bodyPr/>
                    <a:lstStyle/>
                    <a:p>
                      <a:pPr algn="l" fontAlgn="b"/>
                      <a:r>
                        <a:rPr lang="en-US" sz="1400" b="0" i="0" u="none" strike="noStrike" dirty="0">
                          <a:solidFill>
                            <a:srgbClr val="000000"/>
                          </a:solidFill>
                          <a:effectLst/>
                          <a:latin typeface="Calibri" panose="020F0502020204030204" pitchFamily="34" charset="0"/>
                        </a:rPr>
                        <a:t>Asian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587</a:t>
                      </a:r>
                    </a:p>
                  </a:txBody>
                  <a:tcPr marL="7525" marR="7525" marT="9525" marB="0" anchor="b"/>
                </a:tc>
                <a:extLst>
                  <a:ext uri="{0D108BD9-81ED-4DB2-BD59-A6C34878D82A}">
                    <a16:rowId xmlns:a16="http://schemas.microsoft.com/office/drawing/2014/main" val="910582190"/>
                  </a:ext>
                </a:extLst>
              </a:tr>
              <a:tr h="370840">
                <a:tc>
                  <a:txBody>
                    <a:bodyPr/>
                    <a:lstStyle/>
                    <a:p>
                      <a:pPr algn="l" fontAlgn="b"/>
                      <a:r>
                        <a:rPr lang="en-US" sz="1400" b="0" i="0" u="none" strike="noStrike" dirty="0">
                          <a:solidFill>
                            <a:srgbClr val="000000"/>
                          </a:solidFill>
                          <a:effectLst/>
                          <a:latin typeface="Calibri" panose="020F0502020204030204" pitchFamily="34" charset="0"/>
                        </a:rPr>
                        <a:t>Some Other Race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185</a:t>
                      </a:r>
                    </a:p>
                  </a:txBody>
                  <a:tcPr marL="7525" marR="7525" marT="9525" marB="0" anchor="b"/>
                </a:tc>
                <a:extLst>
                  <a:ext uri="{0D108BD9-81ED-4DB2-BD59-A6C34878D82A}">
                    <a16:rowId xmlns:a16="http://schemas.microsoft.com/office/drawing/2014/main" val="3841719477"/>
                  </a:ext>
                </a:extLst>
              </a:tr>
              <a:tr h="370840">
                <a:tc>
                  <a:txBody>
                    <a:bodyPr/>
                    <a:lstStyle/>
                    <a:p>
                      <a:pPr algn="l" fontAlgn="b"/>
                      <a:r>
                        <a:rPr lang="en-US" sz="1400" b="0" i="0" u="none" strike="noStrike" dirty="0">
                          <a:solidFill>
                            <a:srgbClr val="000000"/>
                          </a:solidFill>
                          <a:effectLst/>
                          <a:latin typeface="Calibri" panose="020F0502020204030204" pitchFamily="34" charset="0"/>
                        </a:rPr>
                        <a:t>American Indian and Alaska Native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56</a:t>
                      </a:r>
                    </a:p>
                  </a:txBody>
                  <a:tcPr marL="7525" marR="7525" marT="9525" marB="0" anchor="b"/>
                </a:tc>
                <a:extLst>
                  <a:ext uri="{0D108BD9-81ED-4DB2-BD59-A6C34878D82A}">
                    <a16:rowId xmlns:a16="http://schemas.microsoft.com/office/drawing/2014/main" val="1239002808"/>
                  </a:ext>
                </a:extLst>
              </a:tr>
              <a:tr h="370840">
                <a:tc>
                  <a:txBody>
                    <a:bodyPr/>
                    <a:lstStyle/>
                    <a:p>
                      <a:pPr algn="l" fontAlgn="b"/>
                      <a:r>
                        <a:rPr lang="en-US" sz="1400" b="0" i="0" u="none" strike="noStrike" dirty="0">
                          <a:solidFill>
                            <a:srgbClr val="000000"/>
                          </a:solidFill>
                          <a:effectLst/>
                          <a:latin typeface="Calibri" panose="020F0502020204030204" pitchFamily="34" charset="0"/>
                        </a:rPr>
                        <a:t>Native Hawaiian and Other Pacific Islander alone</a:t>
                      </a:r>
                    </a:p>
                  </a:txBody>
                  <a:tcPr marL="67724" marR="7525" marT="9525"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7525" marR="7525" marT="9525" marB="0" anchor="b"/>
                </a:tc>
                <a:extLst>
                  <a:ext uri="{0D108BD9-81ED-4DB2-BD59-A6C34878D82A}">
                    <a16:rowId xmlns:a16="http://schemas.microsoft.com/office/drawing/2014/main" val="2309568823"/>
                  </a:ext>
                </a:extLst>
              </a:tr>
            </a:tbl>
          </a:graphicData>
        </a:graphic>
      </p:graphicFrame>
      <p:sp>
        <p:nvSpPr>
          <p:cNvPr id="10" name="Text Placeholder 9">
            <a:extLst>
              <a:ext uri="{FF2B5EF4-FFF2-40B4-BE49-F238E27FC236}">
                <a16:creationId xmlns:a16="http://schemas.microsoft.com/office/drawing/2014/main" id="{8533656D-CBCC-4921-8224-1AB7597B40F6}"/>
              </a:ext>
            </a:extLst>
          </p:cNvPr>
          <p:cNvSpPr>
            <a:spLocks noGrp="1"/>
          </p:cNvSpPr>
          <p:nvPr>
            <p:ph type="body" sz="quarter" idx="13"/>
          </p:nvPr>
        </p:nvSpPr>
        <p:spPr/>
        <p:txBody>
          <a:bodyPr>
            <a:normAutofit/>
          </a:bodyPr>
          <a:lstStyle/>
          <a:p>
            <a:r>
              <a:rPr lang="en-US" sz="2000" dirty="0"/>
              <a:t>Prevalence Rankings, Scott County, KY:  2020 Census</a:t>
            </a:r>
          </a:p>
        </p:txBody>
      </p:sp>
      <p:sp>
        <p:nvSpPr>
          <p:cNvPr id="7" name="Title 6">
            <a:extLst>
              <a:ext uri="{FF2B5EF4-FFF2-40B4-BE49-F238E27FC236}">
                <a16:creationId xmlns:a16="http://schemas.microsoft.com/office/drawing/2014/main" id="{8D8BCA43-F31A-4291-A17B-51DA98A06116}"/>
              </a:ext>
            </a:extLst>
          </p:cNvPr>
          <p:cNvSpPr>
            <a:spLocks noGrp="1"/>
          </p:cNvSpPr>
          <p:nvPr>
            <p:ph type="title"/>
          </p:nvPr>
        </p:nvSpPr>
        <p:spPr/>
        <p:txBody>
          <a:bodyPr/>
          <a:lstStyle/>
          <a:p>
            <a:r>
              <a:rPr lang="en-US" dirty="0"/>
              <a:t>Example:  New diversity measures</a:t>
            </a:r>
          </a:p>
        </p:txBody>
      </p:sp>
      <p:sp>
        <p:nvSpPr>
          <p:cNvPr id="12" name="TextBox 11">
            <a:extLst>
              <a:ext uri="{FF2B5EF4-FFF2-40B4-BE49-F238E27FC236}">
                <a16:creationId xmlns:a16="http://schemas.microsoft.com/office/drawing/2014/main" id="{EB7F4834-E6E1-4F19-AF8E-F9EF1296BE8C}"/>
              </a:ext>
            </a:extLst>
          </p:cNvPr>
          <p:cNvSpPr txBox="1"/>
          <p:nvPr/>
        </p:nvSpPr>
        <p:spPr>
          <a:xfrm>
            <a:off x="6467912" y="5838738"/>
            <a:ext cx="4840448" cy="369332"/>
          </a:xfrm>
          <a:prstGeom prst="rect">
            <a:avLst/>
          </a:prstGeom>
          <a:noFill/>
        </p:spPr>
        <p:txBody>
          <a:bodyPr wrap="square" rtlCol="0">
            <a:spAutoFit/>
          </a:bodyPr>
          <a:lstStyle/>
          <a:p>
            <a:pPr algn="ctr"/>
            <a:r>
              <a:rPr lang="en-US" dirty="0"/>
              <a:t>Diffusion score = 6% </a:t>
            </a:r>
          </a:p>
        </p:txBody>
      </p:sp>
      <p:graphicFrame>
        <p:nvGraphicFramePr>
          <p:cNvPr id="14" name="Content Placeholder 13">
            <a:extLst>
              <a:ext uri="{FF2B5EF4-FFF2-40B4-BE49-F238E27FC236}">
                <a16:creationId xmlns:a16="http://schemas.microsoft.com/office/drawing/2014/main" id="{EB94784C-4A9F-47FF-97E7-F6A01E4E0134}"/>
              </a:ext>
            </a:extLst>
          </p:cNvPr>
          <p:cNvGraphicFramePr>
            <a:graphicFrameLocks noGrp="1"/>
          </p:cNvGraphicFramePr>
          <p:nvPr>
            <p:ph sz="quarter" idx="4"/>
            <p:extLst>
              <p:ext uri="{D42A27DB-BD31-4B8C-83A1-F6EECF244321}">
                <p14:modId xmlns:p14="http://schemas.microsoft.com/office/powerpoint/2010/main" val="3134140620"/>
              </p:ext>
            </p:extLst>
          </p:nvPr>
        </p:nvGraphicFramePr>
        <p:xfrm>
          <a:off x="6338888" y="3143250"/>
          <a:ext cx="4252912" cy="259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900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6FEE-CBAB-4429-8F6D-421879573F5D}"/>
              </a:ext>
            </a:extLst>
          </p:cNvPr>
          <p:cNvSpPr>
            <a:spLocks noGrp="1"/>
          </p:cNvSpPr>
          <p:nvPr>
            <p:ph type="title"/>
          </p:nvPr>
        </p:nvSpPr>
        <p:spPr/>
        <p:txBody>
          <a:bodyPr/>
          <a:lstStyle/>
          <a:p>
            <a:r>
              <a:rPr lang="en-US" dirty="0"/>
              <a:t>GROUP QUARTERS</a:t>
            </a:r>
          </a:p>
        </p:txBody>
      </p:sp>
      <p:sp>
        <p:nvSpPr>
          <p:cNvPr id="3" name="Content Placeholder 2">
            <a:extLst>
              <a:ext uri="{FF2B5EF4-FFF2-40B4-BE49-F238E27FC236}">
                <a16:creationId xmlns:a16="http://schemas.microsoft.com/office/drawing/2014/main" id="{C9437846-95AB-4A74-95EE-1076DE07424B}"/>
              </a:ext>
            </a:extLst>
          </p:cNvPr>
          <p:cNvSpPr>
            <a:spLocks noGrp="1"/>
          </p:cNvSpPr>
          <p:nvPr>
            <p:ph idx="1"/>
          </p:nvPr>
        </p:nvSpPr>
        <p:spPr/>
        <p:txBody>
          <a:bodyPr/>
          <a:lstStyle/>
          <a:p>
            <a:endParaRPr lang="en-US" b="1" dirty="0"/>
          </a:p>
          <a:p>
            <a:endParaRPr lang="en-US" dirty="0"/>
          </a:p>
        </p:txBody>
      </p:sp>
      <p:graphicFrame>
        <p:nvGraphicFramePr>
          <p:cNvPr id="5" name="Table 4">
            <a:extLst>
              <a:ext uri="{FF2B5EF4-FFF2-40B4-BE49-F238E27FC236}">
                <a16:creationId xmlns:a16="http://schemas.microsoft.com/office/drawing/2014/main" id="{7179785C-98E1-4E50-B6DE-1C51830DA374}"/>
              </a:ext>
            </a:extLst>
          </p:cNvPr>
          <p:cNvGraphicFramePr>
            <a:graphicFrameLocks noGrp="1"/>
          </p:cNvGraphicFramePr>
          <p:nvPr>
            <p:extLst/>
          </p:nvPr>
        </p:nvGraphicFramePr>
        <p:xfrm>
          <a:off x="2130636" y="2424418"/>
          <a:ext cx="7930728" cy="4134084"/>
        </p:xfrm>
        <a:graphic>
          <a:graphicData uri="http://schemas.openxmlformats.org/drawingml/2006/table">
            <a:tbl>
              <a:tblPr>
                <a:tableStyleId>{5940675A-B579-460E-94D1-54222C63F5DA}</a:tableStyleId>
              </a:tblPr>
              <a:tblGrid>
                <a:gridCol w="6065240">
                  <a:extLst>
                    <a:ext uri="{9D8B030D-6E8A-4147-A177-3AD203B41FA5}">
                      <a16:colId xmlns:a16="http://schemas.microsoft.com/office/drawing/2014/main" val="3239051842"/>
                    </a:ext>
                  </a:extLst>
                </a:gridCol>
                <a:gridCol w="897622">
                  <a:extLst>
                    <a:ext uri="{9D8B030D-6E8A-4147-A177-3AD203B41FA5}">
                      <a16:colId xmlns:a16="http://schemas.microsoft.com/office/drawing/2014/main" val="3772478098"/>
                    </a:ext>
                  </a:extLst>
                </a:gridCol>
                <a:gridCol w="967866">
                  <a:extLst>
                    <a:ext uri="{9D8B030D-6E8A-4147-A177-3AD203B41FA5}">
                      <a16:colId xmlns:a16="http://schemas.microsoft.com/office/drawing/2014/main" val="498814841"/>
                    </a:ext>
                  </a:extLst>
                </a:gridCol>
              </a:tblGrid>
              <a:tr h="344507">
                <a:tc>
                  <a:txBody>
                    <a:bodyPr/>
                    <a:lstStyle/>
                    <a:p>
                      <a:pPr algn="l" fontAlgn="b"/>
                      <a:r>
                        <a:rPr lang="en-US" sz="1100" b="1" u="none" strike="noStrike" dirty="0">
                          <a:effectLst/>
                        </a:rPr>
                        <a:t>Group Quarters Population by Type</a:t>
                      </a:r>
                      <a:endParaRPr lang="en-US" sz="1100" b="1"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b="1" u="none" strike="noStrike" dirty="0">
                          <a:effectLst/>
                        </a:rPr>
                        <a:t>Kentucky</a:t>
                      </a:r>
                      <a:endParaRPr lang="en-US" sz="1100" b="1"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b="1" u="none" strike="noStrike" dirty="0">
                          <a:effectLst/>
                        </a:rPr>
                        <a:t>Fayette Co.</a:t>
                      </a:r>
                      <a:endParaRPr lang="en-US" sz="1100" b="1"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1948936725"/>
                  </a:ext>
                </a:extLst>
              </a:tr>
              <a:tr h="344507">
                <a:tc>
                  <a:txBody>
                    <a:bodyPr/>
                    <a:lstStyle/>
                    <a:p>
                      <a:pPr algn="l" fontAlgn="b"/>
                      <a:r>
                        <a:rPr lang="en-US" sz="1100" u="none" strike="noStrike" dirty="0">
                          <a:effectLst/>
                        </a:rPr>
                        <a:t>Total Group Quarter Population</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124,909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13,510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2068218578"/>
                  </a:ext>
                </a:extLst>
              </a:tr>
              <a:tr h="344507">
                <a:tc>
                  <a:txBody>
                    <a:bodyPr/>
                    <a:lstStyle/>
                    <a:p>
                      <a:pPr algn="l" fontAlgn="b"/>
                      <a:r>
                        <a:rPr lang="en-US" sz="1100" u="none" strike="noStrike" dirty="0">
                          <a:effectLst/>
                        </a:rPr>
                        <a:t>  Percent of Total Population</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2.8%</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4.2%</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3082965562"/>
                  </a:ext>
                </a:extLst>
              </a:tr>
              <a:tr h="344507">
                <a:tc>
                  <a:txBody>
                    <a:bodyPr/>
                    <a:lstStyle/>
                    <a:p>
                      <a:pPr algn="ctr" fontAlgn="b"/>
                      <a:r>
                        <a:rPr lang="en-US" sz="1100" b="1" u="none" strike="noStrike" dirty="0">
                          <a:effectLst/>
                        </a:rPr>
                        <a:t> Institutionalized population:</a:t>
                      </a:r>
                      <a:endParaRPr lang="en-US" sz="1100" b="1"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66,512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3,969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1208484856"/>
                  </a:ext>
                </a:extLst>
              </a:tr>
              <a:tr h="344507">
                <a:tc>
                  <a:txBody>
                    <a:bodyPr/>
                    <a:lstStyle/>
                    <a:p>
                      <a:pPr algn="l" fontAlgn="b"/>
                      <a:r>
                        <a:rPr lang="en-US" sz="1100" u="none" strike="noStrike" dirty="0">
                          <a:effectLst/>
                        </a:rPr>
                        <a:t>Correctional facilities for adults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38,346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2,434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92890331"/>
                  </a:ext>
                </a:extLst>
              </a:tr>
              <a:tr h="344507">
                <a:tc>
                  <a:txBody>
                    <a:bodyPr/>
                    <a:lstStyle/>
                    <a:p>
                      <a:pPr algn="l" fontAlgn="b"/>
                      <a:r>
                        <a:rPr lang="en-US" sz="1100" u="none" strike="noStrike" dirty="0">
                          <a:effectLst/>
                        </a:rPr>
                        <a:t>Juvenile facilities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1,090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26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2264537416"/>
                  </a:ext>
                </a:extLst>
              </a:tr>
              <a:tr h="344507">
                <a:tc>
                  <a:txBody>
                    <a:bodyPr/>
                    <a:lstStyle/>
                    <a:p>
                      <a:pPr algn="l" fontAlgn="b"/>
                      <a:r>
                        <a:rPr lang="en-US" sz="1100" u="none" strike="noStrike" dirty="0">
                          <a:effectLst/>
                        </a:rPr>
                        <a:t>Nursing facilities/Skilled-nursing facilities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25,822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1,465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2636515976"/>
                  </a:ext>
                </a:extLst>
              </a:tr>
              <a:tr h="344507">
                <a:tc>
                  <a:txBody>
                    <a:bodyPr/>
                    <a:lstStyle/>
                    <a:p>
                      <a:pPr algn="l" fontAlgn="b"/>
                      <a:r>
                        <a:rPr lang="en-US" sz="1100" u="none" strike="noStrike" dirty="0">
                          <a:effectLst/>
                        </a:rPr>
                        <a:t>Other institutional facilities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1,254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44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330718287"/>
                  </a:ext>
                </a:extLst>
              </a:tr>
              <a:tr h="344507">
                <a:tc>
                  <a:txBody>
                    <a:bodyPr/>
                    <a:lstStyle/>
                    <a:p>
                      <a:pPr algn="ctr" fontAlgn="b"/>
                      <a:r>
                        <a:rPr lang="en-US" sz="1100" u="none" strike="noStrike" dirty="0">
                          <a:effectLst/>
                        </a:rPr>
                        <a:t> </a:t>
                      </a:r>
                      <a:r>
                        <a:rPr lang="en-US" sz="1100" b="1" u="none" strike="noStrike" dirty="0">
                          <a:effectLst/>
                        </a:rPr>
                        <a:t>Noninstitutionalized population:</a:t>
                      </a:r>
                      <a:endParaRPr lang="en-US" sz="1100" b="1"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58,397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9,541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353731777"/>
                  </a:ext>
                </a:extLst>
              </a:tr>
              <a:tr h="344507">
                <a:tc>
                  <a:txBody>
                    <a:bodyPr/>
                    <a:lstStyle/>
                    <a:p>
                      <a:pPr algn="l" fontAlgn="b"/>
                      <a:r>
                        <a:rPr lang="en-US" sz="1100" u="none" strike="noStrike" dirty="0">
                          <a:effectLst/>
                        </a:rPr>
                        <a:t>College/University student housing</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40,025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8,444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582476931"/>
                  </a:ext>
                </a:extLst>
              </a:tr>
              <a:tr h="344507">
                <a:tc>
                  <a:txBody>
                    <a:bodyPr/>
                    <a:lstStyle/>
                    <a:p>
                      <a:pPr algn="l" fontAlgn="b"/>
                      <a:r>
                        <a:rPr lang="en-US" sz="1100" u="none" strike="noStrike" dirty="0">
                          <a:effectLst/>
                        </a:rPr>
                        <a:t>Military quarters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5,020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1171961248"/>
                  </a:ext>
                </a:extLst>
              </a:tr>
              <a:tr h="344507">
                <a:tc>
                  <a:txBody>
                    <a:bodyPr/>
                    <a:lstStyle/>
                    <a:p>
                      <a:pPr algn="l" fontAlgn="b"/>
                      <a:r>
                        <a:rPr lang="en-US" sz="1100" u="none" strike="noStrike" dirty="0">
                          <a:effectLst/>
                        </a:rPr>
                        <a:t>Other noninstitutional facilities</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13,352 </a:t>
                      </a:r>
                      <a:endParaRPr lang="en-US" sz="1100" b="0" i="0" u="none" strike="noStrike" dirty="0">
                        <a:solidFill>
                          <a:srgbClr val="000000"/>
                        </a:solidFill>
                        <a:effectLst/>
                        <a:latin typeface="Calibri" panose="020F0502020204030204" pitchFamily="34" charset="0"/>
                      </a:endParaRPr>
                    </a:p>
                  </a:txBody>
                  <a:tcPr marL="9227" marR="9227" marT="9227" marB="0" anchor="b"/>
                </a:tc>
                <a:tc>
                  <a:txBody>
                    <a:bodyPr/>
                    <a:lstStyle/>
                    <a:p>
                      <a:pPr algn="r" fontAlgn="b"/>
                      <a:r>
                        <a:rPr lang="en-US" sz="1100" u="none" strike="noStrike" dirty="0">
                          <a:effectLst/>
                        </a:rPr>
                        <a:t>             1,097 </a:t>
                      </a:r>
                      <a:endParaRPr lang="en-US" sz="1100" b="0" i="0" u="none" strike="noStrike" dirty="0">
                        <a:solidFill>
                          <a:srgbClr val="000000"/>
                        </a:solidFill>
                        <a:effectLst/>
                        <a:latin typeface="Calibri" panose="020F0502020204030204" pitchFamily="34" charset="0"/>
                      </a:endParaRPr>
                    </a:p>
                  </a:txBody>
                  <a:tcPr marL="9227" marR="9227" marT="9227" marB="0" anchor="b"/>
                </a:tc>
                <a:extLst>
                  <a:ext uri="{0D108BD9-81ED-4DB2-BD59-A6C34878D82A}">
                    <a16:rowId xmlns:a16="http://schemas.microsoft.com/office/drawing/2014/main" val="2202770731"/>
                  </a:ext>
                </a:extLst>
              </a:tr>
            </a:tbl>
          </a:graphicData>
        </a:graphic>
      </p:graphicFrame>
      <p:sp>
        <p:nvSpPr>
          <p:cNvPr id="4" name="TextBox 3">
            <a:extLst>
              <a:ext uri="{FF2B5EF4-FFF2-40B4-BE49-F238E27FC236}">
                <a16:creationId xmlns:a16="http://schemas.microsoft.com/office/drawing/2014/main" id="{64B71ECB-7E3C-4137-8613-ACC08E1330AE}"/>
              </a:ext>
            </a:extLst>
          </p:cNvPr>
          <p:cNvSpPr txBox="1"/>
          <p:nvPr/>
        </p:nvSpPr>
        <p:spPr>
          <a:xfrm>
            <a:off x="293615" y="4303552"/>
            <a:ext cx="1342238" cy="1477328"/>
          </a:xfrm>
          <a:prstGeom prst="rect">
            <a:avLst/>
          </a:prstGeom>
          <a:noFill/>
        </p:spPr>
        <p:txBody>
          <a:bodyPr wrap="square" rtlCol="0">
            <a:spAutoFit/>
          </a:bodyPr>
          <a:lstStyle/>
          <a:p>
            <a:r>
              <a:rPr lang="en-US" dirty="0"/>
              <a:t>Students are counted in the location of the University</a:t>
            </a:r>
          </a:p>
        </p:txBody>
      </p:sp>
      <p:cxnSp>
        <p:nvCxnSpPr>
          <p:cNvPr id="7" name="Straight Arrow Connector 6">
            <a:extLst>
              <a:ext uri="{FF2B5EF4-FFF2-40B4-BE49-F238E27FC236}">
                <a16:creationId xmlns:a16="http://schemas.microsoft.com/office/drawing/2014/main" id="{085111ED-D91A-476C-B1B4-4BEB4155DF16}"/>
              </a:ext>
            </a:extLst>
          </p:cNvPr>
          <p:cNvCxnSpPr/>
          <p:nvPr/>
        </p:nvCxnSpPr>
        <p:spPr>
          <a:xfrm>
            <a:off x="1400961" y="5335398"/>
            <a:ext cx="629175" cy="4046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52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F91015-2319-445C-BA64-F9510A1275A5}"/>
              </a:ext>
            </a:extLst>
          </p:cNvPr>
          <p:cNvSpPr>
            <a:spLocks noGrp="1"/>
          </p:cNvSpPr>
          <p:nvPr>
            <p:ph type="title"/>
          </p:nvPr>
        </p:nvSpPr>
        <p:spPr/>
        <p:txBody>
          <a:bodyPr/>
          <a:lstStyle/>
          <a:p>
            <a:r>
              <a:rPr lang="en-US" dirty="0"/>
              <a:t>American community survey  Basics</a:t>
            </a:r>
          </a:p>
        </p:txBody>
      </p:sp>
      <p:sp>
        <p:nvSpPr>
          <p:cNvPr id="6" name="Content Placeholder 5">
            <a:extLst>
              <a:ext uri="{FF2B5EF4-FFF2-40B4-BE49-F238E27FC236}">
                <a16:creationId xmlns:a16="http://schemas.microsoft.com/office/drawing/2014/main" id="{5B6748BA-D9BB-432E-8182-BB383A969CCA}"/>
              </a:ext>
            </a:extLst>
          </p:cNvPr>
          <p:cNvSpPr>
            <a:spLocks noGrp="1"/>
          </p:cNvSpPr>
          <p:nvPr>
            <p:ph idx="1"/>
          </p:nvPr>
        </p:nvSpPr>
        <p:spPr/>
        <p:txBody>
          <a:bodyPr/>
          <a:lstStyle/>
          <a:p>
            <a:r>
              <a:rPr lang="en-US" dirty="0"/>
              <a:t>Surveys 3.5 million addresses per year</a:t>
            </a:r>
          </a:p>
          <a:p>
            <a:r>
              <a:rPr lang="en-US" dirty="0"/>
              <a:t>Informs $675 billion in Federal spending each year (all means tested programs)</a:t>
            </a:r>
          </a:p>
          <a:p>
            <a:r>
              <a:rPr lang="en-US" dirty="0"/>
              <a:t>Covers 40+ topics</a:t>
            </a:r>
          </a:p>
          <a:p>
            <a:pPr lvl="1"/>
            <a:r>
              <a:rPr lang="en-US" dirty="0"/>
              <a:t>Social:  Ancestry, citizenship, disability, educational attainment, etc.</a:t>
            </a:r>
          </a:p>
          <a:p>
            <a:pPr lvl="1"/>
            <a:r>
              <a:rPr lang="en-US" dirty="0"/>
              <a:t>Demographic:  Age, Hispanic Origin, race, relationship, sex</a:t>
            </a:r>
          </a:p>
          <a:p>
            <a:pPr lvl="1"/>
            <a:r>
              <a:rPr lang="en-US" dirty="0"/>
              <a:t>Economic:  Commuting, employment status, Food Stamps, income, poverty, etc.</a:t>
            </a:r>
          </a:p>
          <a:p>
            <a:pPr lvl="1"/>
            <a:r>
              <a:rPr lang="en-US" dirty="0"/>
              <a:t>Housing:  Tenure, occupancy, vehicles, year built, etc. </a:t>
            </a:r>
          </a:p>
          <a:p>
            <a:endParaRPr lang="en-US" dirty="0"/>
          </a:p>
        </p:txBody>
      </p:sp>
    </p:spTree>
    <p:extLst>
      <p:ext uri="{BB962C8B-B14F-4D97-AF65-F5344CB8AC3E}">
        <p14:creationId xmlns:p14="http://schemas.microsoft.com/office/powerpoint/2010/main" val="3103671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F041-F33D-4457-9132-53C6BA8C75F4}"/>
              </a:ext>
            </a:extLst>
          </p:cNvPr>
          <p:cNvSpPr>
            <a:spLocks noGrp="1"/>
          </p:cNvSpPr>
          <p:nvPr>
            <p:ph type="title"/>
          </p:nvPr>
        </p:nvSpPr>
        <p:spPr/>
        <p:txBody>
          <a:bodyPr/>
          <a:lstStyle/>
          <a:p>
            <a:r>
              <a:rPr lang="en-US" dirty="0"/>
              <a:t>American Community survey:  which one to use?</a:t>
            </a:r>
          </a:p>
        </p:txBody>
      </p:sp>
      <p:sp>
        <p:nvSpPr>
          <p:cNvPr id="4" name="Content Placeholder 3">
            <a:extLst>
              <a:ext uri="{FF2B5EF4-FFF2-40B4-BE49-F238E27FC236}">
                <a16:creationId xmlns:a16="http://schemas.microsoft.com/office/drawing/2014/main" id="{C2822000-17B7-4C71-AFF3-87FD91AAA36C}"/>
              </a:ext>
            </a:extLst>
          </p:cNvPr>
          <p:cNvSpPr>
            <a:spLocks noGrp="1"/>
          </p:cNvSpPr>
          <p:nvPr>
            <p:ph sz="half" idx="1"/>
          </p:nvPr>
        </p:nvSpPr>
        <p:spPr/>
        <p:txBody>
          <a:bodyPr>
            <a:normAutofit/>
          </a:bodyPr>
          <a:lstStyle/>
          <a:p>
            <a:pPr marL="0" indent="0">
              <a:buNone/>
            </a:pPr>
            <a:r>
              <a:rPr lang="en-US" b="1" dirty="0"/>
              <a:t>One-year Estimates (2 types)</a:t>
            </a:r>
          </a:p>
          <a:p>
            <a:endParaRPr lang="en-US" dirty="0"/>
          </a:p>
          <a:p>
            <a:r>
              <a:rPr lang="en-US" dirty="0"/>
              <a:t>Large geographies </a:t>
            </a:r>
          </a:p>
          <a:p>
            <a:pPr lvl="1"/>
            <a:r>
              <a:rPr lang="en-US" dirty="0"/>
              <a:t>One-year 65,000 people minimum</a:t>
            </a:r>
          </a:p>
          <a:p>
            <a:pPr lvl="1"/>
            <a:r>
              <a:rPr lang="en-US" dirty="0"/>
              <a:t>One-year Supplemental Estimates 20,000 people minimum</a:t>
            </a:r>
          </a:p>
          <a:p>
            <a:r>
              <a:rPr lang="en-US" dirty="0"/>
              <a:t>Most current estimate</a:t>
            </a:r>
          </a:p>
          <a:p>
            <a:endParaRPr lang="en-US" dirty="0"/>
          </a:p>
        </p:txBody>
      </p:sp>
      <p:sp>
        <p:nvSpPr>
          <p:cNvPr id="5" name="Content Placeholder 4">
            <a:extLst>
              <a:ext uri="{FF2B5EF4-FFF2-40B4-BE49-F238E27FC236}">
                <a16:creationId xmlns:a16="http://schemas.microsoft.com/office/drawing/2014/main" id="{E3C0E0E1-D34C-4612-A8E3-0024466E12C3}"/>
              </a:ext>
            </a:extLst>
          </p:cNvPr>
          <p:cNvSpPr>
            <a:spLocks noGrp="1"/>
          </p:cNvSpPr>
          <p:nvPr>
            <p:ph sz="half" idx="2"/>
          </p:nvPr>
        </p:nvSpPr>
        <p:spPr/>
        <p:txBody>
          <a:bodyPr>
            <a:normAutofit/>
          </a:bodyPr>
          <a:lstStyle/>
          <a:p>
            <a:pPr marL="0" indent="0">
              <a:buNone/>
            </a:pPr>
            <a:r>
              <a:rPr lang="en-US" b="1" dirty="0"/>
              <a:t>Five-year Estimates</a:t>
            </a:r>
          </a:p>
          <a:p>
            <a:endParaRPr lang="en-US" dirty="0"/>
          </a:p>
          <a:p>
            <a:r>
              <a:rPr lang="en-US" dirty="0"/>
              <a:t>Small geographies</a:t>
            </a:r>
          </a:p>
          <a:p>
            <a:endParaRPr lang="en-US" dirty="0"/>
          </a:p>
          <a:p>
            <a:endParaRPr lang="en-US" dirty="0"/>
          </a:p>
          <a:p>
            <a:r>
              <a:rPr lang="en-US" dirty="0"/>
              <a:t>Most precise estimates</a:t>
            </a:r>
          </a:p>
          <a:p>
            <a:pPr marL="0" indent="0">
              <a:buNone/>
            </a:pPr>
            <a:endParaRPr lang="en-US" dirty="0"/>
          </a:p>
        </p:txBody>
      </p:sp>
    </p:spTree>
    <p:extLst>
      <p:ext uri="{BB962C8B-B14F-4D97-AF65-F5344CB8AC3E}">
        <p14:creationId xmlns:p14="http://schemas.microsoft.com/office/powerpoint/2010/main" val="2054429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57F8-A63E-4E4C-BC57-0B29B2340902}"/>
              </a:ext>
            </a:extLst>
          </p:cNvPr>
          <p:cNvSpPr>
            <a:spLocks noGrp="1"/>
          </p:cNvSpPr>
          <p:nvPr>
            <p:ph type="title"/>
          </p:nvPr>
        </p:nvSpPr>
        <p:spPr/>
        <p:txBody>
          <a:bodyPr/>
          <a:lstStyle/>
          <a:p>
            <a:r>
              <a:rPr lang="en-US" dirty="0"/>
              <a:t>General guidance for ACS</a:t>
            </a:r>
          </a:p>
        </p:txBody>
      </p:sp>
      <p:sp>
        <p:nvSpPr>
          <p:cNvPr id="5" name="Content Placeholder 4">
            <a:extLst>
              <a:ext uri="{FF2B5EF4-FFF2-40B4-BE49-F238E27FC236}">
                <a16:creationId xmlns:a16="http://schemas.microsoft.com/office/drawing/2014/main" id="{CDA8D665-1EFA-485D-8814-2157DF4EDBDB}"/>
              </a:ext>
            </a:extLst>
          </p:cNvPr>
          <p:cNvSpPr>
            <a:spLocks noGrp="1"/>
          </p:cNvSpPr>
          <p:nvPr>
            <p:ph idx="1"/>
          </p:nvPr>
        </p:nvSpPr>
        <p:spPr/>
        <p:txBody>
          <a:bodyPr>
            <a:normAutofit/>
          </a:bodyPr>
          <a:lstStyle/>
          <a:p>
            <a:r>
              <a:rPr lang="en-US" dirty="0"/>
              <a:t>Compare similar period (1-year and 5-year estimates are not comparable)</a:t>
            </a:r>
          </a:p>
          <a:p>
            <a:r>
              <a:rPr lang="en-US" dirty="0"/>
              <a:t>Guides for comparison of data over time (</a:t>
            </a:r>
            <a:r>
              <a:rPr lang="en-US" dirty="0">
                <a:solidFill>
                  <a:srgbClr val="FF0000"/>
                </a:solidFill>
              </a:rPr>
              <a:t>Caution</a:t>
            </a:r>
            <a:r>
              <a:rPr lang="en-US" dirty="0"/>
              <a:t>)</a:t>
            </a:r>
          </a:p>
          <a:p>
            <a:pPr lvl="1"/>
            <a:r>
              <a:rPr lang="en-US" dirty="0"/>
              <a:t>Changes is geographic boundaries</a:t>
            </a:r>
          </a:p>
          <a:p>
            <a:pPr lvl="1"/>
            <a:r>
              <a:rPr lang="en-US" dirty="0"/>
              <a:t>Changes in the questionnaire or coding</a:t>
            </a:r>
          </a:p>
          <a:p>
            <a:endParaRPr lang="en-US" dirty="0"/>
          </a:p>
          <a:p>
            <a:pPr marL="0" indent="0" algn="ctr">
              <a:buNone/>
            </a:pPr>
            <a:r>
              <a:rPr lang="en-US" b="1" dirty="0"/>
              <a:t>DO NOT EXPECT ACS ESTIMATES TO MATCH </a:t>
            </a:r>
          </a:p>
          <a:p>
            <a:pPr marL="0" indent="0" algn="ctr">
              <a:buNone/>
            </a:pPr>
            <a:r>
              <a:rPr lang="en-US" b="1" dirty="0"/>
              <a:t>DECENNIAL CENSUS</a:t>
            </a:r>
          </a:p>
        </p:txBody>
      </p:sp>
    </p:spTree>
    <p:extLst>
      <p:ext uri="{BB962C8B-B14F-4D97-AF65-F5344CB8AC3E}">
        <p14:creationId xmlns:p14="http://schemas.microsoft.com/office/powerpoint/2010/main" val="3494594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6CB8-F980-4974-A7A8-578635E987E6}"/>
              </a:ext>
            </a:extLst>
          </p:cNvPr>
          <p:cNvSpPr>
            <a:spLocks noGrp="1"/>
          </p:cNvSpPr>
          <p:nvPr>
            <p:ph type="title"/>
          </p:nvPr>
        </p:nvSpPr>
        <p:spPr/>
        <p:txBody>
          <a:bodyPr/>
          <a:lstStyle/>
          <a:p>
            <a:r>
              <a:rPr lang="en-US" dirty="0"/>
              <a:t>Are ACS changes statistically significant</a:t>
            </a:r>
          </a:p>
        </p:txBody>
      </p:sp>
      <p:sp>
        <p:nvSpPr>
          <p:cNvPr id="3" name="Content Placeholder 2">
            <a:extLst>
              <a:ext uri="{FF2B5EF4-FFF2-40B4-BE49-F238E27FC236}">
                <a16:creationId xmlns:a16="http://schemas.microsoft.com/office/drawing/2014/main" id="{3CFC24D7-BD89-4802-8833-81350B54AF21}"/>
              </a:ext>
            </a:extLst>
          </p:cNvPr>
          <p:cNvSpPr>
            <a:spLocks noGrp="1"/>
          </p:cNvSpPr>
          <p:nvPr>
            <p:ph idx="1"/>
          </p:nvPr>
        </p:nvSpPr>
        <p:spPr/>
        <p:txBody>
          <a:bodyPr/>
          <a:lstStyle/>
          <a:p>
            <a:r>
              <a:rPr lang="en-US" dirty="0"/>
              <a:t>Most users ignore this question and simply use the estimates</a:t>
            </a:r>
          </a:p>
          <a:p>
            <a:r>
              <a:rPr lang="en-US" dirty="0">
                <a:solidFill>
                  <a:srgbClr val="FF0000"/>
                </a:solidFill>
              </a:rPr>
              <a:t>Caution:</a:t>
            </a:r>
            <a:r>
              <a:rPr lang="en-US" dirty="0"/>
              <a:t>  If your analysis will impact spending it is worth the effort to check for statistical differences especially for small geographic areas.  The margins of errors can be quite large.</a:t>
            </a:r>
          </a:p>
          <a:p>
            <a:r>
              <a:rPr lang="en-US" dirty="0"/>
              <a:t>No need to do the math yourself</a:t>
            </a:r>
          </a:p>
          <a:p>
            <a:r>
              <a:rPr lang="en-US" dirty="0"/>
              <a:t>Statistical testing tool – downloaded Excel file prepared by Census Bureau</a:t>
            </a:r>
          </a:p>
          <a:p>
            <a:endParaRPr lang="en-US" dirty="0"/>
          </a:p>
        </p:txBody>
      </p:sp>
    </p:spTree>
    <p:extLst>
      <p:ext uri="{BB962C8B-B14F-4D97-AF65-F5344CB8AC3E}">
        <p14:creationId xmlns:p14="http://schemas.microsoft.com/office/powerpoint/2010/main" val="3071033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9BB1-35B8-4566-9339-284E3DED81BE}"/>
              </a:ext>
            </a:extLst>
          </p:cNvPr>
          <p:cNvSpPr>
            <a:spLocks noGrp="1"/>
          </p:cNvSpPr>
          <p:nvPr>
            <p:ph type="title"/>
          </p:nvPr>
        </p:nvSpPr>
        <p:spPr/>
        <p:txBody>
          <a:bodyPr/>
          <a:lstStyle/>
          <a:p>
            <a:r>
              <a:rPr lang="en-US" dirty="0"/>
              <a:t>population</a:t>
            </a:r>
          </a:p>
        </p:txBody>
      </p:sp>
      <p:sp>
        <p:nvSpPr>
          <p:cNvPr id="3" name="Content Placeholder 2">
            <a:extLst>
              <a:ext uri="{FF2B5EF4-FFF2-40B4-BE49-F238E27FC236}">
                <a16:creationId xmlns:a16="http://schemas.microsoft.com/office/drawing/2014/main" id="{A5369D45-1A53-4D5E-90D6-0CB2D9F520B9}"/>
              </a:ext>
            </a:extLst>
          </p:cNvPr>
          <p:cNvSpPr>
            <a:spLocks noGrp="1"/>
          </p:cNvSpPr>
          <p:nvPr>
            <p:ph idx="1"/>
          </p:nvPr>
        </p:nvSpPr>
        <p:spPr/>
        <p:txBody>
          <a:bodyPr/>
          <a:lstStyle/>
          <a:p>
            <a:r>
              <a:rPr lang="en-US" dirty="0"/>
              <a:t>Total population</a:t>
            </a:r>
          </a:p>
          <a:p>
            <a:r>
              <a:rPr lang="en-US" dirty="0"/>
              <a:t>Age and Sex </a:t>
            </a:r>
          </a:p>
          <a:p>
            <a:r>
              <a:rPr lang="en-US" dirty="0"/>
              <a:t>Ancestry</a:t>
            </a:r>
          </a:p>
          <a:p>
            <a:r>
              <a:rPr lang="en-US" dirty="0"/>
              <a:t>Language Spoken at Home</a:t>
            </a:r>
          </a:p>
          <a:p>
            <a:r>
              <a:rPr lang="en-US" dirty="0"/>
              <a:t>Native and Foreign Born</a:t>
            </a:r>
          </a:p>
          <a:p>
            <a:r>
              <a:rPr lang="en-US" dirty="0"/>
              <a:t>Residential Mobility (have you moved)</a:t>
            </a:r>
          </a:p>
          <a:p>
            <a:r>
              <a:rPr lang="en-US" dirty="0"/>
              <a:t>Veterans</a:t>
            </a:r>
          </a:p>
        </p:txBody>
      </p:sp>
    </p:spTree>
    <p:extLst>
      <p:ext uri="{BB962C8B-B14F-4D97-AF65-F5344CB8AC3E}">
        <p14:creationId xmlns:p14="http://schemas.microsoft.com/office/powerpoint/2010/main" val="1972089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FA81E-1D3F-4A82-9B67-378D1052DD27}"/>
              </a:ext>
            </a:extLst>
          </p:cNvPr>
          <p:cNvSpPr>
            <a:spLocks noGrp="1"/>
          </p:cNvSpPr>
          <p:nvPr>
            <p:ph type="body" idx="1"/>
          </p:nvPr>
        </p:nvSpPr>
        <p:spPr/>
        <p:txBody>
          <a:bodyPr/>
          <a:lstStyle/>
          <a:p>
            <a:r>
              <a:rPr lang="en-US" dirty="0"/>
              <a:t>income</a:t>
            </a:r>
          </a:p>
        </p:txBody>
      </p:sp>
      <p:sp>
        <p:nvSpPr>
          <p:cNvPr id="3" name="Content Placeholder 2">
            <a:extLst>
              <a:ext uri="{FF2B5EF4-FFF2-40B4-BE49-F238E27FC236}">
                <a16:creationId xmlns:a16="http://schemas.microsoft.com/office/drawing/2014/main" id="{16B7A9A0-3C50-40E7-9C1A-EBE1C45EFDD9}"/>
              </a:ext>
            </a:extLst>
          </p:cNvPr>
          <p:cNvSpPr>
            <a:spLocks noGrp="1"/>
          </p:cNvSpPr>
          <p:nvPr>
            <p:ph sz="half" idx="2"/>
          </p:nvPr>
        </p:nvSpPr>
        <p:spPr/>
        <p:txBody>
          <a:bodyPr/>
          <a:lstStyle/>
          <a:p>
            <a:r>
              <a:rPr lang="en-US" dirty="0"/>
              <a:t>Census Bureau’s money income does not equal the Bureau of Economic Analysis’ personal income</a:t>
            </a:r>
          </a:p>
          <a:p>
            <a:endParaRPr lang="en-US" dirty="0"/>
          </a:p>
          <a:p>
            <a:r>
              <a:rPr lang="en-US" dirty="0"/>
              <a:t>Money income does </a:t>
            </a:r>
            <a:r>
              <a:rPr lang="en-US" dirty="0">
                <a:solidFill>
                  <a:srgbClr val="FF0000"/>
                </a:solidFill>
              </a:rPr>
              <a:t>NOT</a:t>
            </a:r>
            <a:r>
              <a:rPr lang="en-US" dirty="0"/>
              <a:t> reflect the value of noncash benefits such as food stamps, health benefits, and subsidized housing.  </a:t>
            </a:r>
          </a:p>
        </p:txBody>
      </p:sp>
      <p:sp>
        <p:nvSpPr>
          <p:cNvPr id="4" name="Content Placeholder 3">
            <a:extLst>
              <a:ext uri="{FF2B5EF4-FFF2-40B4-BE49-F238E27FC236}">
                <a16:creationId xmlns:a16="http://schemas.microsoft.com/office/drawing/2014/main" id="{51D94965-E1C3-47C3-B270-BD85DEC4C7D7}"/>
              </a:ext>
            </a:extLst>
          </p:cNvPr>
          <p:cNvSpPr>
            <a:spLocks noGrp="1"/>
          </p:cNvSpPr>
          <p:nvPr>
            <p:ph sz="quarter" idx="4"/>
          </p:nvPr>
        </p:nvSpPr>
        <p:spPr/>
        <p:txBody>
          <a:bodyPr/>
          <a:lstStyle/>
          <a:p>
            <a:r>
              <a:rPr lang="en-US" dirty="0"/>
              <a:t>Census Bureau uses a set of money income thresholds that vary by family size and composition to determine who is in poverty. If a family's total income is less than the family's threshold, then that family and every individual in it is considered in poverty. The official poverty thresholds do not vary geographically.</a:t>
            </a:r>
          </a:p>
        </p:txBody>
      </p:sp>
      <p:sp>
        <p:nvSpPr>
          <p:cNvPr id="5" name="Text Placeholder 4">
            <a:extLst>
              <a:ext uri="{FF2B5EF4-FFF2-40B4-BE49-F238E27FC236}">
                <a16:creationId xmlns:a16="http://schemas.microsoft.com/office/drawing/2014/main" id="{7C1E2A4B-CE0A-40E9-96B8-1B98BC6E6B31}"/>
              </a:ext>
            </a:extLst>
          </p:cNvPr>
          <p:cNvSpPr>
            <a:spLocks noGrp="1"/>
          </p:cNvSpPr>
          <p:nvPr>
            <p:ph type="body" sz="quarter" idx="13"/>
          </p:nvPr>
        </p:nvSpPr>
        <p:spPr/>
        <p:txBody>
          <a:bodyPr/>
          <a:lstStyle/>
          <a:p>
            <a:r>
              <a:rPr lang="en-US" dirty="0"/>
              <a:t>poverty</a:t>
            </a:r>
          </a:p>
        </p:txBody>
      </p:sp>
      <p:sp>
        <p:nvSpPr>
          <p:cNvPr id="6" name="Title 5">
            <a:extLst>
              <a:ext uri="{FF2B5EF4-FFF2-40B4-BE49-F238E27FC236}">
                <a16:creationId xmlns:a16="http://schemas.microsoft.com/office/drawing/2014/main" id="{7C96994F-E02B-4109-8000-087138F0B4A8}"/>
              </a:ext>
            </a:extLst>
          </p:cNvPr>
          <p:cNvSpPr>
            <a:spLocks noGrp="1"/>
          </p:cNvSpPr>
          <p:nvPr>
            <p:ph type="title"/>
          </p:nvPr>
        </p:nvSpPr>
        <p:spPr/>
        <p:txBody>
          <a:bodyPr/>
          <a:lstStyle/>
          <a:p>
            <a:r>
              <a:rPr lang="en-US" dirty="0"/>
              <a:t>Income &amp; poverty</a:t>
            </a:r>
          </a:p>
        </p:txBody>
      </p:sp>
    </p:spTree>
    <p:extLst>
      <p:ext uri="{BB962C8B-B14F-4D97-AF65-F5344CB8AC3E}">
        <p14:creationId xmlns:p14="http://schemas.microsoft.com/office/powerpoint/2010/main" val="380415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identifiers (GEOID)</a:t>
            </a:r>
          </a:p>
        </p:txBody>
      </p:sp>
      <p:sp>
        <p:nvSpPr>
          <p:cNvPr id="3" name="Content Placeholder 2"/>
          <p:cNvSpPr>
            <a:spLocks noGrp="1"/>
          </p:cNvSpPr>
          <p:nvPr>
            <p:ph idx="1"/>
          </p:nvPr>
        </p:nvSpPr>
        <p:spPr/>
        <p:txBody>
          <a:bodyPr/>
          <a:lstStyle/>
          <a:p>
            <a:r>
              <a:rPr lang="en-US" dirty="0"/>
              <a:t>GEOIDs are numeric codes that uniquely identify all administrative, legal and statistical geographic areas for which data are tabulated.</a:t>
            </a:r>
          </a:p>
          <a:p>
            <a:endParaRPr lang="en-US" dirty="0"/>
          </a:p>
          <a:p>
            <a:r>
              <a:rPr lang="en-US" dirty="0"/>
              <a:t>The American National Standards Institute IANSI) maintains the Federal Information Processing Series (FIPS Codes) and Geographic Names Information System (GNIS Codes).</a:t>
            </a:r>
          </a:p>
          <a:p>
            <a:endParaRPr lang="en-US" dirty="0"/>
          </a:p>
          <a:p>
            <a:r>
              <a:rPr lang="en-US" dirty="0"/>
              <a:t>The Census Bureau has published </a:t>
            </a:r>
            <a:r>
              <a:rPr lang="en-US" dirty="0">
                <a:solidFill>
                  <a:srgbClr val="FF0000"/>
                </a:solidFill>
              </a:rPr>
              <a:t>FIPS codes </a:t>
            </a:r>
            <a:r>
              <a:rPr lang="en-US" dirty="0"/>
              <a:t>in census products for more than 30 years</a:t>
            </a:r>
          </a:p>
        </p:txBody>
      </p:sp>
    </p:spTree>
    <p:extLst>
      <p:ext uri="{BB962C8B-B14F-4D97-AF65-F5344CB8AC3E}">
        <p14:creationId xmlns:p14="http://schemas.microsoft.com/office/powerpoint/2010/main" val="3364852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4701-4721-4762-ABE9-B128C2D0C5FD}"/>
              </a:ext>
            </a:extLst>
          </p:cNvPr>
          <p:cNvSpPr>
            <a:spLocks noGrp="1"/>
          </p:cNvSpPr>
          <p:nvPr>
            <p:ph type="body" idx="1"/>
          </p:nvPr>
        </p:nvSpPr>
        <p:spPr/>
        <p:txBody>
          <a:bodyPr/>
          <a:lstStyle/>
          <a:p>
            <a:r>
              <a:rPr lang="en-US" dirty="0"/>
              <a:t>Attainment</a:t>
            </a:r>
          </a:p>
        </p:txBody>
      </p:sp>
      <p:sp>
        <p:nvSpPr>
          <p:cNvPr id="5" name="Content Placeholder 4">
            <a:extLst>
              <a:ext uri="{FF2B5EF4-FFF2-40B4-BE49-F238E27FC236}">
                <a16:creationId xmlns:a16="http://schemas.microsoft.com/office/drawing/2014/main" id="{9586997D-77CF-40AC-9AEC-1040BB88A1A6}"/>
              </a:ext>
            </a:extLst>
          </p:cNvPr>
          <p:cNvSpPr>
            <a:spLocks noGrp="1"/>
          </p:cNvSpPr>
          <p:nvPr>
            <p:ph sz="half" idx="2"/>
          </p:nvPr>
        </p:nvSpPr>
        <p:spPr/>
        <p:txBody>
          <a:bodyPr/>
          <a:lstStyle/>
          <a:p>
            <a:r>
              <a:rPr lang="en-US" dirty="0"/>
              <a:t>Educational attainment refers to the highest degree a person has received or the highest level of education that an individual has completed. </a:t>
            </a:r>
          </a:p>
        </p:txBody>
      </p:sp>
      <p:sp>
        <p:nvSpPr>
          <p:cNvPr id="6" name="Content Placeholder 5">
            <a:extLst>
              <a:ext uri="{FF2B5EF4-FFF2-40B4-BE49-F238E27FC236}">
                <a16:creationId xmlns:a16="http://schemas.microsoft.com/office/drawing/2014/main" id="{223FF638-ED93-473A-AEA9-9FDA2485ADB5}"/>
              </a:ext>
            </a:extLst>
          </p:cNvPr>
          <p:cNvSpPr>
            <a:spLocks noGrp="1"/>
          </p:cNvSpPr>
          <p:nvPr>
            <p:ph sz="quarter" idx="4"/>
          </p:nvPr>
        </p:nvSpPr>
        <p:spPr/>
        <p:txBody>
          <a:bodyPr/>
          <a:lstStyle/>
          <a:p>
            <a:r>
              <a:rPr lang="en-US" dirty="0"/>
              <a:t>Data on school enrollment captures the population who report being enrolled as a student in a program which leads to a high school diploma or college degree. Schools are designated as either public or private institutions. Except where it is counted separately, </a:t>
            </a:r>
            <a:r>
              <a:rPr lang="en-US" dirty="0">
                <a:solidFill>
                  <a:srgbClr val="FF0000"/>
                </a:solidFill>
              </a:rPr>
              <a:t>home schooling is considered private school</a:t>
            </a:r>
          </a:p>
        </p:txBody>
      </p:sp>
      <p:sp>
        <p:nvSpPr>
          <p:cNvPr id="7" name="Text Placeholder 6">
            <a:extLst>
              <a:ext uri="{FF2B5EF4-FFF2-40B4-BE49-F238E27FC236}">
                <a16:creationId xmlns:a16="http://schemas.microsoft.com/office/drawing/2014/main" id="{730A7FB9-D8D6-4837-A34A-45CA5FBB7809}"/>
              </a:ext>
            </a:extLst>
          </p:cNvPr>
          <p:cNvSpPr>
            <a:spLocks noGrp="1"/>
          </p:cNvSpPr>
          <p:nvPr>
            <p:ph type="body" sz="quarter" idx="13"/>
          </p:nvPr>
        </p:nvSpPr>
        <p:spPr/>
        <p:txBody>
          <a:bodyPr/>
          <a:lstStyle/>
          <a:p>
            <a:r>
              <a:rPr lang="en-US" dirty="0"/>
              <a:t>Enrollment</a:t>
            </a:r>
          </a:p>
        </p:txBody>
      </p:sp>
      <p:sp>
        <p:nvSpPr>
          <p:cNvPr id="2" name="Title 1">
            <a:extLst>
              <a:ext uri="{FF2B5EF4-FFF2-40B4-BE49-F238E27FC236}">
                <a16:creationId xmlns:a16="http://schemas.microsoft.com/office/drawing/2014/main" id="{787CDA29-A0DA-4837-95F0-C4E30753E72C}"/>
              </a:ext>
            </a:extLst>
          </p:cNvPr>
          <p:cNvSpPr>
            <a:spLocks noGrp="1"/>
          </p:cNvSpPr>
          <p:nvPr>
            <p:ph type="title"/>
          </p:nvPr>
        </p:nvSpPr>
        <p:spPr/>
        <p:txBody>
          <a:bodyPr/>
          <a:lstStyle/>
          <a:p>
            <a:r>
              <a:rPr lang="en-US" dirty="0"/>
              <a:t>Education</a:t>
            </a:r>
          </a:p>
        </p:txBody>
      </p:sp>
    </p:spTree>
    <p:extLst>
      <p:ext uri="{BB962C8B-B14F-4D97-AF65-F5344CB8AC3E}">
        <p14:creationId xmlns:p14="http://schemas.microsoft.com/office/powerpoint/2010/main" val="74007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69CDAB-8169-4372-B98C-9F94BC29F24B}"/>
              </a:ext>
            </a:extLst>
          </p:cNvPr>
          <p:cNvSpPr>
            <a:spLocks noGrp="1"/>
          </p:cNvSpPr>
          <p:nvPr>
            <p:ph type="body" idx="1"/>
          </p:nvPr>
        </p:nvSpPr>
        <p:spPr/>
        <p:txBody>
          <a:bodyPr/>
          <a:lstStyle/>
          <a:p>
            <a:r>
              <a:rPr lang="en-US" dirty="0"/>
              <a:t>Occupancy status</a:t>
            </a:r>
          </a:p>
        </p:txBody>
      </p:sp>
      <p:sp>
        <p:nvSpPr>
          <p:cNvPr id="3" name="Content Placeholder 2">
            <a:extLst>
              <a:ext uri="{FF2B5EF4-FFF2-40B4-BE49-F238E27FC236}">
                <a16:creationId xmlns:a16="http://schemas.microsoft.com/office/drawing/2014/main" id="{D9FD99B8-38FA-4D24-8B34-53C2D7708DCA}"/>
              </a:ext>
            </a:extLst>
          </p:cNvPr>
          <p:cNvSpPr>
            <a:spLocks noGrp="1"/>
          </p:cNvSpPr>
          <p:nvPr>
            <p:ph sz="half" idx="2"/>
          </p:nvPr>
        </p:nvSpPr>
        <p:spPr/>
        <p:txBody>
          <a:bodyPr/>
          <a:lstStyle/>
          <a:p>
            <a:r>
              <a:rPr lang="en-US" dirty="0"/>
              <a:t>Total units</a:t>
            </a:r>
          </a:p>
          <a:p>
            <a:r>
              <a:rPr lang="en-US" dirty="0"/>
              <a:t>Vacant</a:t>
            </a:r>
          </a:p>
          <a:p>
            <a:r>
              <a:rPr lang="en-US" dirty="0"/>
              <a:t>Occupied</a:t>
            </a:r>
          </a:p>
          <a:p>
            <a:pPr lvl="1"/>
            <a:r>
              <a:rPr lang="en-US" dirty="0"/>
              <a:t>Owner occupied</a:t>
            </a:r>
          </a:p>
          <a:p>
            <a:pPr lvl="1"/>
            <a:r>
              <a:rPr lang="en-US" dirty="0"/>
              <a:t>Renter occupied</a:t>
            </a:r>
          </a:p>
        </p:txBody>
      </p:sp>
      <p:sp>
        <p:nvSpPr>
          <p:cNvPr id="4" name="Content Placeholder 3">
            <a:extLst>
              <a:ext uri="{FF2B5EF4-FFF2-40B4-BE49-F238E27FC236}">
                <a16:creationId xmlns:a16="http://schemas.microsoft.com/office/drawing/2014/main" id="{6C1AE6FE-186A-482A-80EE-98BD016AFA8E}"/>
              </a:ext>
            </a:extLst>
          </p:cNvPr>
          <p:cNvSpPr>
            <a:spLocks noGrp="1"/>
          </p:cNvSpPr>
          <p:nvPr>
            <p:ph sz="quarter" idx="4"/>
          </p:nvPr>
        </p:nvSpPr>
        <p:spPr/>
        <p:txBody>
          <a:bodyPr/>
          <a:lstStyle/>
          <a:p>
            <a:r>
              <a:rPr lang="en-US" dirty="0"/>
              <a:t>Provides data on the number of new housing units authorized by building permits. Data are available monthly, year- to- date, and annually at the national, state, selected metropolitan area, county and place levels. The data are from the Building Permits Survey.</a:t>
            </a:r>
          </a:p>
        </p:txBody>
      </p:sp>
      <p:sp>
        <p:nvSpPr>
          <p:cNvPr id="5" name="Text Placeholder 4">
            <a:extLst>
              <a:ext uri="{FF2B5EF4-FFF2-40B4-BE49-F238E27FC236}">
                <a16:creationId xmlns:a16="http://schemas.microsoft.com/office/drawing/2014/main" id="{F54957F0-079A-4C5D-8F23-1EEDE52334BE}"/>
              </a:ext>
            </a:extLst>
          </p:cNvPr>
          <p:cNvSpPr>
            <a:spLocks noGrp="1"/>
          </p:cNvSpPr>
          <p:nvPr>
            <p:ph type="body" sz="quarter" idx="13"/>
          </p:nvPr>
        </p:nvSpPr>
        <p:spPr/>
        <p:txBody>
          <a:bodyPr/>
          <a:lstStyle/>
          <a:p>
            <a:r>
              <a:rPr lang="en-US" dirty="0"/>
              <a:t>Building permits survey (bps)</a:t>
            </a:r>
          </a:p>
        </p:txBody>
      </p:sp>
      <p:sp>
        <p:nvSpPr>
          <p:cNvPr id="6" name="Title 5">
            <a:extLst>
              <a:ext uri="{FF2B5EF4-FFF2-40B4-BE49-F238E27FC236}">
                <a16:creationId xmlns:a16="http://schemas.microsoft.com/office/drawing/2014/main" id="{4190D67C-8E7B-489E-B20E-A83549A7C017}"/>
              </a:ext>
            </a:extLst>
          </p:cNvPr>
          <p:cNvSpPr>
            <a:spLocks noGrp="1"/>
          </p:cNvSpPr>
          <p:nvPr>
            <p:ph type="title"/>
          </p:nvPr>
        </p:nvSpPr>
        <p:spPr/>
        <p:txBody>
          <a:bodyPr/>
          <a:lstStyle/>
          <a:p>
            <a:r>
              <a:rPr lang="en-US" dirty="0"/>
              <a:t>Housing &amp; characteristics </a:t>
            </a:r>
          </a:p>
        </p:txBody>
      </p:sp>
    </p:spTree>
    <p:extLst>
      <p:ext uri="{BB962C8B-B14F-4D97-AF65-F5344CB8AC3E}">
        <p14:creationId xmlns:p14="http://schemas.microsoft.com/office/powerpoint/2010/main" val="3786184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3E52D-0F2F-4687-94AE-BDDFDF5BAEEE}"/>
              </a:ext>
            </a:extLst>
          </p:cNvPr>
          <p:cNvSpPr>
            <a:spLocks noGrp="1"/>
          </p:cNvSpPr>
          <p:nvPr>
            <p:ph type="body" idx="1"/>
          </p:nvPr>
        </p:nvSpPr>
        <p:spPr/>
        <p:txBody>
          <a:bodyPr/>
          <a:lstStyle/>
          <a:p>
            <a:r>
              <a:rPr lang="en-US" dirty="0"/>
              <a:t>Households</a:t>
            </a:r>
          </a:p>
        </p:txBody>
      </p:sp>
      <p:sp>
        <p:nvSpPr>
          <p:cNvPr id="3" name="Content Placeholder 2">
            <a:extLst>
              <a:ext uri="{FF2B5EF4-FFF2-40B4-BE49-F238E27FC236}">
                <a16:creationId xmlns:a16="http://schemas.microsoft.com/office/drawing/2014/main" id="{8E5DF308-2CF3-4CA9-AD03-9FA5EF0644E4}"/>
              </a:ext>
            </a:extLst>
          </p:cNvPr>
          <p:cNvSpPr>
            <a:spLocks noGrp="1"/>
          </p:cNvSpPr>
          <p:nvPr>
            <p:ph sz="half" idx="2"/>
          </p:nvPr>
        </p:nvSpPr>
        <p:spPr/>
        <p:txBody>
          <a:bodyPr>
            <a:normAutofit fontScale="92500" lnSpcReduction="20000"/>
          </a:bodyPr>
          <a:lstStyle/>
          <a:p>
            <a:r>
              <a:rPr lang="en-US" dirty="0"/>
              <a:t>Every occupied housing unit constitutes a household.</a:t>
            </a:r>
          </a:p>
          <a:p>
            <a:endParaRPr lang="en-US" dirty="0"/>
          </a:p>
          <a:p>
            <a:r>
              <a:rPr lang="en-US" dirty="0"/>
              <a:t>Each household has one householder</a:t>
            </a:r>
          </a:p>
          <a:p>
            <a:endParaRPr lang="en-US" dirty="0"/>
          </a:p>
          <a:p>
            <a:r>
              <a:rPr lang="en-US" dirty="0"/>
              <a:t>Two college students rooming together constitute one household, but not a family.</a:t>
            </a:r>
          </a:p>
          <a:p>
            <a:endParaRPr lang="en-US" dirty="0"/>
          </a:p>
        </p:txBody>
      </p:sp>
      <p:sp>
        <p:nvSpPr>
          <p:cNvPr id="4" name="Content Placeholder 3">
            <a:extLst>
              <a:ext uri="{FF2B5EF4-FFF2-40B4-BE49-F238E27FC236}">
                <a16:creationId xmlns:a16="http://schemas.microsoft.com/office/drawing/2014/main" id="{C5BFB990-12DD-45C7-8089-5375022D84D7}"/>
              </a:ext>
            </a:extLst>
          </p:cNvPr>
          <p:cNvSpPr>
            <a:spLocks noGrp="1"/>
          </p:cNvSpPr>
          <p:nvPr>
            <p:ph sz="quarter" idx="4"/>
          </p:nvPr>
        </p:nvSpPr>
        <p:spPr/>
        <p:txBody>
          <a:bodyPr>
            <a:normAutofit fontScale="92500" lnSpcReduction="20000"/>
          </a:bodyPr>
          <a:lstStyle/>
          <a:p>
            <a:r>
              <a:rPr lang="en-US" dirty="0"/>
              <a:t>Families are a subset of households</a:t>
            </a:r>
          </a:p>
          <a:p>
            <a:endParaRPr lang="en-US" dirty="0"/>
          </a:p>
          <a:p>
            <a:r>
              <a:rPr lang="en-US" dirty="0"/>
              <a:t>A family consists of a householder and one or more other people living in the same household who are related to the householder by birth, marriage or adoption</a:t>
            </a:r>
          </a:p>
          <a:p>
            <a:endParaRPr lang="en-US" dirty="0"/>
          </a:p>
          <a:p>
            <a:r>
              <a:rPr lang="en-US" dirty="0"/>
              <a:t>A married couple constitute one household and one family.</a:t>
            </a:r>
          </a:p>
        </p:txBody>
      </p:sp>
      <p:sp>
        <p:nvSpPr>
          <p:cNvPr id="5" name="Text Placeholder 4">
            <a:extLst>
              <a:ext uri="{FF2B5EF4-FFF2-40B4-BE49-F238E27FC236}">
                <a16:creationId xmlns:a16="http://schemas.microsoft.com/office/drawing/2014/main" id="{F5BB600C-F9B5-4AFA-8CA4-3632FE4461D0}"/>
              </a:ext>
            </a:extLst>
          </p:cNvPr>
          <p:cNvSpPr>
            <a:spLocks noGrp="1"/>
          </p:cNvSpPr>
          <p:nvPr>
            <p:ph type="body" sz="quarter" idx="13"/>
          </p:nvPr>
        </p:nvSpPr>
        <p:spPr/>
        <p:txBody>
          <a:bodyPr/>
          <a:lstStyle/>
          <a:p>
            <a:r>
              <a:rPr lang="en-US" dirty="0"/>
              <a:t>FAMILIES</a:t>
            </a:r>
          </a:p>
        </p:txBody>
      </p:sp>
      <p:sp>
        <p:nvSpPr>
          <p:cNvPr id="6" name="Title 5">
            <a:extLst>
              <a:ext uri="{FF2B5EF4-FFF2-40B4-BE49-F238E27FC236}">
                <a16:creationId xmlns:a16="http://schemas.microsoft.com/office/drawing/2014/main" id="{9E458FDE-1FE4-403A-B2D7-DD6460B9205D}"/>
              </a:ext>
            </a:extLst>
          </p:cNvPr>
          <p:cNvSpPr>
            <a:spLocks noGrp="1"/>
          </p:cNvSpPr>
          <p:nvPr>
            <p:ph type="title"/>
          </p:nvPr>
        </p:nvSpPr>
        <p:spPr/>
        <p:txBody>
          <a:bodyPr/>
          <a:lstStyle/>
          <a:p>
            <a:r>
              <a:rPr lang="en-US" dirty="0"/>
              <a:t>Families &amp; living arrangements</a:t>
            </a:r>
            <a:br>
              <a:rPr lang="en-US" dirty="0"/>
            </a:br>
            <a:r>
              <a:rPr lang="en-US" dirty="0"/>
              <a:t>(includes marital status)</a:t>
            </a:r>
          </a:p>
        </p:txBody>
      </p:sp>
    </p:spTree>
    <p:extLst>
      <p:ext uri="{BB962C8B-B14F-4D97-AF65-F5344CB8AC3E}">
        <p14:creationId xmlns:p14="http://schemas.microsoft.com/office/powerpoint/2010/main" val="2574872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17A92E-3BC7-4AC4-96E3-121D65A84D7D}"/>
              </a:ext>
            </a:extLst>
          </p:cNvPr>
          <p:cNvSpPr>
            <a:spLocks noGrp="1"/>
          </p:cNvSpPr>
          <p:nvPr>
            <p:ph type="title"/>
          </p:nvPr>
        </p:nvSpPr>
        <p:spPr/>
        <p:txBody>
          <a:bodyPr/>
          <a:lstStyle/>
          <a:p>
            <a:r>
              <a:rPr lang="en-US" dirty="0"/>
              <a:t>Labor force</a:t>
            </a:r>
          </a:p>
        </p:txBody>
      </p:sp>
      <p:sp>
        <p:nvSpPr>
          <p:cNvPr id="7" name="Content Placeholder 6">
            <a:extLst>
              <a:ext uri="{FF2B5EF4-FFF2-40B4-BE49-F238E27FC236}">
                <a16:creationId xmlns:a16="http://schemas.microsoft.com/office/drawing/2014/main" id="{32771775-DC33-45C5-B3ED-881EDEA869BA}"/>
              </a:ext>
            </a:extLst>
          </p:cNvPr>
          <p:cNvSpPr>
            <a:spLocks noGrp="1"/>
          </p:cNvSpPr>
          <p:nvPr>
            <p:ph idx="1"/>
          </p:nvPr>
        </p:nvSpPr>
        <p:spPr/>
        <p:txBody>
          <a:bodyPr/>
          <a:lstStyle/>
          <a:p>
            <a:r>
              <a:rPr lang="en-US" dirty="0"/>
              <a:t>Employment status</a:t>
            </a:r>
          </a:p>
          <a:p>
            <a:r>
              <a:rPr lang="en-US" dirty="0"/>
              <a:t>Class of worker</a:t>
            </a:r>
          </a:p>
          <a:p>
            <a:r>
              <a:rPr lang="en-US" dirty="0"/>
              <a:t>Commuting</a:t>
            </a:r>
          </a:p>
          <a:p>
            <a:r>
              <a:rPr lang="en-US" dirty="0"/>
              <a:t>Industry</a:t>
            </a:r>
          </a:p>
          <a:p>
            <a:r>
              <a:rPr lang="en-US" dirty="0"/>
              <a:t>Occupation</a:t>
            </a:r>
          </a:p>
          <a:p>
            <a:r>
              <a:rPr lang="en-US" dirty="0"/>
              <a:t>Work experience</a:t>
            </a:r>
          </a:p>
        </p:txBody>
      </p:sp>
      <p:graphicFrame>
        <p:nvGraphicFramePr>
          <p:cNvPr id="8" name="Table 7">
            <a:extLst>
              <a:ext uri="{FF2B5EF4-FFF2-40B4-BE49-F238E27FC236}">
                <a16:creationId xmlns:a16="http://schemas.microsoft.com/office/drawing/2014/main" id="{860F129A-65D3-43F7-9522-F11156FE08C6}"/>
              </a:ext>
            </a:extLst>
          </p:cNvPr>
          <p:cNvGraphicFramePr>
            <a:graphicFrameLocks noGrp="1"/>
          </p:cNvGraphicFramePr>
          <p:nvPr>
            <p:extLst>
              <p:ext uri="{D42A27DB-BD31-4B8C-83A1-F6EECF244321}">
                <p14:modId xmlns:p14="http://schemas.microsoft.com/office/powerpoint/2010/main" val="3039904696"/>
              </p:ext>
            </p:extLst>
          </p:nvPr>
        </p:nvGraphicFramePr>
        <p:xfrm>
          <a:off x="4687640" y="2725199"/>
          <a:ext cx="6642100" cy="2274636"/>
        </p:xfrm>
        <a:graphic>
          <a:graphicData uri="http://schemas.openxmlformats.org/drawingml/2006/table">
            <a:tbl>
              <a:tblPr>
                <a:tableStyleId>{5940675A-B579-460E-94D1-54222C63F5DA}</a:tableStyleId>
              </a:tblPr>
              <a:tblGrid>
                <a:gridCol w="5270500">
                  <a:extLst>
                    <a:ext uri="{9D8B030D-6E8A-4147-A177-3AD203B41FA5}">
                      <a16:colId xmlns:a16="http://schemas.microsoft.com/office/drawing/2014/main" val="3833619154"/>
                    </a:ext>
                  </a:extLst>
                </a:gridCol>
                <a:gridCol w="685800">
                  <a:extLst>
                    <a:ext uri="{9D8B030D-6E8A-4147-A177-3AD203B41FA5}">
                      <a16:colId xmlns:a16="http://schemas.microsoft.com/office/drawing/2014/main" val="2205453091"/>
                    </a:ext>
                  </a:extLst>
                </a:gridCol>
                <a:gridCol w="685800">
                  <a:extLst>
                    <a:ext uri="{9D8B030D-6E8A-4147-A177-3AD203B41FA5}">
                      <a16:colId xmlns:a16="http://schemas.microsoft.com/office/drawing/2014/main" val="1904744333"/>
                    </a:ext>
                  </a:extLst>
                </a:gridCol>
              </a:tblGrid>
              <a:tr h="413571">
                <a:tc>
                  <a:txBody>
                    <a:bodyPr/>
                    <a:lstStyle/>
                    <a:p>
                      <a:pPr algn="l" fontAlgn="ctr"/>
                      <a:r>
                        <a:rPr lang="en-US" sz="1100" u="none" strike="noStrike" dirty="0">
                          <a:effectLst/>
                        </a:rPr>
                        <a:t> </a:t>
                      </a:r>
                      <a:r>
                        <a:rPr lang="en-US" sz="1100" b="1" u="none" strike="noStrike" dirty="0">
                          <a:effectLst/>
                        </a:rPr>
                        <a:t>Kentucky:  Class of Worker 2019</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dirty="0">
                          <a:effectLst/>
                        </a:rPr>
                        <a:t>Percent</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1321449"/>
                  </a:ext>
                </a:extLst>
              </a:tr>
              <a:tr h="206785">
                <a:tc>
                  <a:txBody>
                    <a:bodyPr/>
                    <a:lstStyle/>
                    <a:p>
                      <a:pPr algn="l" fontAlgn="b"/>
                      <a:r>
                        <a:rPr lang="en-US" sz="1100" u="none" strike="noStrike" dirty="0">
                          <a:effectLst/>
                        </a:rPr>
                        <a:t>Civilian employed population 16 years and over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1,997,773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2041226"/>
                  </a:ext>
                </a:extLst>
              </a:tr>
              <a:tr h="206785">
                <a:tc>
                  <a:txBody>
                    <a:bodyPr/>
                    <a:lstStyle/>
                    <a:p>
                      <a:pPr algn="l" fontAlgn="b"/>
                      <a:r>
                        <a:rPr lang="en-US" sz="1100" u="none" strike="noStrike" dirty="0">
                          <a:effectLst/>
                        </a:rPr>
                        <a:t>Private for-profit wage and salary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1,438,221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72.0%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5061166"/>
                  </a:ext>
                </a:extLst>
              </a:tr>
              <a:tr h="206785">
                <a:tc>
                  <a:txBody>
                    <a:bodyPr/>
                    <a:lstStyle/>
                    <a:p>
                      <a:pPr algn="l" fontAlgn="b"/>
                      <a:r>
                        <a:rPr lang="en-US" sz="1100" u="none" strike="noStrike" dirty="0">
                          <a:effectLst/>
                        </a:rPr>
                        <a:t>Employee of private company workers</a:t>
                      </a:r>
                      <a:endParaRPr lang="en-US" sz="11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r" fontAlgn="b"/>
                      <a:r>
                        <a:rPr lang="en-US" sz="1100" u="none" strike="noStrike" dirty="0">
                          <a:effectLst/>
                        </a:rPr>
                        <a:t>1,377,144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68.9%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6955727"/>
                  </a:ext>
                </a:extLst>
              </a:tr>
              <a:tr h="206785">
                <a:tc>
                  <a:txBody>
                    <a:bodyPr/>
                    <a:lstStyle/>
                    <a:p>
                      <a:pPr algn="l" fontAlgn="b"/>
                      <a:r>
                        <a:rPr lang="en-US" sz="1100" u="none" strike="noStrike" dirty="0">
                          <a:effectLst/>
                        </a:rPr>
                        <a:t>Self-employed in own incorporated business workers</a:t>
                      </a:r>
                      <a:endParaRPr lang="en-US" sz="11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r" fontAlgn="b"/>
                      <a:r>
                        <a:rPr lang="en-US" sz="1100" u="none" strike="noStrike" dirty="0">
                          <a:effectLst/>
                        </a:rPr>
                        <a:t>61,077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0736666"/>
                  </a:ext>
                </a:extLst>
              </a:tr>
              <a:tr h="206785">
                <a:tc>
                  <a:txBody>
                    <a:bodyPr/>
                    <a:lstStyle/>
                    <a:p>
                      <a:pPr algn="l" fontAlgn="b"/>
                      <a:r>
                        <a:rPr lang="en-US" sz="1100" u="none" strike="noStrike" dirty="0">
                          <a:effectLst/>
                        </a:rPr>
                        <a:t>Private not-for-profit wage and salary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164,497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5467274"/>
                  </a:ext>
                </a:extLst>
              </a:tr>
              <a:tr h="206785">
                <a:tc>
                  <a:txBody>
                    <a:bodyPr/>
                    <a:lstStyle/>
                    <a:p>
                      <a:pPr algn="l" fontAlgn="b"/>
                      <a:r>
                        <a:rPr lang="en-US" sz="1100" u="none" strike="noStrike" dirty="0">
                          <a:effectLst/>
                        </a:rPr>
                        <a:t>Local government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137,521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5754818"/>
                  </a:ext>
                </a:extLst>
              </a:tr>
              <a:tr h="206785">
                <a:tc>
                  <a:txBody>
                    <a:bodyPr/>
                    <a:lstStyle/>
                    <a:p>
                      <a:pPr algn="l" fontAlgn="b"/>
                      <a:r>
                        <a:rPr lang="en-US" sz="1100" u="none" strike="noStrike" dirty="0">
                          <a:effectLst/>
                        </a:rPr>
                        <a:t>State government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108,490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718904"/>
                  </a:ext>
                </a:extLst>
              </a:tr>
              <a:tr h="206785">
                <a:tc>
                  <a:txBody>
                    <a:bodyPr/>
                    <a:lstStyle/>
                    <a:p>
                      <a:pPr algn="l" fontAlgn="b"/>
                      <a:r>
                        <a:rPr lang="en-US" sz="1100" u="none" strike="noStrike" dirty="0">
                          <a:effectLst/>
                        </a:rPr>
                        <a:t>Federal government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43,179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112246"/>
                  </a:ext>
                </a:extLst>
              </a:tr>
              <a:tr h="206785">
                <a:tc>
                  <a:txBody>
                    <a:bodyPr/>
                    <a:lstStyle/>
                    <a:p>
                      <a:pPr algn="l" fontAlgn="b"/>
                      <a:r>
                        <a:rPr lang="en-US" sz="1100" u="none" strike="noStrike" dirty="0">
                          <a:effectLst/>
                        </a:rPr>
                        <a:t>Self-employed in own not incorporated business workers and unpaid family workers</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105,865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7174192"/>
                  </a:ext>
                </a:extLst>
              </a:tr>
            </a:tbl>
          </a:graphicData>
        </a:graphic>
      </p:graphicFrame>
    </p:spTree>
    <p:extLst>
      <p:ext uri="{BB962C8B-B14F-4D97-AF65-F5344CB8AC3E}">
        <p14:creationId xmlns:p14="http://schemas.microsoft.com/office/powerpoint/2010/main" val="93815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8A70-FF56-4CAB-9212-4604180C4D80}"/>
              </a:ext>
            </a:extLst>
          </p:cNvPr>
          <p:cNvSpPr>
            <a:spLocks noGrp="1"/>
          </p:cNvSpPr>
          <p:nvPr>
            <p:ph type="title"/>
          </p:nvPr>
        </p:nvSpPr>
        <p:spPr/>
        <p:txBody>
          <a:bodyPr>
            <a:normAutofit/>
          </a:bodyPr>
          <a:lstStyle/>
          <a:p>
            <a:r>
              <a:rPr lang="en-US" dirty="0"/>
              <a:t>Occupation – Acs</a:t>
            </a:r>
            <a:br>
              <a:rPr lang="en-US" dirty="0"/>
            </a:br>
            <a:r>
              <a:rPr lang="en-US" sz="1300" dirty="0"/>
              <a:t>(less occupational detail; demographic crosstabs)</a:t>
            </a:r>
          </a:p>
        </p:txBody>
      </p:sp>
      <p:graphicFrame>
        <p:nvGraphicFramePr>
          <p:cNvPr id="11" name="Content Placeholder 10">
            <a:extLst>
              <a:ext uri="{FF2B5EF4-FFF2-40B4-BE49-F238E27FC236}">
                <a16:creationId xmlns:a16="http://schemas.microsoft.com/office/drawing/2014/main" id="{1C36AE9B-509F-4487-8BF3-C59FEABB9670}"/>
              </a:ext>
            </a:extLst>
          </p:cNvPr>
          <p:cNvGraphicFramePr>
            <a:graphicFrameLocks noGrp="1"/>
          </p:cNvGraphicFramePr>
          <p:nvPr>
            <p:ph idx="1"/>
            <p:extLst>
              <p:ext uri="{D42A27DB-BD31-4B8C-83A1-F6EECF244321}">
                <p14:modId xmlns:p14="http://schemas.microsoft.com/office/powerpoint/2010/main" val="1733452610"/>
              </p:ext>
            </p:extLst>
          </p:nvPr>
        </p:nvGraphicFramePr>
        <p:xfrm>
          <a:off x="947956" y="2638425"/>
          <a:ext cx="10276515" cy="3684270"/>
        </p:xfrm>
        <a:graphic>
          <a:graphicData uri="http://schemas.openxmlformats.org/drawingml/2006/table">
            <a:tbl>
              <a:tblPr firstRow="1" bandRow="1">
                <a:tableStyleId>{5C22544A-7EE6-4342-B048-85BDC9FD1C3A}</a:tableStyleId>
              </a:tblPr>
              <a:tblGrid>
                <a:gridCol w="2055303">
                  <a:extLst>
                    <a:ext uri="{9D8B030D-6E8A-4147-A177-3AD203B41FA5}">
                      <a16:colId xmlns:a16="http://schemas.microsoft.com/office/drawing/2014/main" val="3012593785"/>
                    </a:ext>
                  </a:extLst>
                </a:gridCol>
                <a:gridCol w="2055303">
                  <a:extLst>
                    <a:ext uri="{9D8B030D-6E8A-4147-A177-3AD203B41FA5}">
                      <a16:colId xmlns:a16="http://schemas.microsoft.com/office/drawing/2014/main" val="1668225285"/>
                    </a:ext>
                  </a:extLst>
                </a:gridCol>
                <a:gridCol w="2055303">
                  <a:extLst>
                    <a:ext uri="{9D8B030D-6E8A-4147-A177-3AD203B41FA5}">
                      <a16:colId xmlns:a16="http://schemas.microsoft.com/office/drawing/2014/main" val="637227997"/>
                    </a:ext>
                  </a:extLst>
                </a:gridCol>
                <a:gridCol w="2055303">
                  <a:extLst>
                    <a:ext uri="{9D8B030D-6E8A-4147-A177-3AD203B41FA5}">
                      <a16:colId xmlns:a16="http://schemas.microsoft.com/office/drawing/2014/main" val="1256527156"/>
                    </a:ext>
                  </a:extLst>
                </a:gridCol>
                <a:gridCol w="2055303">
                  <a:extLst>
                    <a:ext uri="{9D8B030D-6E8A-4147-A177-3AD203B41FA5}">
                      <a16:colId xmlns:a16="http://schemas.microsoft.com/office/drawing/2014/main" val="2061550682"/>
                    </a:ext>
                  </a:extLst>
                </a:gridCol>
              </a:tblGrid>
              <a:tr h="370840">
                <a:tc>
                  <a:txBody>
                    <a:bodyPr/>
                    <a:lstStyle/>
                    <a:p>
                      <a:pPr algn="l" fontAlgn="ctr"/>
                      <a:r>
                        <a:rPr lang="en-US" sz="1400" b="1" i="0" u="none" strike="noStrike" dirty="0">
                          <a:solidFill>
                            <a:srgbClr val="000000"/>
                          </a:solidFill>
                          <a:effectLst/>
                          <a:latin typeface="Calibri" panose="020F0502020204030204" pitchFamily="34" charset="0"/>
                        </a:rPr>
                        <a:t> </a:t>
                      </a:r>
                    </a:p>
                  </a:txBody>
                  <a:tcPr marL="17244" marR="17244" marT="9525" marB="0" anchor="ctr"/>
                </a:tc>
                <a:tc>
                  <a:txBody>
                    <a:bodyPr/>
                    <a:lstStyle/>
                    <a:p>
                      <a:pPr algn="ctr" fontAlgn="ctr"/>
                      <a:r>
                        <a:rPr lang="en-US" sz="1400" b="1" i="0" u="none" strike="noStrike" dirty="0">
                          <a:solidFill>
                            <a:srgbClr val="000000"/>
                          </a:solidFill>
                          <a:effectLst/>
                          <a:latin typeface="Calibri" panose="020F0502020204030204" pitchFamily="34" charset="0"/>
                        </a:rPr>
                        <a:t>Median earnings (dollars)</a:t>
                      </a:r>
                    </a:p>
                  </a:txBody>
                  <a:tcPr marL="17244" marR="17244" marT="9525" marB="0" anchor="ctr"/>
                </a:tc>
                <a:tc>
                  <a:txBody>
                    <a:bodyPr/>
                    <a:lstStyle/>
                    <a:p>
                      <a:pPr algn="ctr" fontAlgn="ctr"/>
                      <a:r>
                        <a:rPr lang="en-US" sz="1400" b="1" i="0" u="none" strike="noStrike" dirty="0">
                          <a:solidFill>
                            <a:srgbClr val="000000"/>
                          </a:solidFill>
                          <a:effectLst/>
                          <a:latin typeface="Calibri" panose="020F0502020204030204" pitchFamily="34" charset="0"/>
                        </a:rPr>
                        <a:t>Median earnings (dollars) for male</a:t>
                      </a:r>
                    </a:p>
                  </a:txBody>
                  <a:tcPr marL="17244" marR="17244" marT="9525" marB="0" anchor="ctr"/>
                </a:tc>
                <a:tc>
                  <a:txBody>
                    <a:bodyPr/>
                    <a:lstStyle/>
                    <a:p>
                      <a:pPr algn="ctr" fontAlgn="ctr"/>
                      <a:r>
                        <a:rPr lang="en-US" sz="1400" b="1" i="0" u="none" strike="noStrike" dirty="0">
                          <a:solidFill>
                            <a:srgbClr val="000000"/>
                          </a:solidFill>
                          <a:effectLst/>
                          <a:latin typeface="Calibri" panose="020F0502020204030204" pitchFamily="34" charset="0"/>
                        </a:rPr>
                        <a:t>Median earnings (dollars) for female</a:t>
                      </a:r>
                    </a:p>
                  </a:txBody>
                  <a:tcPr marL="17244" marR="17244" marT="9525" marB="0" anchor="ctr"/>
                </a:tc>
                <a:tc>
                  <a:txBody>
                    <a:bodyPr/>
                    <a:lstStyle/>
                    <a:p>
                      <a:pPr algn="ctr" fontAlgn="ctr"/>
                      <a:r>
                        <a:rPr lang="en-US" sz="1400" b="1" i="0" u="none" strike="noStrike" dirty="0">
                          <a:solidFill>
                            <a:srgbClr val="000000"/>
                          </a:solidFill>
                          <a:effectLst/>
                          <a:latin typeface="Calibri" panose="020F0502020204030204" pitchFamily="34" charset="0"/>
                        </a:rPr>
                        <a:t>Women's earnings as a percentage of men's earning</a:t>
                      </a:r>
                    </a:p>
                  </a:txBody>
                  <a:tcPr marL="17244" marR="17244" marT="9525" marB="0" anchor="ctr"/>
                </a:tc>
                <a:extLst>
                  <a:ext uri="{0D108BD9-81ED-4DB2-BD59-A6C34878D82A}">
                    <a16:rowId xmlns:a16="http://schemas.microsoft.com/office/drawing/2014/main" val="4138265311"/>
                  </a:ext>
                </a:extLst>
              </a:tr>
              <a:tr h="370840">
                <a:tc>
                  <a:txBody>
                    <a:bodyPr/>
                    <a:lstStyle/>
                    <a:p>
                      <a:pPr algn="l" fontAlgn="b"/>
                      <a:r>
                        <a:rPr lang="en-US" sz="1400" b="0" i="0" u="none" strike="noStrike" dirty="0">
                          <a:solidFill>
                            <a:srgbClr val="000000"/>
                          </a:solidFill>
                          <a:effectLst/>
                          <a:latin typeface="Calibri" panose="020F0502020204030204" pitchFamily="34" charset="0"/>
                        </a:rPr>
                        <a:t>Civilian employed population 16 years and over with earnings</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35,558</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41,317</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30,414</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73.60%</a:t>
                      </a:r>
                    </a:p>
                  </a:txBody>
                  <a:tcPr marL="17244" marR="17244" marT="9525" marB="0" anchor="b"/>
                </a:tc>
                <a:extLst>
                  <a:ext uri="{0D108BD9-81ED-4DB2-BD59-A6C34878D82A}">
                    <a16:rowId xmlns:a16="http://schemas.microsoft.com/office/drawing/2014/main" val="667934579"/>
                  </a:ext>
                </a:extLst>
              </a:tr>
              <a:tr h="370840">
                <a:tc>
                  <a:txBody>
                    <a:bodyPr/>
                    <a:lstStyle/>
                    <a:p>
                      <a:pPr algn="l" fontAlgn="b"/>
                      <a:r>
                        <a:rPr lang="en-US" sz="1400" b="0" i="0" u="none" strike="noStrike" dirty="0">
                          <a:solidFill>
                            <a:srgbClr val="000000"/>
                          </a:solidFill>
                          <a:effectLst/>
                          <a:latin typeface="Calibri" panose="020F0502020204030204" pitchFamily="34" charset="0"/>
                        </a:rPr>
                        <a:t>Management, business, science, and arts occupations:</a:t>
                      </a:r>
                    </a:p>
                  </a:txBody>
                  <a:tcPr marL="155197"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51,219</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61,862</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44,863</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72.50%</a:t>
                      </a:r>
                    </a:p>
                  </a:txBody>
                  <a:tcPr marL="17244" marR="17244" marT="9525" marB="0" anchor="b"/>
                </a:tc>
                <a:extLst>
                  <a:ext uri="{0D108BD9-81ED-4DB2-BD59-A6C34878D82A}">
                    <a16:rowId xmlns:a16="http://schemas.microsoft.com/office/drawing/2014/main" val="360514011"/>
                  </a:ext>
                </a:extLst>
              </a:tr>
              <a:tr h="370840">
                <a:tc>
                  <a:txBody>
                    <a:bodyPr/>
                    <a:lstStyle/>
                    <a:p>
                      <a:pPr algn="l" fontAlgn="b"/>
                      <a:r>
                        <a:rPr lang="en-US" sz="1400" b="0" i="0" u="none" strike="noStrike" dirty="0">
                          <a:solidFill>
                            <a:srgbClr val="000000"/>
                          </a:solidFill>
                          <a:effectLst/>
                          <a:latin typeface="Calibri" panose="020F0502020204030204" pitchFamily="34" charset="0"/>
                        </a:rPr>
                        <a:t>Management, business, and financial occupations:</a:t>
                      </a:r>
                    </a:p>
                  </a:txBody>
                  <a:tcPr marL="310395"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57,443</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65,141</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50,011</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76.80%</a:t>
                      </a:r>
                    </a:p>
                  </a:txBody>
                  <a:tcPr marL="17244" marR="17244" marT="9525" marB="0" anchor="b"/>
                </a:tc>
                <a:extLst>
                  <a:ext uri="{0D108BD9-81ED-4DB2-BD59-A6C34878D82A}">
                    <a16:rowId xmlns:a16="http://schemas.microsoft.com/office/drawing/2014/main" val="3385937820"/>
                  </a:ext>
                </a:extLst>
              </a:tr>
              <a:tr h="370840">
                <a:tc>
                  <a:txBody>
                    <a:bodyPr/>
                    <a:lstStyle/>
                    <a:p>
                      <a:pPr algn="l" fontAlgn="b"/>
                      <a:r>
                        <a:rPr lang="en-US" sz="1400" b="0" i="0" u="none" strike="noStrike" dirty="0">
                          <a:solidFill>
                            <a:srgbClr val="000000"/>
                          </a:solidFill>
                          <a:effectLst/>
                          <a:latin typeface="Calibri" panose="020F0502020204030204" pitchFamily="34" charset="0"/>
                        </a:rPr>
                        <a:t>Management occupations</a:t>
                      </a:r>
                    </a:p>
                  </a:txBody>
                  <a:tcPr marL="465592"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60,925</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66,590</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51,778</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77.80%</a:t>
                      </a:r>
                    </a:p>
                  </a:txBody>
                  <a:tcPr marL="17244" marR="17244" marT="9525" marB="0" anchor="b"/>
                </a:tc>
                <a:extLst>
                  <a:ext uri="{0D108BD9-81ED-4DB2-BD59-A6C34878D82A}">
                    <a16:rowId xmlns:a16="http://schemas.microsoft.com/office/drawing/2014/main" val="2862292798"/>
                  </a:ext>
                </a:extLst>
              </a:tr>
              <a:tr h="370840">
                <a:tc>
                  <a:txBody>
                    <a:bodyPr/>
                    <a:lstStyle/>
                    <a:p>
                      <a:pPr algn="l" fontAlgn="b"/>
                      <a:r>
                        <a:rPr lang="en-US" sz="1400" b="0" i="0" u="none" strike="noStrike" dirty="0">
                          <a:solidFill>
                            <a:srgbClr val="000000"/>
                          </a:solidFill>
                          <a:effectLst/>
                          <a:latin typeface="Calibri" panose="020F0502020204030204" pitchFamily="34" charset="0"/>
                        </a:rPr>
                        <a:t>Business and financial operations occupations</a:t>
                      </a:r>
                    </a:p>
                  </a:txBody>
                  <a:tcPr marL="465592"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51,785</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61,207</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47,243</a:t>
                      </a:r>
                    </a:p>
                  </a:txBody>
                  <a:tcPr marL="17244" marR="17244" marT="9525" marB="0" anchor="b"/>
                </a:tc>
                <a:tc>
                  <a:txBody>
                    <a:bodyPr/>
                    <a:lstStyle/>
                    <a:p>
                      <a:pPr algn="ctr" fontAlgn="b"/>
                      <a:r>
                        <a:rPr lang="en-US" sz="1400" b="0" i="0" u="none" strike="noStrike" dirty="0">
                          <a:solidFill>
                            <a:srgbClr val="000000"/>
                          </a:solidFill>
                          <a:effectLst/>
                          <a:latin typeface="Calibri" panose="020F0502020204030204" pitchFamily="34" charset="0"/>
                        </a:rPr>
                        <a:t>77.20%</a:t>
                      </a:r>
                    </a:p>
                  </a:txBody>
                  <a:tcPr marL="17244" marR="17244" marT="9525" marB="0" anchor="b"/>
                </a:tc>
                <a:extLst>
                  <a:ext uri="{0D108BD9-81ED-4DB2-BD59-A6C34878D82A}">
                    <a16:rowId xmlns:a16="http://schemas.microsoft.com/office/drawing/2014/main" val="3674545128"/>
                  </a:ext>
                </a:extLst>
              </a:tr>
            </a:tbl>
          </a:graphicData>
        </a:graphic>
      </p:graphicFrame>
    </p:spTree>
    <p:extLst>
      <p:ext uri="{BB962C8B-B14F-4D97-AF65-F5344CB8AC3E}">
        <p14:creationId xmlns:p14="http://schemas.microsoft.com/office/powerpoint/2010/main" val="763345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612E-F642-45E3-AB2B-A6F030963FBC}"/>
              </a:ext>
            </a:extLst>
          </p:cNvPr>
          <p:cNvSpPr>
            <a:spLocks noGrp="1"/>
          </p:cNvSpPr>
          <p:nvPr>
            <p:ph type="title"/>
          </p:nvPr>
        </p:nvSpPr>
        <p:spPr/>
        <p:txBody>
          <a:bodyPr>
            <a:normAutofit/>
          </a:bodyPr>
          <a:lstStyle/>
          <a:p>
            <a:r>
              <a:rPr lang="en-US" dirty="0"/>
              <a:t>BLS (OEWS)</a:t>
            </a:r>
            <a:br>
              <a:rPr lang="en-US" dirty="0"/>
            </a:br>
            <a:r>
              <a:rPr lang="en-US" sz="1300" dirty="0"/>
              <a:t>(more occupational detail (33); salary scale)</a:t>
            </a:r>
          </a:p>
        </p:txBody>
      </p:sp>
      <p:graphicFrame>
        <p:nvGraphicFramePr>
          <p:cNvPr id="4" name="Content Placeholder 3">
            <a:extLst>
              <a:ext uri="{FF2B5EF4-FFF2-40B4-BE49-F238E27FC236}">
                <a16:creationId xmlns:a16="http://schemas.microsoft.com/office/drawing/2014/main" id="{D3E68C66-0765-4935-B245-235DA651A640}"/>
              </a:ext>
            </a:extLst>
          </p:cNvPr>
          <p:cNvGraphicFramePr>
            <a:graphicFrameLocks noGrp="1"/>
          </p:cNvGraphicFramePr>
          <p:nvPr>
            <p:ph idx="1"/>
            <p:extLst>
              <p:ext uri="{D42A27DB-BD31-4B8C-83A1-F6EECF244321}">
                <p14:modId xmlns:p14="http://schemas.microsoft.com/office/powerpoint/2010/main" val="2256450694"/>
              </p:ext>
            </p:extLst>
          </p:nvPr>
        </p:nvGraphicFramePr>
        <p:xfrm>
          <a:off x="671119" y="2369977"/>
          <a:ext cx="10209402" cy="4039215"/>
        </p:xfrm>
        <a:graphic>
          <a:graphicData uri="http://schemas.openxmlformats.org/drawingml/2006/table">
            <a:tbl>
              <a:tblPr firstRow="1" bandRow="1">
                <a:tableStyleId>{5C22544A-7EE6-4342-B048-85BDC9FD1C3A}</a:tableStyleId>
              </a:tblPr>
              <a:tblGrid>
                <a:gridCol w="3403134">
                  <a:extLst>
                    <a:ext uri="{9D8B030D-6E8A-4147-A177-3AD203B41FA5}">
                      <a16:colId xmlns:a16="http://schemas.microsoft.com/office/drawing/2014/main" val="3808719445"/>
                    </a:ext>
                  </a:extLst>
                </a:gridCol>
                <a:gridCol w="3403134">
                  <a:extLst>
                    <a:ext uri="{9D8B030D-6E8A-4147-A177-3AD203B41FA5}">
                      <a16:colId xmlns:a16="http://schemas.microsoft.com/office/drawing/2014/main" val="2265102806"/>
                    </a:ext>
                  </a:extLst>
                </a:gridCol>
                <a:gridCol w="3403134">
                  <a:extLst>
                    <a:ext uri="{9D8B030D-6E8A-4147-A177-3AD203B41FA5}">
                      <a16:colId xmlns:a16="http://schemas.microsoft.com/office/drawing/2014/main" val="925999135"/>
                    </a:ext>
                  </a:extLst>
                </a:gridCol>
              </a:tblGrid>
              <a:tr h="269281">
                <a:tc>
                  <a:txBody>
                    <a:bodyPr/>
                    <a:lstStyle/>
                    <a:p>
                      <a:pPr algn="l" fontAlgn="b"/>
                      <a:r>
                        <a:rPr lang="en-US" sz="1100" b="1" i="0" u="none" strike="noStrike" dirty="0">
                          <a:solidFill>
                            <a:srgbClr val="000000"/>
                          </a:solidFill>
                          <a:effectLst/>
                          <a:latin typeface="Calibri" panose="020F0502020204030204" pitchFamily="34" charset="0"/>
                        </a:rPr>
                        <a:t>OCC_CODE</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11-0000</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11-1021</a:t>
                      </a:r>
                    </a:p>
                  </a:txBody>
                  <a:tcPr marL="9525" marR="9525" marT="9525" marB="0" anchor="b"/>
                </a:tc>
                <a:extLst>
                  <a:ext uri="{0D108BD9-81ED-4DB2-BD59-A6C34878D82A}">
                    <a16:rowId xmlns:a16="http://schemas.microsoft.com/office/drawing/2014/main" val="3167382184"/>
                  </a:ext>
                </a:extLst>
              </a:tr>
              <a:tr h="269281">
                <a:tc>
                  <a:txBody>
                    <a:bodyPr/>
                    <a:lstStyle/>
                    <a:p>
                      <a:pPr algn="l" fontAlgn="b"/>
                      <a:r>
                        <a:rPr lang="en-US" sz="1100" b="1" i="0" u="none" strike="noStrike" dirty="0">
                          <a:solidFill>
                            <a:srgbClr val="000000"/>
                          </a:solidFill>
                          <a:effectLst/>
                          <a:latin typeface="Calibri" panose="020F0502020204030204" pitchFamily="34" charset="0"/>
                        </a:rPr>
                        <a:t>OCC_TITLE</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Management</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General &amp; Operations</a:t>
                      </a:r>
                    </a:p>
                  </a:txBody>
                  <a:tcPr marL="9525" marR="9525" marT="9525" marB="0" anchor="b"/>
                </a:tc>
                <a:extLst>
                  <a:ext uri="{0D108BD9-81ED-4DB2-BD59-A6C34878D82A}">
                    <a16:rowId xmlns:a16="http://schemas.microsoft.com/office/drawing/2014/main" val="3596159971"/>
                  </a:ext>
                </a:extLst>
              </a:tr>
              <a:tr h="269281">
                <a:tc>
                  <a:txBody>
                    <a:bodyPr/>
                    <a:lstStyle/>
                    <a:p>
                      <a:pPr algn="l" fontAlgn="b"/>
                      <a:r>
                        <a:rPr lang="en-US" sz="1100" b="0" i="0" u="none" strike="noStrike" dirty="0">
                          <a:solidFill>
                            <a:srgbClr val="000000"/>
                          </a:solidFill>
                          <a:effectLst/>
                          <a:latin typeface="Calibri" panose="020F0502020204030204" pitchFamily="34" charset="0"/>
                        </a:rPr>
                        <a:t>Employment</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$85,990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$32,010</a:t>
                      </a:r>
                    </a:p>
                  </a:txBody>
                  <a:tcPr marL="9525" marR="9525" marT="9525" marB="0" anchor="b"/>
                </a:tc>
                <a:extLst>
                  <a:ext uri="{0D108BD9-81ED-4DB2-BD59-A6C34878D82A}">
                    <a16:rowId xmlns:a16="http://schemas.microsoft.com/office/drawing/2014/main" val="3870581999"/>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Average</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val="2839487086"/>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Average</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$96,420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$92,650</a:t>
                      </a:r>
                    </a:p>
                  </a:txBody>
                  <a:tcPr marL="9525" marR="9525" marT="9525" marB="0" anchor="b"/>
                </a:tc>
                <a:extLst>
                  <a:ext uri="{0D108BD9-81ED-4DB2-BD59-A6C34878D82A}">
                    <a16:rowId xmlns:a16="http://schemas.microsoft.com/office/drawing/2014/main" val="1572801934"/>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10th </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2958147991"/>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25th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55519385"/>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Median</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3896509471"/>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75th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$56</a:t>
                      </a:r>
                    </a:p>
                  </a:txBody>
                  <a:tcPr marL="9525" marR="9525" marT="9525" marB="0" anchor="b"/>
                </a:tc>
                <a:extLst>
                  <a:ext uri="{0D108BD9-81ED-4DB2-BD59-A6C34878D82A}">
                    <a16:rowId xmlns:a16="http://schemas.microsoft.com/office/drawing/2014/main" val="311863255"/>
                  </a:ext>
                </a:extLst>
              </a:tr>
              <a:tr h="269281">
                <a:tc>
                  <a:txBody>
                    <a:bodyPr/>
                    <a:lstStyle/>
                    <a:p>
                      <a:pPr algn="l" fontAlgn="b"/>
                      <a:r>
                        <a:rPr lang="en-US" sz="1100" b="0" i="0" u="none" strike="noStrike" dirty="0">
                          <a:solidFill>
                            <a:srgbClr val="000000"/>
                          </a:solidFill>
                          <a:effectLst/>
                          <a:latin typeface="Calibri" panose="020F0502020204030204" pitchFamily="34" charset="0"/>
                        </a:rPr>
                        <a:t>Hourly 90th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$85</a:t>
                      </a:r>
                    </a:p>
                  </a:txBody>
                  <a:tcPr marL="9525" marR="9525" marT="9525" marB="0" anchor="b"/>
                </a:tc>
                <a:extLst>
                  <a:ext uri="{0D108BD9-81ED-4DB2-BD59-A6C34878D82A}">
                    <a16:rowId xmlns:a16="http://schemas.microsoft.com/office/drawing/2014/main" val="2521569663"/>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10th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$41,050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$35,550</a:t>
                      </a:r>
                    </a:p>
                  </a:txBody>
                  <a:tcPr marL="9525" marR="9525" marT="9525" marB="0" anchor="b"/>
                </a:tc>
                <a:extLst>
                  <a:ext uri="{0D108BD9-81ED-4DB2-BD59-A6C34878D82A}">
                    <a16:rowId xmlns:a16="http://schemas.microsoft.com/office/drawing/2014/main" val="3309113311"/>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25th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$57,260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$50,390</a:t>
                      </a:r>
                    </a:p>
                  </a:txBody>
                  <a:tcPr marL="9525" marR="9525" marT="9525" marB="0" anchor="b"/>
                </a:tc>
                <a:extLst>
                  <a:ext uri="{0D108BD9-81ED-4DB2-BD59-A6C34878D82A}">
                    <a16:rowId xmlns:a16="http://schemas.microsoft.com/office/drawing/2014/main" val="2896785468"/>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Median</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$82,600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$74,220</a:t>
                      </a:r>
                    </a:p>
                  </a:txBody>
                  <a:tcPr marL="9525" marR="9525" marT="9525" marB="0" anchor="b"/>
                </a:tc>
                <a:extLst>
                  <a:ext uri="{0D108BD9-81ED-4DB2-BD59-A6C34878D82A}">
                    <a16:rowId xmlns:a16="http://schemas.microsoft.com/office/drawing/2014/main" val="686178599"/>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75th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$119,150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$115,840</a:t>
                      </a:r>
                    </a:p>
                  </a:txBody>
                  <a:tcPr marL="9525" marR="9525" marT="9525" marB="0" anchor="b"/>
                </a:tc>
                <a:extLst>
                  <a:ext uri="{0D108BD9-81ED-4DB2-BD59-A6C34878D82A}">
                    <a16:rowId xmlns:a16="http://schemas.microsoft.com/office/drawing/2014/main" val="3342237178"/>
                  </a:ext>
                </a:extLst>
              </a:tr>
              <a:tr h="269281">
                <a:tc>
                  <a:txBody>
                    <a:bodyPr/>
                    <a:lstStyle/>
                    <a:p>
                      <a:pPr algn="l" fontAlgn="b"/>
                      <a:r>
                        <a:rPr lang="en-US" sz="1100" b="0" i="0" u="none" strike="noStrike" dirty="0">
                          <a:solidFill>
                            <a:srgbClr val="000000"/>
                          </a:solidFill>
                          <a:effectLst/>
                          <a:latin typeface="Calibri" panose="020F0502020204030204" pitchFamily="34" charset="0"/>
                        </a:rPr>
                        <a:t>Annual 90th</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$168,830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$176,350</a:t>
                      </a:r>
                    </a:p>
                  </a:txBody>
                  <a:tcPr marL="9525" marR="9525" marT="9525" marB="0" anchor="b"/>
                </a:tc>
                <a:extLst>
                  <a:ext uri="{0D108BD9-81ED-4DB2-BD59-A6C34878D82A}">
                    <a16:rowId xmlns:a16="http://schemas.microsoft.com/office/drawing/2014/main" val="1791334786"/>
                  </a:ext>
                </a:extLst>
              </a:tr>
            </a:tbl>
          </a:graphicData>
        </a:graphic>
      </p:graphicFrame>
    </p:spTree>
    <p:extLst>
      <p:ext uri="{BB962C8B-B14F-4D97-AF65-F5344CB8AC3E}">
        <p14:creationId xmlns:p14="http://schemas.microsoft.com/office/powerpoint/2010/main" val="4246327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B15B-72A7-41AE-BE80-B7F8DA08DEED}"/>
              </a:ext>
            </a:extLst>
          </p:cNvPr>
          <p:cNvSpPr>
            <a:spLocks noGrp="1"/>
          </p:cNvSpPr>
          <p:nvPr>
            <p:ph type="title"/>
          </p:nvPr>
        </p:nvSpPr>
        <p:spPr/>
        <p:txBody>
          <a:bodyPr/>
          <a:lstStyle/>
          <a:p>
            <a:r>
              <a:rPr lang="en-US" dirty="0"/>
              <a:t>Commuting (journey to work)</a:t>
            </a:r>
          </a:p>
        </p:txBody>
      </p:sp>
      <p:sp>
        <p:nvSpPr>
          <p:cNvPr id="3" name="Content Placeholder 2">
            <a:extLst>
              <a:ext uri="{FF2B5EF4-FFF2-40B4-BE49-F238E27FC236}">
                <a16:creationId xmlns:a16="http://schemas.microsoft.com/office/drawing/2014/main" id="{D8B8C130-8EA7-4A7B-AD39-43110A405E41}"/>
              </a:ext>
            </a:extLst>
          </p:cNvPr>
          <p:cNvSpPr>
            <a:spLocks noGrp="1"/>
          </p:cNvSpPr>
          <p:nvPr>
            <p:ph sz="half" idx="1"/>
          </p:nvPr>
        </p:nvSpPr>
        <p:spPr/>
        <p:txBody>
          <a:bodyPr/>
          <a:lstStyle/>
          <a:p>
            <a:pPr marL="0" indent="0">
              <a:buNone/>
            </a:pPr>
            <a:r>
              <a:rPr lang="en-US" dirty="0"/>
              <a:t>Commuting data include:</a:t>
            </a:r>
          </a:p>
          <a:p>
            <a:r>
              <a:rPr lang="en-US" dirty="0"/>
              <a:t>Where people work and live</a:t>
            </a:r>
          </a:p>
          <a:p>
            <a:r>
              <a:rPr lang="en-US" dirty="0"/>
              <a:t>Time trips start</a:t>
            </a:r>
          </a:p>
          <a:p>
            <a:r>
              <a:rPr lang="en-US" dirty="0"/>
              <a:t>How they travel (car, bike, walk, bus)</a:t>
            </a:r>
          </a:p>
          <a:p>
            <a:r>
              <a:rPr lang="en-US" dirty="0"/>
              <a:t>Length of trip</a:t>
            </a:r>
          </a:p>
        </p:txBody>
      </p:sp>
      <p:sp>
        <p:nvSpPr>
          <p:cNvPr id="39" name="Content Placeholder 38">
            <a:extLst>
              <a:ext uri="{FF2B5EF4-FFF2-40B4-BE49-F238E27FC236}">
                <a16:creationId xmlns:a16="http://schemas.microsoft.com/office/drawing/2014/main" id="{E938C3EA-C63E-49D6-B7DB-B40609DFC8A0}"/>
              </a:ext>
            </a:extLst>
          </p:cNvPr>
          <p:cNvSpPr>
            <a:spLocks noGrp="1"/>
          </p:cNvSpPr>
          <p:nvPr>
            <p:ph sz="half" idx="2"/>
          </p:nvPr>
        </p:nvSpPr>
        <p:spPr/>
        <p:txBody>
          <a:bodyPr/>
          <a:lstStyle/>
          <a:p>
            <a:pPr marL="0" indent="0">
              <a:buNone/>
            </a:pPr>
            <a:r>
              <a:rPr lang="en-US" dirty="0"/>
              <a:t>5-Year ACS Commuting Flows files</a:t>
            </a:r>
          </a:p>
          <a:p>
            <a:r>
              <a:rPr lang="en-US" dirty="0"/>
              <a:t>Workers’ residence location and workplace location are coupled, and a </a:t>
            </a:r>
            <a:r>
              <a:rPr lang="en-US" i="1" dirty="0"/>
              <a:t>commuting flow</a:t>
            </a:r>
            <a:r>
              <a:rPr lang="en-US" dirty="0"/>
              <a:t> is generated</a:t>
            </a:r>
          </a:p>
          <a:p>
            <a:pPr marL="0" indent="0">
              <a:buNone/>
            </a:pPr>
            <a:endParaRPr lang="en-US" dirty="0"/>
          </a:p>
          <a:p>
            <a:r>
              <a:rPr lang="en-US" dirty="0"/>
              <a:t>Commuting flow estimates are not included among standard annual ACS products</a:t>
            </a:r>
          </a:p>
          <a:p>
            <a:pPr marL="0" indent="0">
              <a:buNone/>
            </a:pPr>
            <a:endParaRPr lang="en-US" dirty="0"/>
          </a:p>
        </p:txBody>
      </p:sp>
    </p:spTree>
    <p:extLst>
      <p:ext uri="{BB962C8B-B14F-4D97-AF65-F5344CB8AC3E}">
        <p14:creationId xmlns:p14="http://schemas.microsoft.com/office/powerpoint/2010/main" val="1372087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 and trends</a:t>
            </a:r>
          </a:p>
        </p:txBody>
      </p:sp>
      <p:sp>
        <p:nvSpPr>
          <p:cNvPr id="3" name="Text Placeholder 2"/>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382102624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 of economic analysis</a:t>
            </a:r>
          </a:p>
        </p:txBody>
      </p:sp>
      <p:sp>
        <p:nvSpPr>
          <p:cNvPr id="3" name="Content Placeholder 2"/>
          <p:cNvSpPr>
            <a:spLocks noGrp="1"/>
          </p:cNvSpPr>
          <p:nvPr>
            <p:ph idx="1"/>
          </p:nvPr>
        </p:nvSpPr>
        <p:spPr/>
        <p:txBody>
          <a:bodyPr/>
          <a:lstStyle/>
          <a:p>
            <a:r>
              <a:rPr lang="en-US" dirty="0"/>
              <a:t>Gross Domestic Product</a:t>
            </a:r>
          </a:p>
          <a:p>
            <a:r>
              <a:rPr lang="en-US" dirty="0"/>
              <a:t>Personal Income</a:t>
            </a:r>
          </a:p>
          <a:p>
            <a:r>
              <a:rPr lang="en-US" dirty="0"/>
              <a:t>Employment and Wage Estimates </a:t>
            </a:r>
          </a:p>
          <a:p>
            <a:r>
              <a:rPr lang="en-US" dirty="0"/>
              <a:t>Regional Price Parities</a:t>
            </a:r>
          </a:p>
        </p:txBody>
      </p:sp>
    </p:spTree>
    <p:extLst>
      <p:ext uri="{BB962C8B-B14F-4D97-AF65-F5344CB8AC3E}">
        <p14:creationId xmlns:p14="http://schemas.microsoft.com/office/powerpoint/2010/main" val="2946690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940E-6EF8-42F0-87E1-63F7C83BEF78}"/>
              </a:ext>
            </a:extLst>
          </p:cNvPr>
          <p:cNvSpPr>
            <a:spLocks noGrp="1"/>
          </p:cNvSpPr>
          <p:nvPr>
            <p:ph type="title"/>
          </p:nvPr>
        </p:nvSpPr>
        <p:spPr/>
        <p:txBody>
          <a:bodyPr/>
          <a:lstStyle/>
          <a:p>
            <a:r>
              <a:rPr lang="en-US" dirty="0"/>
              <a:t>Gross domestic product (GDP)</a:t>
            </a:r>
          </a:p>
        </p:txBody>
      </p:sp>
      <p:sp>
        <p:nvSpPr>
          <p:cNvPr id="3" name="Content Placeholder 2">
            <a:extLst>
              <a:ext uri="{FF2B5EF4-FFF2-40B4-BE49-F238E27FC236}">
                <a16:creationId xmlns:a16="http://schemas.microsoft.com/office/drawing/2014/main" id="{2C1EA0C7-2A7E-4A80-BA7F-7ACBDA3557A5}"/>
              </a:ext>
            </a:extLst>
          </p:cNvPr>
          <p:cNvSpPr>
            <a:spLocks noGrp="1"/>
          </p:cNvSpPr>
          <p:nvPr>
            <p:ph idx="1"/>
          </p:nvPr>
        </p:nvSpPr>
        <p:spPr/>
        <p:txBody>
          <a:bodyPr/>
          <a:lstStyle/>
          <a:p>
            <a:r>
              <a:rPr lang="en-US" dirty="0"/>
              <a:t>GDP by county is the value of goods and services produced by the county's economy less the value of goods and services used up in their production. It is the sub-state counterpart of the nation's GDP.</a:t>
            </a:r>
          </a:p>
          <a:p>
            <a:endParaRPr lang="en-US" dirty="0"/>
          </a:p>
          <a:p>
            <a:r>
              <a:rPr lang="en-US" dirty="0"/>
              <a:t>BEA produces both nominal and real estimates.  Convention is to present real (inflation-adjusted) data and use real to calculate growth rates.</a:t>
            </a:r>
          </a:p>
          <a:p>
            <a:endParaRPr lang="en-US" dirty="0"/>
          </a:p>
          <a:p>
            <a:r>
              <a:rPr lang="en-US" dirty="0"/>
              <a:t>GDP estimates are available by industry by county.</a:t>
            </a:r>
          </a:p>
        </p:txBody>
      </p:sp>
    </p:spTree>
    <p:extLst>
      <p:ext uri="{BB962C8B-B14F-4D97-AF65-F5344CB8AC3E}">
        <p14:creationId xmlns:p14="http://schemas.microsoft.com/office/powerpoint/2010/main" val="50350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FIPS</a:t>
            </a:r>
          </a:p>
        </p:txBody>
      </p:sp>
      <p:sp>
        <p:nvSpPr>
          <p:cNvPr id="3" name="Content Placeholder 2"/>
          <p:cNvSpPr>
            <a:spLocks noGrp="1"/>
          </p:cNvSpPr>
          <p:nvPr>
            <p:ph idx="1"/>
          </p:nvPr>
        </p:nvSpPr>
        <p:spPr/>
        <p:txBody>
          <a:bodyPr>
            <a:noAutofit/>
          </a:bodyPr>
          <a:lstStyle/>
          <a:p>
            <a:r>
              <a:rPr lang="en-US" dirty="0"/>
              <a:t>FIPS Codes are assigned alphabetically</a:t>
            </a:r>
          </a:p>
          <a:p>
            <a:r>
              <a:rPr lang="en-US" dirty="0"/>
              <a:t>Kentucky			21</a:t>
            </a:r>
          </a:p>
          <a:p>
            <a:r>
              <a:rPr lang="en-US" dirty="0"/>
              <a:t>Counties in Kentucky</a:t>
            </a:r>
          </a:p>
          <a:p>
            <a:pPr lvl="1"/>
            <a:r>
              <a:rPr lang="en-US" dirty="0"/>
              <a:t>Boone County, KY		21015</a:t>
            </a:r>
          </a:p>
          <a:p>
            <a:pPr lvl="1"/>
            <a:r>
              <a:rPr lang="en-US" dirty="0"/>
              <a:t>Campbell			21037</a:t>
            </a:r>
          </a:p>
          <a:p>
            <a:pPr lvl="1"/>
            <a:r>
              <a:rPr lang="en-US" dirty="0"/>
              <a:t>Kenton			21117</a:t>
            </a:r>
          </a:p>
          <a:p>
            <a:r>
              <a:rPr lang="en-US" dirty="0"/>
              <a:t>Cities in Kentucky are not nested and thus do not necessarily start with 21</a:t>
            </a:r>
          </a:p>
          <a:p>
            <a:pPr lvl="1"/>
            <a:r>
              <a:rPr lang="en-US" dirty="0"/>
              <a:t>Covington, KY			17848 			</a:t>
            </a:r>
          </a:p>
          <a:p>
            <a:pPr lvl="1"/>
            <a:r>
              <a:rPr lang="en-US" dirty="0"/>
              <a:t>Covington, GA			20064 </a:t>
            </a:r>
          </a:p>
        </p:txBody>
      </p:sp>
      <p:sp>
        <p:nvSpPr>
          <p:cNvPr id="4" name="TextBox 3">
            <a:extLst>
              <a:ext uri="{FF2B5EF4-FFF2-40B4-BE49-F238E27FC236}">
                <a16:creationId xmlns:a16="http://schemas.microsoft.com/office/drawing/2014/main" id="{B3B007A9-0D90-4CD7-965B-388FAE7E43F4}"/>
              </a:ext>
            </a:extLst>
          </p:cNvPr>
          <p:cNvSpPr txBox="1"/>
          <p:nvPr/>
        </p:nvSpPr>
        <p:spPr>
          <a:xfrm>
            <a:off x="9437615" y="3250440"/>
            <a:ext cx="1862356" cy="1477328"/>
          </a:xfrm>
          <a:prstGeom prst="rect">
            <a:avLst/>
          </a:prstGeom>
          <a:noFill/>
        </p:spPr>
        <p:txBody>
          <a:bodyPr wrap="square" rtlCol="0">
            <a:spAutoFit/>
          </a:bodyPr>
          <a:lstStyle/>
          <a:p>
            <a:pPr algn="ctr"/>
            <a:r>
              <a:rPr lang="en-US" dirty="0">
                <a:solidFill>
                  <a:srgbClr val="FF0000"/>
                </a:solidFill>
              </a:rPr>
              <a:t>EVERY</a:t>
            </a:r>
            <a:r>
              <a:rPr lang="en-US" dirty="0"/>
              <a:t> geography that has data collected will have a unique FIPS code</a:t>
            </a:r>
          </a:p>
        </p:txBody>
      </p:sp>
    </p:spTree>
    <p:extLst>
      <p:ext uri="{BB962C8B-B14F-4D97-AF65-F5344CB8AC3E}">
        <p14:creationId xmlns:p14="http://schemas.microsoft.com/office/powerpoint/2010/main" val="3964582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1E3F-2DD0-4A2E-A093-8B7BB6393FBE}"/>
              </a:ext>
            </a:extLst>
          </p:cNvPr>
          <p:cNvSpPr>
            <a:spLocks noGrp="1"/>
          </p:cNvSpPr>
          <p:nvPr>
            <p:ph type="title"/>
          </p:nvPr>
        </p:nvSpPr>
        <p:spPr/>
        <p:txBody>
          <a:bodyPr/>
          <a:lstStyle/>
          <a:p>
            <a:r>
              <a:rPr lang="en-US" dirty="0"/>
              <a:t>Personal income</a:t>
            </a:r>
          </a:p>
        </p:txBody>
      </p:sp>
      <p:sp>
        <p:nvSpPr>
          <p:cNvPr id="3" name="Content Placeholder 2">
            <a:extLst>
              <a:ext uri="{FF2B5EF4-FFF2-40B4-BE49-F238E27FC236}">
                <a16:creationId xmlns:a16="http://schemas.microsoft.com/office/drawing/2014/main" id="{E6B58DBC-5A1C-4EB7-8E0E-CC69DF8370BA}"/>
              </a:ext>
            </a:extLst>
          </p:cNvPr>
          <p:cNvSpPr>
            <a:spLocks noGrp="1"/>
          </p:cNvSpPr>
          <p:nvPr>
            <p:ph idx="1"/>
          </p:nvPr>
        </p:nvSpPr>
        <p:spPr/>
        <p:txBody>
          <a:bodyPr/>
          <a:lstStyle/>
          <a:p>
            <a:r>
              <a:rPr lang="en-US" dirty="0"/>
              <a:t>Personal income is defined as the sum of wages and salaries, </a:t>
            </a:r>
            <a:br>
              <a:rPr lang="en-US" dirty="0"/>
            </a:br>
            <a:r>
              <a:rPr lang="en-US" dirty="0"/>
              <a:t>supplements to wages and salaries, proprietors’ income, dividends, interest, and rent, and personal current transfer receipts, less contributions for government social insurance.  (real and nominal)</a:t>
            </a:r>
          </a:p>
          <a:p>
            <a:endParaRPr lang="en-US" dirty="0"/>
          </a:p>
          <a:p>
            <a:r>
              <a:rPr lang="en-US" dirty="0">
                <a:solidFill>
                  <a:srgbClr val="FF0000"/>
                </a:solidFill>
              </a:rPr>
              <a:t>Negative Growth Rates</a:t>
            </a:r>
            <a:r>
              <a:rPr lang="en-US" dirty="0"/>
              <a:t>:  Be careful calculating growth rates for farm income.  Two negative years can result in a positive growth rate.</a:t>
            </a:r>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BDF2EACC-9E55-4059-AE16-1F295B76E94F}"/>
              </a:ext>
            </a:extLst>
          </p:cNvPr>
          <p:cNvGraphicFramePr>
            <a:graphicFrameLocks noGrp="1"/>
          </p:cNvGraphicFramePr>
          <p:nvPr/>
        </p:nvGraphicFramePr>
        <p:xfrm>
          <a:off x="2673291" y="5024532"/>
          <a:ext cx="7376721" cy="672686"/>
        </p:xfrm>
        <a:graphic>
          <a:graphicData uri="http://schemas.openxmlformats.org/drawingml/2006/table">
            <a:tbl>
              <a:tblPr>
                <a:tableStyleId>{5940675A-B579-460E-94D1-54222C63F5DA}</a:tableStyleId>
              </a:tblPr>
              <a:tblGrid>
                <a:gridCol w="2377332">
                  <a:extLst>
                    <a:ext uri="{9D8B030D-6E8A-4147-A177-3AD203B41FA5}">
                      <a16:colId xmlns:a16="http://schemas.microsoft.com/office/drawing/2014/main" val="794453283"/>
                    </a:ext>
                  </a:extLst>
                </a:gridCol>
                <a:gridCol w="2622057">
                  <a:extLst>
                    <a:ext uri="{9D8B030D-6E8A-4147-A177-3AD203B41FA5}">
                      <a16:colId xmlns:a16="http://schemas.microsoft.com/office/drawing/2014/main" val="1299822470"/>
                    </a:ext>
                  </a:extLst>
                </a:gridCol>
                <a:gridCol w="2377332">
                  <a:extLst>
                    <a:ext uri="{9D8B030D-6E8A-4147-A177-3AD203B41FA5}">
                      <a16:colId xmlns:a16="http://schemas.microsoft.com/office/drawing/2014/main" val="2655628388"/>
                    </a:ext>
                  </a:extLst>
                </a:gridCol>
              </a:tblGrid>
              <a:tr h="388841">
                <a:tc>
                  <a:txBody>
                    <a:bodyPr/>
                    <a:lstStyle/>
                    <a:p>
                      <a:pPr algn="ctr" fontAlgn="b"/>
                      <a:r>
                        <a:rPr lang="en-US" sz="1800" u="none" strike="noStrike" dirty="0">
                          <a:effectLst/>
                        </a:rPr>
                        <a:t> Year 1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Year 2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Percent Change</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5575067"/>
                  </a:ext>
                </a:extLst>
              </a:tr>
              <a:tr h="207251">
                <a:tc>
                  <a:txBody>
                    <a:bodyPr/>
                    <a:lstStyle/>
                    <a:p>
                      <a:pPr algn="ctr" fontAlgn="b"/>
                      <a:r>
                        <a:rPr lang="en-US" sz="1800" u="none" strike="noStrike" dirty="0">
                          <a:effectLst/>
                        </a:rPr>
                        <a:t>($200,000)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($300,000)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7532033"/>
                  </a:ext>
                </a:extLst>
              </a:tr>
            </a:tbl>
          </a:graphicData>
        </a:graphic>
      </p:graphicFrame>
    </p:spTree>
    <p:extLst>
      <p:ext uri="{BB962C8B-B14F-4D97-AF65-F5344CB8AC3E}">
        <p14:creationId xmlns:p14="http://schemas.microsoft.com/office/powerpoint/2010/main" val="568032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608-4CEC-4737-BA00-3235EFA0334F}"/>
              </a:ext>
            </a:extLst>
          </p:cNvPr>
          <p:cNvSpPr>
            <a:spLocks noGrp="1"/>
          </p:cNvSpPr>
          <p:nvPr>
            <p:ph type="title"/>
          </p:nvPr>
        </p:nvSpPr>
        <p:spPr/>
        <p:txBody>
          <a:bodyPr/>
          <a:lstStyle/>
          <a:p>
            <a:r>
              <a:rPr lang="en-US" dirty="0"/>
              <a:t>Personal income notes</a:t>
            </a:r>
          </a:p>
        </p:txBody>
      </p:sp>
      <p:sp>
        <p:nvSpPr>
          <p:cNvPr id="3" name="Content Placeholder 2">
            <a:extLst>
              <a:ext uri="{FF2B5EF4-FFF2-40B4-BE49-F238E27FC236}">
                <a16:creationId xmlns:a16="http://schemas.microsoft.com/office/drawing/2014/main" id="{179B24BE-DC4E-4293-934F-E485D9EA441D}"/>
              </a:ext>
            </a:extLst>
          </p:cNvPr>
          <p:cNvSpPr>
            <a:spLocks noGrp="1"/>
          </p:cNvSpPr>
          <p:nvPr>
            <p:ph idx="1"/>
          </p:nvPr>
        </p:nvSpPr>
        <p:spPr/>
        <p:txBody>
          <a:bodyPr/>
          <a:lstStyle/>
          <a:p>
            <a:r>
              <a:rPr lang="en-US" dirty="0"/>
              <a:t>Personal income is measured at the Place of Residence </a:t>
            </a:r>
            <a:r>
              <a:rPr lang="en-US" dirty="0">
                <a:solidFill>
                  <a:srgbClr val="FF0000"/>
                </a:solidFill>
              </a:rPr>
              <a:t>(it is not a sum of the wage and salary earnings paid out by employers located within the county)</a:t>
            </a:r>
          </a:p>
          <a:p>
            <a:r>
              <a:rPr lang="en-US" dirty="0"/>
              <a:t>Personal income includes employer contributions to pension funds</a:t>
            </a:r>
          </a:p>
          <a:p>
            <a:r>
              <a:rPr lang="en-US" dirty="0"/>
              <a:t>Personal income includes the value of government transfers</a:t>
            </a:r>
          </a:p>
          <a:p>
            <a:pPr lvl="1"/>
            <a:r>
              <a:rPr lang="en-US" dirty="0"/>
              <a:t>SNAP benefits, housing, </a:t>
            </a:r>
            <a:r>
              <a:rPr lang="en-US" dirty="0">
                <a:solidFill>
                  <a:schemeClr val="tx1"/>
                </a:solidFill>
              </a:rPr>
              <a:t>Medicaid, Medicare</a:t>
            </a:r>
          </a:p>
          <a:p>
            <a:endParaRPr lang="en-US" dirty="0"/>
          </a:p>
        </p:txBody>
      </p:sp>
    </p:spTree>
    <p:extLst>
      <p:ext uri="{BB962C8B-B14F-4D97-AF65-F5344CB8AC3E}">
        <p14:creationId xmlns:p14="http://schemas.microsoft.com/office/powerpoint/2010/main" val="3579389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00F9-E919-4770-B617-2CAC872D2DC2}"/>
              </a:ext>
            </a:extLst>
          </p:cNvPr>
          <p:cNvSpPr>
            <a:spLocks noGrp="1"/>
          </p:cNvSpPr>
          <p:nvPr>
            <p:ph type="title"/>
          </p:nvPr>
        </p:nvSpPr>
        <p:spPr/>
        <p:txBody>
          <a:bodyPr/>
          <a:lstStyle/>
          <a:p>
            <a:r>
              <a:rPr lang="en-US" dirty="0"/>
              <a:t>Per capita personal income</a:t>
            </a:r>
          </a:p>
        </p:txBody>
      </p:sp>
      <p:sp>
        <p:nvSpPr>
          <p:cNvPr id="3" name="Content Placeholder 2">
            <a:extLst>
              <a:ext uri="{FF2B5EF4-FFF2-40B4-BE49-F238E27FC236}">
                <a16:creationId xmlns:a16="http://schemas.microsoft.com/office/drawing/2014/main" id="{698EEAD7-BD68-4ED5-8D0D-E6F43F9BE6F0}"/>
              </a:ext>
            </a:extLst>
          </p:cNvPr>
          <p:cNvSpPr>
            <a:spLocks noGrp="1"/>
          </p:cNvSpPr>
          <p:nvPr>
            <p:ph idx="1"/>
          </p:nvPr>
        </p:nvSpPr>
        <p:spPr/>
        <p:txBody>
          <a:bodyPr>
            <a:normAutofit/>
          </a:bodyPr>
          <a:lstStyle/>
          <a:p>
            <a:r>
              <a:rPr lang="en-US" dirty="0"/>
              <a:t>PCPI = total personal income divided by the resident population</a:t>
            </a:r>
          </a:p>
          <a:p>
            <a:r>
              <a:rPr lang="en-US" dirty="0">
                <a:solidFill>
                  <a:srgbClr val="FF0000"/>
                </a:solidFill>
              </a:rPr>
              <a:t>Note</a:t>
            </a:r>
            <a:r>
              <a:rPr lang="en-US" dirty="0"/>
              <a:t>:  the presence of a large institutional population – college or prison – will tend to keep the PCPI of an area artificially low and thus does not necessarily represent the economic well being of permanent residents.  </a:t>
            </a:r>
          </a:p>
          <a:p>
            <a:r>
              <a:rPr lang="en-US" dirty="0">
                <a:solidFill>
                  <a:srgbClr val="FF0000"/>
                </a:solidFill>
              </a:rPr>
              <a:t>Caution:  </a:t>
            </a:r>
            <a:r>
              <a:rPr lang="en-US" dirty="0"/>
              <a:t>Farm proprietors’ income as measured for personal income reflects returns from current production; it does not measure current cash flows. Sales out of inventories are included in current gross farm income, but they are excluded from net farm income because they represent income from a previous year’s production.</a:t>
            </a:r>
          </a:p>
          <a:p>
            <a:endParaRPr lang="en-US" dirty="0"/>
          </a:p>
          <a:p>
            <a:pPr marL="0" indent="0">
              <a:buNone/>
            </a:pPr>
            <a:endParaRPr lang="en-US" dirty="0"/>
          </a:p>
        </p:txBody>
      </p:sp>
    </p:spTree>
    <p:extLst>
      <p:ext uri="{BB962C8B-B14F-4D97-AF65-F5344CB8AC3E}">
        <p14:creationId xmlns:p14="http://schemas.microsoft.com/office/powerpoint/2010/main" val="960379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352B-444D-4385-AAF1-573A0A844D02}"/>
              </a:ext>
            </a:extLst>
          </p:cNvPr>
          <p:cNvSpPr>
            <a:spLocks noGrp="1"/>
          </p:cNvSpPr>
          <p:nvPr>
            <p:ph type="title"/>
          </p:nvPr>
        </p:nvSpPr>
        <p:spPr/>
        <p:txBody>
          <a:bodyPr/>
          <a:lstStyle/>
          <a:p>
            <a:r>
              <a:rPr lang="en-US" dirty="0"/>
              <a:t>PCPI as a percent of u.s. average</a:t>
            </a:r>
            <a:br>
              <a:rPr lang="en-US" dirty="0"/>
            </a:br>
            <a:r>
              <a:rPr lang="en-US" dirty="0"/>
              <a:t>Comparison across regions</a:t>
            </a:r>
          </a:p>
        </p:txBody>
      </p:sp>
      <p:graphicFrame>
        <p:nvGraphicFramePr>
          <p:cNvPr id="4" name="Content Placeholder 3">
            <a:extLst>
              <a:ext uri="{FF2B5EF4-FFF2-40B4-BE49-F238E27FC236}">
                <a16:creationId xmlns:a16="http://schemas.microsoft.com/office/drawing/2014/main" id="{DBA289C6-4289-41E6-BC2E-5AFE26BBFE9F}"/>
              </a:ext>
            </a:extLst>
          </p:cNvPr>
          <p:cNvGraphicFramePr>
            <a:graphicFrameLocks noGrp="1"/>
          </p:cNvGraphicFramePr>
          <p:nvPr>
            <p:ph idx="1"/>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1132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BF3C7-17B6-4D12-9719-A81601013B9A}"/>
              </a:ext>
            </a:extLst>
          </p:cNvPr>
          <p:cNvSpPr>
            <a:spLocks noGrp="1"/>
          </p:cNvSpPr>
          <p:nvPr>
            <p:ph type="body" idx="1"/>
          </p:nvPr>
        </p:nvSpPr>
        <p:spPr/>
        <p:txBody>
          <a:bodyPr>
            <a:normAutofit fontScale="70000" lnSpcReduction="20000"/>
          </a:bodyPr>
          <a:lstStyle/>
          <a:p>
            <a:r>
              <a:rPr lang="en-US" dirty="0"/>
              <a:t>Annual percent change</a:t>
            </a:r>
          </a:p>
          <a:p>
            <a:r>
              <a:rPr lang="en-US" dirty="0"/>
              <a:t>Comparison against </a:t>
            </a:r>
            <a:r>
              <a:rPr lang="en-US" dirty="0">
                <a:solidFill>
                  <a:srgbClr val="FF0000"/>
                </a:solidFill>
              </a:rPr>
              <a:t>past performance</a:t>
            </a:r>
          </a:p>
        </p:txBody>
      </p:sp>
      <p:sp>
        <p:nvSpPr>
          <p:cNvPr id="5" name="Text Placeholder 4">
            <a:extLst>
              <a:ext uri="{FF2B5EF4-FFF2-40B4-BE49-F238E27FC236}">
                <a16:creationId xmlns:a16="http://schemas.microsoft.com/office/drawing/2014/main" id="{AA6F48FD-F023-4EA2-8FA4-E01D95F16B2E}"/>
              </a:ext>
            </a:extLst>
          </p:cNvPr>
          <p:cNvSpPr>
            <a:spLocks noGrp="1"/>
          </p:cNvSpPr>
          <p:nvPr>
            <p:ph type="body" sz="quarter" idx="13"/>
          </p:nvPr>
        </p:nvSpPr>
        <p:spPr/>
        <p:txBody>
          <a:bodyPr>
            <a:normAutofit/>
          </a:bodyPr>
          <a:lstStyle/>
          <a:p>
            <a:r>
              <a:rPr lang="en-US" sz="1300" dirty="0"/>
              <a:t>As a percent of us average</a:t>
            </a:r>
          </a:p>
          <a:p>
            <a:r>
              <a:rPr lang="en-US" sz="1300" dirty="0"/>
              <a:t>Comparison against a </a:t>
            </a:r>
            <a:r>
              <a:rPr lang="en-US" sz="1300" dirty="0">
                <a:solidFill>
                  <a:srgbClr val="FF0000"/>
                </a:solidFill>
              </a:rPr>
              <a:t>benchmark</a:t>
            </a:r>
          </a:p>
        </p:txBody>
      </p:sp>
      <p:sp>
        <p:nvSpPr>
          <p:cNvPr id="6" name="Title 5">
            <a:extLst>
              <a:ext uri="{FF2B5EF4-FFF2-40B4-BE49-F238E27FC236}">
                <a16:creationId xmlns:a16="http://schemas.microsoft.com/office/drawing/2014/main" id="{1449D42B-F828-40D2-AB25-E549A2A09571}"/>
              </a:ext>
            </a:extLst>
          </p:cNvPr>
          <p:cNvSpPr>
            <a:spLocks noGrp="1"/>
          </p:cNvSpPr>
          <p:nvPr>
            <p:ph type="title"/>
          </p:nvPr>
        </p:nvSpPr>
        <p:spPr>
          <a:xfrm>
            <a:off x="2231136" y="964692"/>
            <a:ext cx="7729728" cy="1188720"/>
          </a:xfrm>
        </p:spPr>
        <p:txBody>
          <a:bodyPr>
            <a:normAutofit fontScale="90000"/>
          </a:bodyPr>
          <a:lstStyle/>
          <a:p>
            <a:r>
              <a:rPr lang="en-US" dirty="0"/>
              <a:t>Pcpi:  Elizabethtown-Fort Knox, KY (Metropolitan Statistical Area)</a:t>
            </a:r>
            <a:br>
              <a:rPr lang="en-US" dirty="0"/>
            </a:br>
            <a:endParaRPr lang="en-US" dirty="0"/>
          </a:p>
        </p:txBody>
      </p:sp>
      <p:graphicFrame>
        <p:nvGraphicFramePr>
          <p:cNvPr id="7" name="Content Placeholder 6">
            <a:extLst>
              <a:ext uri="{FF2B5EF4-FFF2-40B4-BE49-F238E27FC236}">
                <a16:creationId xmlns:a16="http://schemas.microsoft.com/office/drawing/2014/main" id="{0E936766-C787-421A-AC95-2384218DC35A}"/>
              </a:ext>
            </a:extLst>
          </p:cNvPr>
          <p:cNvGraphicFramePr>
            <a:graphicFrameLocks noGrp="1"/>
          </p:cNvGraphicFramePr>
          <p:nvPr>
            <p:ph sz="half" idx="2"/>
          </p:nvPr>
        </p:nvGraphicFramePr>
        <p:xfrm>
          <a:off x="1582738" y="3143250"/>
          <a:ext cx="4270375" cy="259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97042C4B-4860-4E8F-AB57-27A1C45339C9}"/>
              </a:ext>
            </a:extLst>
          </p:cNvPr>
          <p:cNvGraphicFramePr>
            <a:graphicFrameLocks noGrp="1"/>
          </p:cNvGraphicFramePr>
          <p:nvPr>
            <p:ph sz="quarter" idx="4"/>
          </p:nvPr>
        </p:nvGraphicFramePr>
        <p:xfrm>
          <a:off x="6338888" y="3143250"/>
          <a:ext cx="4252912" cy="259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105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FA0-D2D8-46D9-8AB0-17EEA058E3EE}"/>
              </a:ext>
            </a:extLst>
          </p:cNvPr>
          <p:cNvSpPr>
            <a:spLocks noGrp="1"/>
          </p:cNvSpPr>
          <p:nvPr>
            <p:ph type="title"/>
          </p:nvPr>
        </p:nvSpPr>
        <p:spPr/>
        <p:txBody>
          <a:bodyPr/>
          <a:lstStyle/>
          <a:p>
            <a:r>
              <a:rPr lang="en-US" dirty="0"/>
              <a:t>Personal income vs money income</a:t>
            </a:r>
          </a:p>
        </p:txBody>
      </p:sp>
      <p:sp>
        <p:nvSpPr>
          <p:cNvPr id="3" name="Content Placeholder 2">
            <a:extLst>
              <a:ext uri="{FF2B5EF4-FFF2-40B4-BE49-F238E27FC236}">
                <a16:creationId xmlns:a16="http://schemas.microsoft.com/office/drawing/2014/main" id="{64191CEA-00F8-45A5-9E54-FF5C51DE103F}"/>
              </a:ext>
            </a:extLst>
          </p:cNvPr>
          <p:cNvSpPr>
            <a:spLocks noGrp="1"/>
          </p:cNvSpPr>
          <p:nvPr>
            <p:ph idx="1"/>
          </p:nvPr>
        </p:nvSpPr>
        <p:spPr/>
        <p:txBody>
          <a:bodyPr>
            <a:normAutofit/>
          </a:bodyPr>
          <a:lstStyle/>
          <a:p>
            <a:r>
              <a:rPr lang="en-US" dirty="0"/>
              <a:t>Personal income differs from money income mainly because money income </a:t>
            </a:r>
            <a:br>
              <a:rPr lang="en-US" dirty="0"/>
            </a:br>
            <a:r>
              <a:rPr lang="en-US" dirty="0"/>
              <a:t>consists only of the income received by individuals in cash and cash equivalents. </a:t>
            </a:r>
            <a:br>
              <a:rPr lang="en-US" dirty="0"/>
            </a:br>
            <a:r>
              <a:rPr lang="en-US" dirty="0"/>
              <a:t>Personal income, unlike money income, </a:t>
            </a:r>
            <a:r>
              <a:rPr lang="en-US" dirty="0">
                <a:solidFill>
                  <a:srgbClr val="FF0000"/>
                </a:solidFill>
              </a:rPr>
              <a:t>includes imputed income, lump-sum payments not received as part of earnings, certain in-kind personal current transfer receipts—such as Medicaid, Medicare—and employer contributions to health and pension plans</a:t>
            </a:r>
          </a:p>
          <a:p>
            <a:endParaRPr lang="en-US" dirty="0"/>
          </a:p>
          <a:p>
            <a:r>
              <a:rPr lang="en-US" dirty="0"/>
              <a:t>Do not expect BEA’s personal income; Census Bureau’s money income, or the IRS’ adjusted gross income estimates to match.  </a:t>
            </a:r>
          </a:p>
        </p:txBody>
      </p:sp>
    </p:spTree>
    <p:extLst>
      <p:ext uri="{BB962C8B-B14F-4D97-AF65-F5344CB8AC3E}">
        <p14:creationId xmlns:p14="http://schemas.microsoft.com/office/powerpoint/2010/main" val="1479081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8E71-23BA-4807-846C-94A787DBC3E8}"/>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27197068-C299-4684-9F38-43B126B79C4E}"/>
              </a:ext>
            </a:extLst>
          </p:cNvPr>
          <p:cNvSpPr>
            <a:spLocks noGrp="1"/>
          </p:cNvSpPr>
          <p:nvPr>
            <p:ph idx="1"/>
          </p:nvPr>
        </p:nvSpPr>
        <p:spPr/>
        <p:txBody>
          <a:bodyPr/>
          <a:lstStyle/>
          <a:p>
            <a:r>
              <a:rPr lang="en-US" dirty="0"/>
              <a:t>Measures the number of jobs with industry detail</a:t>
            </a:r>
          </a:p>
          <a:p>
            <a:endParaRPr lang="en-US" dirty="0"/>
          </a:p>
          <a:p>
            <a:r>
              <a:rPr lang="en-US" dirty="0"/>
              <a:t>A count of jobs (not people)</a:t>
            </a:r>
          </a:p>
          <a:p>
            <a:r>
              <a:rPr lang="en-US" dirty="0"/>
              <a:t>Covers wage and salary jobs as well as self-employment</a:t>
            </a:r>
          </a:p>
          <a:p>
            <a:r>
              <a:rPr lang="en-US" dirty="0"/>
              <a:t>Proprietors employment broken out by farm and non-farm </a:t>
            </a:r>
          </a:p>
          <a:p>
            <a:endParaRPr lang="en-US" dirty="0"/>
          </a:p>
        </p:txBody>
      </p:sp>
    </p:spTree>
    <p:extLst>
      <p:ext uri="{BB962C8B-B14F-4D97-AF65-F5344CB8AC3E}">
        <p14:creationId xmlns:p14="http://schemas.microsoft.com/office/powerpoint/2010/main" val="212859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WORKFORCE</a:t>
            </a:r>
          </a:p>
        </p:txBody>
      </p:sp>
      <p:sp>
        <p:nvSpPr>
          <p:cNvPr id="5" name="Text Placeholder 4"/>
          <p:cNvSpPr>
            <a:spLocks noGrp="1"/>
          </p:cNvSpPr>
          <p:nvPr>
            <p:ph type="body" idx="1"/>
          </p:nvPr>
        </p:nvSpPr>
        <p:spPr/>
        <p:txBody>
          <a:bodyPr/>
          <a:lstStyle/>
          <a:p>
            <a:pPr algn="ctr"/>
            <a:endParaRPr lang="en-US" b="1" dirty="0"/>
          </a:p>
        </p:txBody>
      </p:sp>
    </p:spTree>
    <p:extLst>
      <p:ext uri="{BB962C8B-B14F-4D97-AF65-F5344CB8AC3E}">
        <p14:creationId xmlns:p14="http://schemas.microsoft.com/office/powerpoint/2010/main" val="340332524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 of Labor Statistics</a:t>
            </a:r>
          </a:p>
        </p:txBody>
      </p:sp>
      <p:sp>
        <p:nvSpPr>
          <p:cNvPr id="3" name="Content Placeholder 2"/>
          <p:cNvSpPr>
            <a:spLocks noGrp="1"/>
          </p:cNvSpPr>
          <p:nvPr>
            <p:ph idx="1"/>
          </p:nvPr>
        </p:nvSpPr>
        <p:spPr/>
        <p:txBody>
          <a:bodyPr>
            <a:normAutofit/>
          </a:bodyPr>
          <a:lstStyle/>
          <a:p>
            <a:r>
              <a:rPr lang="en-US" dirty="0"/>
              <a:t>Local Area Unemployment Statistics (LAUS)</a:t>
            </a:r>
          </a:p>
          <a:p>
            <a:r>
              <a:rPr lang="en-US" dirty="0"/>
              <a:t>Current Employment Statistics (CES)</a:t>
            </a:r>
          </a:p>
          <a:p>
            <a:r>
              <a:rPr lang="en-US" dirty="0"/>
              <a:t>Quarterly Census of Employment and Wages (QCEW)</a:t>
            </a:r>
          </a:p>
          <a:p>
            <a:r>
              <a:rPr lang="en-US" dirty="0"/>
              <a:t>Occupational Employment Statistics (OES)</a:t>
            </a:r>
          </a:p>
          <a:p>
            <a:r>
              <a:rPr lang="en-US" dirty="0"/>
              <a:t>Job Openings and Labor Turnover Survey (JOLTS)</a:t>
            </a:r>
          </a:p>
          <a:p>
            <a:r>
              <a:rPr lang="en-US" dirty="0">
                <a:hlinkClick r:id="rId2"/>
              </a:rPr>
              <a:t>https://fred.stlouisfed.org/</a:t>
            </a:r>
            <a:r>
              <a:rPr lang="en-US" dirty="0"/>
              <a:t> :  FRED includes economic data on 816,000 U.S. and international time series from 107 public and private sources </a:t>
            </a:r>
          </a:p>
        </p:txBody>
      </p:sp>
    </p:spTree>
    <p:extLst>
      <p:ext uri="{BB962C8B-B14F-4D97-AF65-F5344CB8AC3E}">
        <p14:creationId xmlns:p14="http://schemas.microsoft.com/office/powerpoint/2010/main" val="104428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RESIDENTS VS BUSINESS LOCATION</a:t>
            </a:r>
          </a:p>
        </p:txBody>
      </p:sp>
      <p:sp>
        <p:nvSpPr>
          <p:cNvPr id="3" name="Content Placeholder 2"/>
          <p:cNvSpPr>
            <a:spLocks noGrp="1"/>
          </p:cNvSpPr>
          <p:nvPr>
            <p:ph idx="1"/>
          </p:nvPr>
        </p:nvSpPr>
        <p:spPr>
          <a:xfrm>
            <a:off x="2231136" y="2638044"/>
            <a:ext cx="7729728" cy="3650461"/>
          </a:xfrm>
        </p:spPr>
        <p:txBody>
          <a:bodyPr>
            <a:normAutofit/>
          </a:bodyPr>
          <a:lstStyle/>
          <a:p>
            <a:r>
              <a:rPr lang="en-US" b="1" dirty="0"/>
              <a:t>Current Employment Statistics (CES) and QCEW</a:t>
            </a:r>
          </a:p>
          <a:p>
            <a:pPr lvl="1"/>
            <a:r>
              <a:rPr lang="en-US" sz="1800" dirty="0"/>
              <a:t>Count of </a:t>
            </a:r>
            <a:r>
              <a:rPr lang="en-US" sz="1800" dirty="0">
                <a:solidFill>
                  <a:srgbClr val="FF0000"/>
                </a:solidFill>
              </a:rPr>
              <a:t>JOBS</a:t>
            </a:r>
          </a:p>
          <a:p>
            <a:pPr lvl="1"/>
            <a:r>
              <a:rPr lang="en-US" sz="1800" dirty="0"/>
              <a:t>A part-time or full-time job each count as one job – no distinction made</a:t>
            </a:r>
          </a:p>
          <a:p>
            <a:pPr lvl="1"/>
            <a:r>
              <a:rPr lang="en-US" sz="1800" dirty="0"/>
              <a:t>Counted at the </a:t>
            </a:r>
            <a:r>
              <a:rPr lang="en-US" sz="1800" dirty="0">
                <a:solidFill>
                  <a:srgbClr val="FF0000"/>
                </a:solidFill>
              </a:rPr>
              <a:t>location of the job</a:t>
            </a:r>
          </a:p>
          <a:p>
            <a:pPr lvl="1"/>
            <a:endParaRPr lang="en-US" dirty="0"/>
          </a:p>
          <a:p>
            <a:r>
              <a:rPr lang="en-US" b="1" dirty="0"/>
              <a:t>Local Area Unemployment Statistics (LAUS)</a:t>
            </a:r>
          </a:p>
          <a:p>
            <a:pPr lvl="1"/>
            <a:r>
              <a:rPr lang="en-US" sz="1800" dirty="0"/>
              <a:t>Count of </a:t>
            </a:r>
            <a:r>
              <a:rPr lang="en-US" sz="1800" dirty="0">
                <a:solidFill>
                  <a:srgbClr val="FF0000"/>
                </a:solidFill>
              </a:rPr>
              <a:t>PEOPLE</a:t>
            </a:r>
          </a:p>
          <a:p>
            <a:pPr lvl="1"/>
            <a:r>
              <a:rPr lang="en-US" sz="1800" dirty="0">
                <a:solidFill>
                  <a:schemeClr val="tx1"/>
                </a:solidFill>
              </a:rPr>
              <a:t>Person counted as employed regardless of the numbers of jobs they have</a:t>
            </a:r>
          </a:p>
          <a:p>
            <a:pPr lvl="1"/>
            <a:r>
              <a:rPr lang="en-US" sz="1800" dirty="0"/>
              <a:t>Counted at the </a:t>
            </a:r>
            <a:r>
              <a:rPr lang="en-US" sz="1800" dirty="0">
                <a:solidFill>
                  <a:srgbClr val="FF0000"/>
                </a:solidFill>
              </a:rPr>
              <a:t>location of residence</a:t>
            </a:r>
          </a:p>
        </p:txBody>
      </p:sp>
    </p:spTree>
    <p:extLst>
      <p:ext uri="{BB962C8B-B14F-4D97-AF65-F5344CB8AC3E}">
        <p14:creationId xmlns:p14="http://schemas.microsoft.com/office/powerpoint/2010/main" val="187493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PITFALL – BEWARE </a:t>
            </a:r>
          </a:p>
        </p:txBody>
      </p:sp>
      <p:sp>
        <p:nvSpPr>
          <p:cNvPr id="3" name="Content Placeholder 2"/>
          <p:cNvSpPr>
            <a:spLocks noGrp="1"/>
          </p:cNvSpPr>
          <p:nvPr>
            <p:ph idx="1"/>
          </p:nvPr>
        </p:nvSpPr>
        <p:spPr/>
        <p:txBody>
          <a:bodyPr>
            <a:normAutofit/>
          </a:bodyPr>
          <a:lstStyle/>
          <a:p>
            <a:r>
              <a:rPr lang="en-US" dirty="0"/>
              <a:t>Not all geographies are stable over time.</a:t>
            </a:r>
          </a:p>
          <a:p>
            <a:r>
              <a:rPr lang="en-US" dirty="0"/>
              <a:t>The data published for the Decennial Census are not updated to reflect changes in geographic definitions.</a:t>
            </a:r>
          </a:p>
          <a:p>
            <a:r>
              <a:rPr lang="en-US" dirty="0"/>
              <a:t>Therefore, if you download data from the 1990, 2000, and 2010 Census for the Cincinnati MSA the data will not be geographically consistent over time.</a:t>
            </a:r>
          </a:p>
          <a:p>
            <a:endParaRPr lang="en-US" dirty="0"/>
          </a:p>
          <a:p>
            <a:r>
              <a:rPr lang="en-US" b="1" dirty="0">
                <a:solidFill>
                  <a:srgbClr val="FF0000"/>
                </a:solidFill>
              </a:rPr>
              <a:t>IMPORTANT:  </a:t>
            </a:r>
            <a:r>
              <a:rPr lang="en-US" dirty="0"/>
              <a:t>Some data sets are revised to reflect geographic changes while others are not.  This is not consistent across Federal Statistical Agencies</a:t>
            </a:r>
          </a:p>
        </p:txBody>
      </p:sp>
    </p:spTree>
    <p:extLst>
      <p:ext uri="{BB962C8B-B14F-4D97-AF65-F5344CB8AC3E}">
        <p14:creationId xmlns:p14="http://schemas.microsoft.com/office/powerpoint/2010/main" val="844993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EXAMPLE:  JOBS VS. PEOPLE</a:t>
            </a:r>
          </a:p>
        </p:txBody>
      </p:sp>
      <p:sp>
        <p:nvSpPr>
          <p:cNvPr id="3" name="Content Placeholder 2"/>
          <p:cNvSpPr>
            <a:spLocks noGrp="1"/>
          </p:cNvSpPr>
          <p:nvPr>
            <p:ph idx="1"/>
          </p:nvPr>
        </p:nvSpPr>
        <p:spPr>
          <a:xfrm>
            <a:off x="2231136" y="2638044"/>
            <a:ext cx="7729728" cy="3650461"/>
          </a:xfrm>
        </p:spPr>
        <p:txBody>
          <a:bodyPr>
            <a:normAutofit lnSpcReduction="10000"/>
          </a:bodyPr>
          <a:lstStyle/>
          <a:p>
            <a:r>
              <a:rPr lang="en-US" sz="1900" dirty="0"/>
              <a:t>In July 100 individuals are employed in our community.  Each person has two part-time jobs.  Therefore, the number of employed would equal 100 and the number of jobs would equal 200. </a:t>
            </a:r>
          </a:p>
          <a:p>
            <a:endParaRPr lang="en-US" sz="1900" dirty="0"/>
          </a:p>
          <a:p>
            <a:r>
              <a:rPr lang="en-US" sz="1900" dirty="0"/>
              <a:t>In August, those same 100 individuals are now each working one full-time job The number of employed remains unchanged at 100.  The number of jobs would decline to 100 – a whopping 50% decline in the number of jobs. </a:t>
            </a:r>
          </a:p>
          <a:p>
            <a:endParaRPr lang="en-US" sz="1900" dirty="0"/>
          </a:p>
          <a:p>
            <a:r>
              <a:rPr lang="en-US" sz="1900" dirty="0"/>
              <a:t>Is that bad?  From the individual’s standpoint this might be considered a great improvement – 1 full-time job versus 2 part-time jobs.  </a:t>
            </a:r>
          </a:p>
          <a:p>
            <a:endParaRPr lang="en-US" dirty="0"/>
          </a:p>
        </p:txBody>
      </p:sp>
    </p:spTree>
    <p:extLst>
      <p:ext uri="{BB962C8B-B14F-4D97-AF65-F5344CB8AC3E}">
        <p14:creationId xmlns:p14="http://schemas.microsoft.com/office/powerpoint/2010/main" val="1699417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815372-D15F-4465-8B10-F78BF12E3960}"/>
              </a:ext>
            </a:extLst>
          </p:cNvPr>
          <p:cNvSpPr>
            <a:spLocks noGrp="1"/>
          </p:cNvSpPr>
          <p:nvPr>
            <p:ph type="body" idx="1"/>
          </p:nvPr>
        </p:nvSpPr>
        <p:spPr/>
        <p:txBody>
          <a:bodyPr/>
          <a:lstStyle/>
          <a:p>
            <a:r>
              <a:rPr lang="en-US" dirty="0"/>
              <a:t>How it’s described</a:t>
            </a:r>
          </a:p>
        </p:txBody>
      </p:sp>
      <p:sp>
        <p:nvSpPr>
          <p:cNvPr id="7" name="Content Placeholder 6">
            <a:extLst>
              <a:ext uri="{FF2B5EF4-FFF2-40B4-BE49-F238E27FC236}">
                <a16:creationId xmlns:a16="http://schemas.microsoft.com/office/drawing/2014/main" id="{D244E24B-A09C-4C13-BC33-5B13D8F09855}"/>
              </a:ext>
            </a:extLst>
          </p:cNvPr>
          <p:cNvSpPr>
            <a:spLocks noGrp="1"/>
          </p:cNvSpPr>
          <p:nvPr>
            <p:ph sz="half" idx="2"/>
          </p:nvPr>
        </p:nvSpPr>
        <p:spPr/>
        <p:txBody>
          <a:bodyPr>
            <a:normAutofit lnSpcReduction="10000"/>
          </a:bodyPr>
          <a:lstStyle/>
          <a:p>
            <a:r>
              <a:rPr lang="en-US" dirty="0"/>
              <a:t>The company’s artificial intelligence technology analyzes hundreds of millions of job postings and real-life career transitions to provide insight into labor market patterns. This real-time strategic intelligence offers crucial insights, such as which jobs are most in demand, the specific skills employers need, and the career directions that offer the highest potential for workers.</a:t>
            </a:r>
          </a:p>
        </p:txBody>
      </p:sp>
      <p:sp>
        <p:nvSpPr>
          <p:cNvPr id="8" name="Content Placeholder 7">
            <a:extLst>
              <a:ext uri="{FF2B5EF4-FFF2-40B4-BE49-F238E27FC236}">
                <a16:creationId xmlns:a16="http://schemas.microsoft.com/office/drawing/2014/main" id="{E399F007-751E-40F6-AB6F-0F43B51803C2}"/>
              </a:ext>
            </a:extLst>
          </p:cNvPr>
          <p:cNvSpPr>
            <a:spLocks noGrp="1"/>
          </p:cNvSpPr>
          <p:nvPr>
            <p:ph sz="quarter" idx="4"/>
          </p:nvPr>
        </p:nvSpPr>
        <p:spPr/>
        <p:txBody>
          <a:bodyPr>
            <a:normAutofit lnSpcReduction="10000"/>
          </a:bodyPr>
          <a:lstStyle/>
          <a:p>
            <a:r>
              <a:rPr lang="en-US" dirty="0"/>
              <a:t>Is a job posting for 1 job or 300 openings for the same position?</a:t>
            </a:r>
          </a:p>
          <a:p>
            <a:endParaRPr lang="en-US" dirty="0"/>
          </a:p>
          <a:p>
            <a:r>
              <a:rPr lang="en-US" dirty="0"/>
              <a:t>Is this one-time demand or ongoing demand?</a:t>
            </a:r>
          </a:p>
        </p:txBody>
      </p:sp>
      <p:sp>
        <p:nvSpPr>
          <p:cNvPr id="9" name="Text Placeholder 8">
            <a:extLst>
              <a:ext uri="{FF2B5EF4-FFF2-40B4-BE49-F238E27FC236}">
                <a16:creationId xmlns:a16="http://schemas.microsoft.com/office/drawing/2014/main" id="{F9E06499-1BD9-44CB-843B-E6D22B963E80}"/>
              </a:ext>
            </a:extLst>
          </p:cNvPr>
          <p:cNvSpPr>
            <a:spLocks noGrp="1"/>
          </p:cNvSpPr>
          <p:nvPr>
            <p:ph type="body" sz="quarter" idx="13"/>
          </p:nvPr>
        </p:nvSpPr>
        <p:spPr/>
        <p:txBody>
          <a:bodyPr/>
          <a:lstStyle/>
          <a:p>
            <a:r>
              <a:rPr lang="en-US" dirty="0"/>
              <a:t>limitations</a:t>
            </a:r>
          </a:p>
        </p:txBody>
      </p:sp>
      <p:sp>
        <p:nvSpPr>
          <p:cNvPr id="2" name="Title 1">
            <a:extLst>
              <a:ext uri="{FF2B5EF4-FFF2-40B4-BE49-F238E27FC236}">
                <a16:creationId xmlns:a16="http://schemas.microsoft.com/office/drawing/2014/main" id="{A9F2EC4B-8D5E-4024-A7FC-70F94A007107}"/>
              </a:ext>
            </a:extLst>
          </p:cNvPr>
          <p:cNvSpPr>
            <a:spLocks noGrp="1"/>
          </p:cNvSpPr>
          <p:nvPr>
            <p:ph type="title"/>
          </p:nvPr>
        </p:nvSpPr>
        <p:spPr/>
        <p:txBody>
          <a:bodyPr/>
          <a:lstStyle/>
          <a:p>
            <a:r>
              <a:rPr lang="en-US" dirty="0"/>
              <a:t>Burning glass data</a:t>
            </a:r>
          </a:p>
        </p:txBody>
      </p:sp>
    </p:spTree>
    <p:extLst>
      <p:ext uri="{BB962C8B-B14F-4D97-AF65-F5344CB8AC3E}">
        <p14:creationId xmlns:p14="http://schemas.microsoft.com/office/powerpoint/2010/main" val="1913088635"/>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2600-2A07-2040-A58A-DDEFC8CBF01F}"/>
              </a:ext>
            </a:extLst>
          </p:cNvPr>
          <p:cNvSpPr>
            <a:spLocks noGrp="1"/>
          </p:cNvSpPr>
          <p:nvPr>
            <p:ph type="ctrTitle"/>
          </p:nvPr>
        </p:nvSpPr>
        <p:spPr/>
        <p:txBody>
          <a:bodyPr/>
          <a:lstStyle/>
          <a:p>
            <a:r>
              <a:rPr lang="en-US" dirty="0"/>
              <a:t>Current Workforce Trends</a:t>
            </a:r>
          </a:p>
        </p:txBody>
      </p:sp>
      <p:sp>
        <p:nvSpPr>
          <p:cNvPr id="3" name="Subtitle 2">
            <a:extLst>
              <a:ext uri="{FF2B5EF4-FFF2-40B4-BE49-F238E27FC236}">
                <a16:creationId xmlns:a16="http://schemas.microsoft.com/office/drawing/2014/main" id="{31B3C2BE-0990-774A-A22F-BECEE73961C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7000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1D72-9F26-4601-9071-1B8A55BE9AAB}"/>
              </a:ext>
            </a:extLst>
          </p:cNvPr>
          <p:cNvSpPr>
            <a:spLocks noGrp="1"/>
          </p:cNvSpPr>
          <p:nvPr>
            <p:ph type="title"/>
          </p:nvPr>
        </p:nvSpPr>
        <p:spPr/>
        <p:txBody>
          <a:bodyPr/>
          <a:lstStyle/>
          <a:p>
            <a:r>
              <a:rPr lang="en-US" sz="3600" dirty="0"/>
              <a:t>Kentucky Initial and Continuing Claims</a:t>
            </a:r>
            <a:br>
              <a:rPr lang="en-US" sz="3600" dirty="0"/>
            </a:br>
            <a:r>
              <a:rPr lang="en-US" sz="3600" dirty="0"/>
              <a:t> (4-week moving average)</a:t>
            </a:r>
          </a:p>
        </p:txBody>
      </p:sp>
      <p:sp>
        <p:nvSpPr>
          <p:cNvPr id="21" name="TextBox 20">
            <a:extLst>
              <a:ext uri="{FF2B5EF4-FFF2-40B4-BE49-F238E27FC236}">
                <a16:creationId xmlns:a16="http://schemas.microsoft.com/office/drawing/2014/main" id="{1BA7F021-1825-4C7B-9584-FD635812055C}"/>
              </a:ext>
            </a:extLst>
          </p:cNvPr>
          <p:cNvSpPr txBox="1"/>
          <p:nvPr/>
        </p:nvSpPr>
        <p:spPr>
          <a:xfrm>
            <a:off x="1661020" y="6300132"/>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a:t>
            </a:r>
            <a:r>
              <a:rPr lang="en-US" sz="1200" dirty="0">
                <a:solidFill>
                  <a:prstClr val="black"/>
                </a:solidFill>
                <a:latin typeface="Calibri" panose="020F0502020204030204"/>
              </a:rPr>
              <a:t>St. Louis Federal Reserve, FRED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5">
            <a:extLst>
              <a:ext uri="{FF2B5EF4-FFF2-40B4-BE49-F238E27FC236}">
                <a16:creationId xmlns:a16="http://schemas.microsoft.com/office/drawing/2014/main" id="{AC0A99AA-5DE6-46D6-AFB6-583DDCF30AC8}"/>
              </a:ext>
            </a:extLst>
          </p:cNvPr>
          <p:cNvGraphicFramePr>
            <a:graphicFrameLocks noGrp="1"/>
          </p:cNvGraphicFramePr>
          <p:nvPr>
            <p:ph idx="1"/>
            <p:extLst/>
          </p:nvPr>
        </p:nvGraphicFramePr>
        <p:xfrm>
          <a:off x="1961314" y="1409431"/>
          <a:ext cx="93281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10CD74D-C89F-42D4-9F32-C9F38CF66652}"/>
              </a:ext>
            </a:extLst>
          </p:cNvPr>
          <p:cNvSpPr txBox="1"/>
          <p:nvPr/>
        </p:nvSpPr>
        <p:spPr>
          <a:xfrm>
            <a:off x="2743200" y="2423621"/>
            <a:ext cx="40513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Initial Claims remain above 2019 pre-Pandemic levels</a:t>
            </a:r>
          </a:p>
        </p:txBody>
      </p:sp>
    </p:spTree>
    <p:extLst>
      <p:ext uri="{BB962C8B-B14F-4D97-AF65-F5344CB8AC3E}">
        <p14:creationId xmlns:p14="http://schemas.microsoft.com/office/powerpoint/2010/main" val="498105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BB7E-2CC0-46D2-9FE2-C28ADFC1A1FB}"/>
              </a:ext>
            </a:extLst>
          </p:cNvPr>
          <p:cNvSpPr>
            <a:spLocks noGrp="1"/>
          </p:cNvSpPr>
          <p:nvPr>
            <p:ph type="title"/>
          </p:nvPr>
        </p:nvSpPr>
        <p:spPr/>
        <p:txBody>
          <a:bodyPr/>
          <a:lstStyle/>
          <a:p>
            <a:pPr>
              <a:defRPr sz="1400" b="1" i="0" u="none" strike="noStrike" kern="1200" spc="0" baseline="0">
                <a:solidFill>
                  <a:sysClr val="windowText" lastClr="000000">
                    <a:lumMod val="65000"/>
                    <a:lumOff val="35000"/>
                  </a:sysClr>
                </a:solidFill>
                <a:latin typeface="+mn-lt"/>
                <a:ea typeface="+mn-ea"/>
                <a:cs typeface="+mn-cs"/>
              </a:defRPr>
            </a:pPr>
            <a:r>
              <a:rPr lang="en-US" sz="3600" dirty="0">
                <a:solidFill>
                  <a:prstClr val="black"/>
                </a:solidFill>
              </a:rPr>
              <a:t>Unemployment Rate, </a:t>
            </a:r>
            <a:br>
              <a:rPr lang="en-US" sz="3600" dirty="0">
                <a:solidFill>
                  <a:prstClr val="black"/>
                </a:solidFill>
              </a:rPr>
            </a:br>
            <a:r>
              <a:rPr lang="en-US" sz="3600" dirty="0">
                <a:solidFill>
                  <a:prstClr val="black"/>
                </a:solidFill>
              </a:rPr>
              <a:t>Kentucky and Cincinnati MSA</a:t>
            </a:r>
            <a:endParaRPr lang="en-US" sz="3600" dirty="0"/>
          </a:p>
        </p:txBody>
      </p:sp>
      <p:sp>
        <p:nvSpPr>
          <p:cNvPr id="7" name="TextBox 6">
            <a:extLst>
              <a:ext uri="{FF2B5EF4-FFF2-40B4-BE49-F238E27FC236}">
                <a16:creationId xmlns:a16="http://schemas.microsoft.com/office/drawing/2014/main" id="{86B0AF5F-B53D-46A4-BADF-F4F5E270F09E}"/>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graphicFrame>
        <p:nvGraphicFramePr>
          <p:cNvPr id="8" name="Content Placeholder 7">
            <a:extLst>
              <a:ext uri="{FF2B5EF4-FFF2-40B4-BE49-F238E27FC236}">
                <a16:creationId xmlns:a16="http://schemas.microsoft.com/office/drawing/2014/main" id="{61CF731E-9803-414C-8912-26946B5B6F61}"/>
              </a:ext>
            </a:extLst>
          </p:cNvPr>
          <p:cNvGraphicFramePr>
            <a:graphicFrameLocks noGrp="1"/>
          </p:cNvGraphicFramePr>
          <p:nvPr>
            <p:ph idx="1"/>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8D34B264-FB9B-4C14-99A6-16E44705878E}"/>
              </a:ext>
            </a:extLst>
          </p:cNvPr>
          <p:cNvGraphicFramePr>
            <a:graphicFrameLocks noGrp="1"/>
          </p:cNvGraphicFramePr>
          <p:nvPr>
            <p:extLst/>
          </p:nvPr>
        </p:nvGraphicFramePr>
        <p:xfrm>
          <a:off x="2857500" y="1363663"/>
          <a:ext cx="3238497" cy="1303338"/>
        </p:xfrm>
        <a:graphic>
          <a:graphicData uri="http://schemas.openxmlformats.org/drawingml/2006/table">
            <a:tbl>
              <a:tblPr>
                <a:tableStyleId>{9D7B26C5-4107-4FEC-AEDC-1716B250A1EF}</a:tableStyleId>
              </a:tblPr>
              <a:tblGrid>
                <a:gridCol w="1079499">
                  <a:extLst>
                    <a:ext uri="{9D8B030D-6E8A-4147-A177-3AD203B41FA5}">
                      <a16:colId xmlns:a16="http://schemas.microsoft.com/office/drawing/2014/main" val="3329846638"/>
                    </a:ext>
                  </a:extLst>
                </a:gridCol>
                <a:gridCol w="1079499">
                  <a:extLst>
                    <a:ext uri="{9D8B030D-6E8A-4147-A177-3AD203B41FA5}">
                      <a16:colId xmlns:a16="http://schemas.microsoft.com/office/drawing/2014/main" val="1133957336"/>
                    </a:ext>
                  </a:extLst>
                </a:gridCol>
                <a:gridCol w="1079499">
                  <a:extLst>
                    <a:ext uri="{9D8B030D-6E8A-4147-A177-3AD203B41FA5}">
                      <a16:colId xmlns:a16="http://schemas.microsoft.com/office/drawing/2014/main" val="4026892270"/>
                    </a:ext>
                  </a:extLst>
                </a:gridCol>
              </a:tblGrid>
              <a:tr h="434446">
                <a:tc>
                  <a:txBody>
                    <a:bodyPr/>
                    <a:lstStyle/>
                    <a:p>
                      <a:pPr algn="ctr" fontAlgn="b"/>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KY</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MSA</a:t>
                      </a:r>
                      <a:endParaRPr lang="en-US" sz="16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64700712"/>
                  </a:ext>
                </a:extLst>
              </a:tr>
              <a:tr h="434446">
                <a:tc>
                  <a:txBody>
                    <a:bodyPr/>
                    <a:lstStyle/>
                    <a:p>
                      <a:pPr algn="ctr" fontAlgn="b"/>
                      <a:r>
                        <a:rPr lang="en-US" sz="1600" u="none" strike="noStrike" dirty="0">
                          <a:effectLst/>
                        </a:rPr>
                        <a:t>Aug-19</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4.0</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3.8</a:t>
                      </a:r>
                      <a:endParaRPr lang="en-US" sz="16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944044638"/>
                  </a:ext>
                </a:extLst>
              </a:tr>
              <a:tr h="434446">
                <a:tc>
                  <a:txBody>
                    <a:bodyPr/>
                    <a:lstStyle/>
                    <a:p>
                      <a:pPr algn="ctr" fontAlgn="b"/>
                      <a:r>
                        <a:rPr lang="en-US" sz="1600" u="none" strike="noStrike" dirty="0">
                          <a:effectLst/>
                        </a:rPr>
                        <a:t>Aug-21</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3.7</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rPr>
                        <a:t>4.4</a:t>
                      </a:r>
                      <a:endParaRPr lang="en-US" sz="16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530840486"/>
                  </a:ext>
                </a:extLst>
              </a:tr>
            </a:tbl>
          </a:graphicData>
        </a:graphic>
      </p:graphicFrame>
    </p:spTree>
    <p:extLst>
      <p:ext uri="{BB962C8B-B14F-4D97-AF65-F5344CB8AC3E}">
        <p14:creationId xmlns:p14="http://schemas.microsoft.com/office/powerpoint/2010/main" val="799992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4062-D488-4CA4-9C49-44BE5AC04195}"/>
              </a:ext>
            </a:extLst>
          </p:cNvPr>
          <p:cNvSpPr>
            <a:spLocks noGrp="1"/>
          </p:cNvSpPr>
          <p:nvPr>
            <p:ph type="title"/>
          </p:nvPr>
        </p:nvSpPr>
        <p:spPr/>
        <p:txBody>
          <a:bodyPr/>
          <a:lstStyle/>
          <a:p>
            <a:r>
              <a:rPr lang="en-US" sz="3600" dirty="0"/>
              <a:t>U.S. and KY </a:t>
            </a:r>
            <a:br>
              <a:rPr lang="en-US" sz="3600" dirty="0"/>
            </a:br>
            <a:r>
              <a:rPr lang="en-US" sz="3600" dirty="0"/>
              <a:t>Civilian Labor Force Participation Rate</a:t>
            </a:r>
            <a:br>
              <a:rPr lang="en-US" sz="3600" dirty="0"/>
            </a:br>
            <a:r>
              <a:rPr lang="en-US" sz="1800" dirty="0"/>
              <a:t> (persons 16 years and over)</a:t>
            </a:r>
          </a:p>
        </p:txBody>
      </p:sp>
      <p:sp>
        <p:nvSpPr>
          <p:cNvPr id="10" name="TextBox 9">
            <a:extLst>
              <a:ext uri="{FF2B5EF4-FFF2-40B4-BE49-F238E27FC236}">
                <a16:creationId xmlns:a16="http://schemas.microsoft.com/office/drawing/2014/main" id="{D72ED611-2164-42ED-A6A9-E674222DD3FF}"/>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graphicFrame>
        <p:nvGraphicFramePr>
          <p:cNvPr id="6" name="Content Placeholder 3">
            <a:extLst>
              <a:ext uri="{FF2B5EF4-FFF2-40B4-BE49-F238E27FC236}">
                <a16:creationId xmlns:a16="http://schemas.microsoft.com/office/drawing/2014/main" id="{7B41416E-27BA-48DE-9FFC-91641D67D83B}"/>
              </a:ext>
            </a:extLst>
          </p:cNvPr>
          <p:cNvGraphicFramePr>
            <a:graphicFrameLocks noGrp="1"/>
          </p:cNvGraphicFramePr>
          <p:nvPr>
            <p:ph idx="1"/>
            <p:extLst>
              <p:ext uri="{D42A27DB-BD31-4B8C-83A1-F6EECF244321}">
                <p14:modId xmlns:p14="http://schemas.microsoft.com/office/powerpoint/2010/main" val="1723052110"/>
              </p:ext>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0655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41FAB-56E6-4F81-BFDC-959FAD4AD532}"/>
              </a:ext>
            </a:extLst>
          </p:cNvPr>
          <p:cNvSpPr>
            <a:spLocks noGrp="1"/>
          </p:cNvSpPr>
          <p:nvPr>
            <p:ph type="title"/>
          </p:nvPr>
        </p:nvSpPr>
        <p:spPr/>
        <p:txBody>
          <a:bodyPr/>
          <a:lstStyle/>
          <a:p>
            <a:r>
              <a:rPr lang="en-US" sz="4000" dirty="0">
                <a:latin typeface="+mn-lt"/>
              </a:rPr>
              <a:t>Percent of Population 16 and Over by Age</a:t>
            </a:r>
            <a:br>
              <a:rPr lang="en-US" sz="4000" dirty="0">
                <a:latin typeface="+mn-lt"/>
              </a:rPr>
            </a:br>
            <a:r>
              <a:rPr lang="en-US" sz="4000" dirty="0">
                <a:latin typeface="+mn-lt"/>
              </a:rPr>
              <a:t>in the Labor Force, 2019</a:t>
            </a:r>
            <a:endParaRPr lang="en-US" dirty="0"/>
          </a:p>
        </p:txBody>
      </p:sp>
      <p:graphicFrame>
        <p:nvGraphicFramePr>
          <p:cNvPr id="7" name="Content Placeholder 4">
            <a:extLst>
              <a:ext uri="{FF2B5EF4-FFF2-40B4-BE49-F238E27FC236}">
                <a16:creationId xmlns:a16="http://schemas.microsoft.com/office/drawing/2014/main" id="{5CA0FEA9-93B9-4FC5-AC9C-898643EC1CAA}"/>
              </a:ext>
            </a:extLst>
          </p:cNvPr>
          <p:cNvGraphicFramePr>
            <a:graphicFrameLocks noGrp="1"/>
          </p:cNvGraphicFramePr>
          <p:nvPr>
            <p:ph idx="1"/>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EE8108B-CE3D-4599-87AB-1E48EC8CBB80}"/>
              </a:ext>
            </a:extLst>
          </p:cNvPr>
          <p:cNvSpPr txBox="1"/>
          <p:nvPr/>
        </p:nvSpPr>
        <p:spPr>
          <a:xfrm>
            <a:off x="2883716" y="3418048"/>
            <a:ext cx="46726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If KY matched U.S. rates, KY would have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273,000</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more people in the labor force</a:t>
            </a:r>
          </a:p>
        </p:txBody>
      </p:sp>
      <p:sp>
        <p:nvSpPr>
          <p:cNvPr id="9" name="TextBox 8">
            <a:extLst>
              <a:ext uri="{FF2B5EF4-FFF2-40B4-BE49-F238E27FC236}">
                <a16:creationId xmlns:a16="http://schemas.microsoft.com/office/drawing/2014/main" id="{B31C3900-DEFB-4470-B13F-9EC07B60EC06}"/>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Census Bureau, American Community Survey Table B23001</a:t>
            </a:r>
          </a:p>
        </p:txBody>
      </p:sp>
    </p:spTree>
    <p:extLst>
      <p:ext uri="{BB962C8B-B14F-4D97-AF65-F5344CB8AC3E}">
        <p14:creationId xmlns:p14="http://schemas.microsoft.com/office/powerpoint/2010/main" val="2536207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BD3B-120D-416E-8D76-62AB593123B7}"/>
              </a:ext>
            </a:extLst>
          </p:cNvPr>
          <p:cNvSpPr>
            <a:spLocks noGrp="1"/>
          </p:cNvSpPr>
          <p:nvPr>
            <p:ph type="title"/>
          </p:nvPr>
        </p:nvSpPr>
        <p:spPr/>
        <p:txBody>
          <a:bodyPr/>
          <a:lstStyle/>
          <a:p>
            <a:r>
              <a:rPr lang="en-US" dirty="0"/>
              <a:t>Average Weekly Hours and Earnings</a:t>
            </a:r>
            <a:br>
              <a:rPr lang="en-US" dirty="0"/>
            </a:br>
            <a:r>
              <a:rPr lang="en-US" dirty="0"/>
              <a:t>Kentucky and Cincinnati MSA</a:t>
            </a:r>
          </a:p>
        </p:txBody>
      </p:sp>
      <p:graphicFrame>
        <p:nvGraphicFramePr>
          <p:cNvPr id="5" name="Content Placeholder 4">
            <a:extLst>
              <a:ext uri="{FF2B5EF4-FFF2-40B4-BE49-F238E27FC236}">
                <a16:creationId xmlns:a16="http://schemas.microsoft.com/office/drawing/2014/main" id="{0054EE15-DDD4-41A2-9433-234E41C28013}"/>
              </a:ext>
            </a:extLst>
          </p:cNvPr>
          <p:cNvGraphicFramePr>
            <a:graphicFrameLocks noGrp="1"/>
          </p:cNvGraphicFramePr>
          <p:nvPr>
            <p:ph sz="half" idx="1"/>
            <p:extLst>
              <p:ext uri="{D42A27DB-BD31-4B8C-83A1-F6EECF244321}">
                <p14:modId xmlns:p14="http://schemas.microsoft.com/office/powerpoint/2010/main" val="223781232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F672D241-40AB-4226-B1C5-791A32103445}"/>
              </a:ext>
            </a:extLst>
          </p:cNvPr>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2E1A782-9F12-4F29-B78C-6FDF2B91D7B8}"/>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spTree>
    <p:extLst>
      <p:ext uri="{BB962C8B-B14F-4D97-AF65-F5344CB8AC3E}">
        <p14:creationId xmlns:p14="http://schemas.microsoft.com/office/powerpoint/2010/main" val="1043012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121A-0768-4476-9B7F-3CFC51BEF531}"/>
              </a:ext>
            </a:extLst>
          </p:cNvPr>
          <p:cNvSpPr>
            <a:spLocks noGrp="1"/>
          </p:cNvSpPr>
          <p:nvPr>
            <p:ph type="title"/>
          </p:nvPr>
        </p:nvSpPr>
        <p:spPr/>
        <p:txBody>
          <a:bodyPr/>
          <a:lstStyle/>
          <a:p>
            <a:r>
              <a:rPr lang="en-US" dirty="0"/>
              <a:t>Kentucky Change in Jobs by Industry</a:t>
            </a:r>
          </a:p>
        </p:txBody>
      </p:sp>
      <p:graphicFrame>
        <p:nvGraphicFramePr>
          <p:cNvPr id="5" name="Content Placeholder 4">
            <a:extLst>
              <a:ext uri="{FF2B5EF4-FFF2-40B4-BE49-F238E27FC236}">
                <a16:creationId xmlns:a16="http://schemas.microsoft.com/office/drawing/2014/main" id="{950AAE3F-2674-475B-B26A-8EA495BF8528}"/>
              </a:ext>
            </a:extLst>
          </p:cNvPr>
          <p:cNvGraphicFramePr>
            <a:graphicFrameLocks noGrp="1"/>
          </p:cNvGraphicFramePr>
          <p:nvPr>
            <p:ph sz="half" idx="1"/>
            <p:extLst>
              <p:ext uri="{D42A27DB-BD31-4B8C-83A1-F6EECF244321}">
                <p14:modId xmlns:p14="http://schemas.microsoft.com/office/powerpoint/2010/main" val="292610754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8D4DD505-C231-4B11-AC65-6D489D29116A}"/>
              </a:ext>
            </a:extLst>
          </p:cNvPr>
          <p:cNvGraphicFramePr>
            <a:graphicFrameLocks noGrp="1"/>
          </p:cNvGraphicFramePr>
          <p:nvPr>
            <p:ph sz="half" idx="2"/>
            <p:extLst>
              <p:ext uri="{D42A27DB-BD31-4B8C-83A1-F6EECF244321}">
                <p14:modId xmlns:p14="http://schemas.microsoft.com/office/powerpoint/2010/main" val="231767116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51A5ED8-327B-416B-8FF0-6A90C6B9F800}"/>
              </a:ext>
            </a:extLst>
          </p:cNvPr>
          <p:cNvSpPr txBox="1"/>
          <p:nvPr/>
        </p:nvSpPr>
        <p:spPr>
          <a:xfrm>
            <a:off x="157018" y="6520873"/>
            <a:ext cx="11018982" cy="307777"/>
          </a:xfrm>
          <a:prstGeom prst="rect">
            <a:avLst/>
          </a:prstGeom>
          <a:noFill/>
        </p:spPr>
        <p:txBody>
          <a:bodyPr wrap="square" rtlCol="0">
            <a:spAutoFit/>
          </a:bodyPr>
          <a:lstStyle/>
          <a:p>
            <a:pPr algn="ctr"/>
            <a:r>
              <a:rPr lang="en-US" sz="1400" b="1" dirty="0"/>
              <a:t>Nearly 30,000 jobs lost is leisure &amp; hospitality vs. 27% decline in mining and logging jobs.  Which has the greatest impact?</a:t>
            </a:r>
          </a:p>
        </p:txBody>
      </p:sp>
      <p:sp>
        <p:nvSpPr>
          <p:cNvPr id="8" name="TextBox 7">
            <a:extLst>
              <a:ext uri="{FF2B5EF4-FFF2-40B4-BE49-F238E27FC236}">
                <a16:creationId xmlns:a16="http://schemas.microsoft.com/office/drawing/2014/main" id="{E8E2422B-C2C2-4B5A-AF63-3F46F6203E23}"/>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spTree>
    <p:extLst>
      <p:ext uri="{BB962C8B-B14F-4D97-AF65-F5344CB8AC3E}">
        <p14:creationId xmlns:p14="http://schemas.microsoft.com/office/powerpoint/2010/main" val="6380460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FD8F51-3950-4CA0-8EC8-8D169847F0BC}"/>
              </a:ext>
            </a:extLst>
          </p:cNvPr>
          <p:cNvGraphicFramePr>
            <a:graphicFrameLocks noGrp="1"/>
          </p:cNvGraphicFramePr>
          <p:nvPr>
            <p:ph idx="1"/>
            <p:extLst>
              <p:ext uri="{D42A27DB-BD31-4B8C-83A1-F6EECF244321}">
                <p14:modId xmlns:p14="http://schemas.microsoft.com/office/powerpoint/2010/main" val="3823774298"/>
              </p:ext>
            </p:extLst>
          </p:nvPr>
        </p:nvGraphicFramePr>
        <p:xfrm>
          <a:off x="1431924" y="1363663"/>
          <a:ext cx="8542583" cy="4852582"/>
        </p:xfrm>
        <a:graphic>
          <a:graphicData uri="http://schemas.openxmlformats.org/drawingml/2006/table">
            <a:tbl>
              <a:tblPr firstRow="1" bandRow="1">
                <a:tableStyleId>{5DA37D80-6434-44D0-A028-1B22A696006F}</a:tableStyleId>
              </a:tblPr>
              <a:tblGrid>
                <a:gridCol w="3383357">
                  <a:extLst>
                    <a:ext uri="{9D8B030D-6E8A-4147-A177-3AD203B41FA5}">
                      <a16:colId xmlns:a16="http://schemas.microsoft.com/office/drawing/2014/main" val="2554018749"/>
                    </a:ext>
                  </a:extLst>
                </a:gridCol>
                <a:gridCol w="1719742">
                  <a:extLst>
                    <a:ext uri="{9D8B030D-6E8A-4147-A177-3AD203B41FA5}">
                      <a16:colId xmlns:a16="http://schemas.microsoft.com/office/drawing/2014/main" val="3510363135"/>
                    </a:ext>
                  </a:extLst>
                </a:gridCol>
                <a:gridCol w="1719742">
                  <a:extLst>
                    <a:ext uri="{9D8B030D-6E8A-4147-A177-3AD203B41FA5}">
                      <a16:colId xmlns:a16="http://schemas.microsoft.com/office/drawing/2014/main" val="1169663911"/>
                    </a:ext>
                  </a:extLst>
                </a:gridCol>
                <a:gridCol w="1719742">
                  <a:extLst>
                    <a:ext uri="{9D8B030D-6E8A-4147-A177-3AD203B41FA5}">
                      <a16:colId xmlns:a16="http://schemas.microsoft.com/office/drawing/2014/main" val="3849754470"/>
                    </a:ext>
                  </a:extLst>
                </a:gridCol>
              </a:tblGrid>
              <a:tr h="346613">
                <a:tc>
                  <a:txBody>
                    <a:bodyPr/>
                    <a:lstStyle/>
                    <a:p>
                      <a:pPr marL="0" algn="ctr" defTabSz="914400" rtl="0" eaLnBrk="1" fontAlgn="b" latinLnBrk="0" hangingPunct="1"/>
                      <a:r>
                        <a:rPr lang="en-US" sz="1200" u="none" strike="noStrike" kern="1200" dirty="0">
                          <a:effectLst/>
                        </a:rPr>
                        <a:t>Industry</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Total</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Part-time</a:t>
                      </a:r>
                    </a:p>
                  </a:txBody>
                  <a:tcPr marL="0" marR="0" marT="0" marB="0" anchor="b"/>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Percentage</a:t>
                      </a:r>
                    </a:p>
                  </a:txBody>
                  <a:tcPr marL="0" marR="0" marT="0" marB="0" anchor="b"/>
                </a:tc>
                <a:extLst>
                  <a:ext uri="{0D108BD9-81ED-4DB2-BD59-A6C34878D82A}">
                    <a16:rowId xmlns:a16="http://schemas.microsoft.com/office/drawing/2014/main" val="4252465347"/>
                  </a:ext>
                </a:extLst>
              </a:tr>
              <a:tr h="346613">
                <a:tc>
                  <a:txBody>
                    <a:bodyPr/>
                    <a:lstStyle/>
                    <a:p>
                      <a:pPr marL="0" algn="l" defTabSz="914400" rtl="0" eaLnBrk="1" fontAlgn="b" latinLnBrk="0" hangingPunct="1"/>
                      <a:r>
                        <a:rPr lang="en-US" sz="1200" u="none" strike="noStrike" kern="1200" dirty="0">
                          <a:effectLst/>
                        </a:rPr>
                        <a:t>Wage and salary workers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137,833</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28,350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b="1" u="none" strike="noStrike" kern="1200" dirty="0">
                          <a:effectLst/>
                        </a:rPr>
                        <a:t>20.6%</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766393730"/>
                  </a:ext>
                </a:extLst>
              </a:tr>
              <a:tr h="346613">
                <a:tc>
                  <a:txBody>
                    <a:bodyPr/>
                    <a:lstStyle/>
                    <a:p>
                      <a:pPr marL="0" algn="l" defTabSz="914400" rtl="0" eaLnBrk="1" fontAlgn="b" latinLnBrk="0" hangingPunct="1"/>
                      <a:r>
                        <a:rPr lang="en-US" sz="1200" u="none" strike="noStrike" kern="1200" dirty="0">
                          <a:effectLst/>
                        </a:rPr>
                        <a:t>Manufacturing</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14160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1388</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9.8%</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319216135"/>
                  </a:ext>
                </a:extLst>
              </a:tr>
              <a:tr h="346613">
                <a:tc>
                  <a:txBody>
                    <a:bodyPr/>
                    <a:lstStyle/>
                    <a:p>
                      <a:pPr marL="0" algn="l" defTabSz="914400" rtl="0" eaLnBrk="1" fontAlgn="b" latinLnBrk="0" hangingPunct="1"/>
                      <a:r>
                        <a:rPr lang="en-US" sz="1200" u="none" strike="noStrike" kern="1200" dirty="0">
                          <a:effectLst/>
                        </a:rPr>
                        <a:t>Mining, quarrying, and oil and gas extraction</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587</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62</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10.6%</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975329810"/>
                  </a:ext>
                </a:extLst>
              </a:tr>
              <a:tr h="346613">
                <a:tc>
                  <a:txBody>
                    <a:bodyPr/>
                    <a:lstStyle/>
                    <a:p>
                      <a:pPr marL="0" algn="l" defTabSz="914400" rtl="0" eaLnBrk="1" fontAlgn="b" latinLnBrk="0" hangingPunct="1"/>
                      <a:r>
                        <a:rPr lang="en-US" sz="1200" u="none" strike="noStrike" kern="1200" dirty="0">
                          <a:effectLst/>
                        </a:rPr>
                        <a:t>Financial activities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9,496</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1,122</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11.8%</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4108969886"/>
                  </a:ext>
                </a:extLst>
              </a:tr>
              <a:tr h="346613">
                <a:tc>
                  <a:txBody>
                    <a:bodyPr/>
                    <a:lstStyle/>
                    <a:p>
                      <a:pPr marL="0" algn="l" defTabSz="914400" rtl="0" eaLnBrk="1" fontAlgn="b" latinLnBrk="0" hangingPunct="1"/>
                      <a:r>
                        <a:rPr lang="en-US" sz="1200" u="none" strike="noStrike" kern="1200" dirty="0">
                          <a:effectLst/>
                        </a:rPr>
                        <a:t>Public administration</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6,920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833</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12.0%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16084676"/>
                  </a:ext>
                </a:extLst>
              </a:tr>
              <a:tr h="346613">
                <a:tc>
                  <a:txBody>
                    <a:bodyPr/>
                    <a:lstStyle/>
                    <a:p>
                      <a:pPr marL="0" algn="l" defTabSz="914400" rtl="0" eaLnBrk="1" fontAlgn="b" latinLnBrk="0" hangingPunct="1"/>
                      <a:r>
                        <a:rPr lang="en-US" sz="1200" u="none" strike="noStrike" kern="1200" dirty="0">
                          <a:effectLst/>
                        </a:rPr>
                        <a:t>Construction</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9,583</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1,380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14.4%</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194567985"/>
                  </a:ext>
                </a:extLst>
              </a:tr>
              <a:tr h="346613">
                <a:tc>
                  <a:txBody>
                    <a:bodyPr/>
                    <a:lstStyle/>
                    <a:p>
                      <a:pPr marL="0" algn="l" defTabSz="914400" rtl="0" eaLnBrk="1" fontAlgn="b" latinLnBrk="0" hangingPunct="1"/>
                      <a:r>
                        <a:rPr lang="en-US" sz="1200" u="none" strike="noStrike" kern="1200" dirty="0">
                          <a:effectLst/>
                        </a:rPr>
                        <a:t>Professional and business services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17,204</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2706</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15.7%</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943425095"/>
                  </a:ext>
                </a:extLst>
              </a:tr>
              <a:tr h="346613">
                <a:tc>
                  <a:txBody>
                    <a:bodyPr/>
                    <a:lstStyle/>
                    <a:p>
                      <a:pPr marL="0" algn="l" defTabSz="914400" rtl="0" eaLnBrk="1" fontAlgn="b" latinLnBrk="0" hangingPunct="1"/>
                      <a:r>
                        <a:rPr lang="en-US" sz="1200" u="none" strike="noStrike" kern="1200" dirty="0">
                          <a:effectLst/>
                        </a:rPr>
                        <a:t>Information</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2,404</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411</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17.1%</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310778278"/>
                  </a:ext>
                </a:extLst>
              </a:tr>
              <a:tr h="346613">
                <a:tc>
                  <a:txBody>
                    <a:bodyPr/>
                    <a:lstStyle/>
                    <a:p>
                      <a:pPr marL="0" algn="l" defTabSz="914400" rtl="0" eaLnBrk="1" fontAlgn="b" latinLnBrk="0" hangingPunct="1"/>
                      <a:r>
                        <a:rPr lang="en-US" sz="1200" u="none" strike="noStrike" kern="1200" dirty="0">
                          <a:effectLst/>
                        </a:rPr>
                        <a:t>Transportation and utilities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8,757</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1,510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17.2%</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499689256"/>
                  </a:ext>
                </a:extLst>
              </a:tr>
              <a:tr h="346613">
                <a:tc>
                  <a:txBody>
                    <a:bodyPr/>
                    <a:lstStyle/>
                    <a:p>
                      <a:pPr marL="0" algn="l" defTabSz="914400" rtl="0" eaLnBrk="1" fontAlgn="b" latinLnBrk="0" hangingPunct="1"/>
                      <a:r>
                        <a:rPr lang="en-US" sz="1200" u="none" strike="noStrike" kern="1200" dirty="0">
                          <a:effectLst/>
                        </a:rPr>
                        <a:t>Education and health services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32,630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7,339</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22.5%</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1431718"/>
                  </a:ext>
                </a:extLst>
              </a:tr>
              <a:tr h="346613">
                <a:tc>
                  <a:txBody>
                    <a:bodyPr/>
                    <a:lstStyle/>
                    <a:p>
                      <a:pPr marL="0" algn="l" defTabSz="914400" rtl="0" eaLnBrk="1" fontAlgn="b" latinLnBrk="0" hangingPunct="1"/>
                      <a:r>
                        <a:rPr lang="en-US" sz="1200" u="none" strike="noStrike" kern="1200" dirty="0">
                          <a:effectLst/>
                        </a:rPr>
                        <a:t>Wholesale and retail trade</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17,756</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4,770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26.9%</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784584672"/>
                  </a:ext>
                </a:extLst>
              </a:tr>
              <a:tr h="346613">
                <a:tc>
                  <a:txBody>
                    <a:bodyPr/>
                    <a:lstStyle/>
                    <a:p>
                      <a:pPr marL="0" algn="l" defTabSz="914400" rtl="0" eaLnBrk="1" fontAlgn="b" latinLnBrk="0" hangingPunct="1"/>
                      <a:r>
                        <a:rPr lang="en-US" sz="1200" u="none" strike="noStrike" kern="1200" dirty="0">
                          <a:effectLst/>
                        </a:rPr>
                        <a:t>Other services</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6,180</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1,863</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30.1%</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13093951"/>
                  </a:ext>
                </a:extLst>
              </a:tr>
              <a:tr h="346613">
                <a:tc>
                  <a:txBody>
                    <a:bodyPr/>
                    <a:lstStyle/>
                    <a:p>
                      <a:pPr marL="0" algn="l" defTabSz="914400" rtl="0" eaLnBrk="1" fontAlgn="b" latinLnBrk="0" hangingPunct="1"/>
                      <a:r>
                        <a:rPr lang="en-US" sz="1200" u="none" strike="noStrike" kern="1200" dirty="0">
                          <a:effectLst/>
                        </a:rPr>
                        <a:t>Leisure and hospitality</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1200" u="none" strike="noStrike" kern="1200" dirty="0">
                          <a:effectLst/>
                        </a:rPr>
                        <a:t>12,158</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u="none" strike="noStrike" kern="1200" dirty="0">
                          <a:effectLst/>
                        </a:rPr>
                        <a:t>4967</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200" b="1" u="none" strike="noStrike" kern="1200" dirty="0">
                          <a:effectLst/>
                        </a:rPr>
                        <a:t>40.9%</a:t>
                      </a:r>
                      <a:endParaRPr lang="en-US" sz="12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5043736"/>
                  </a:ext>
                </a:extLst>
              </a:tr>
            </a:tbl>
          </a:graphicData>
        </a:graphic>
      </p:graphicFrame>
      <p:sp>
        <p:nvSpPr>
          <p:cNvPr id="5" name="Title 4">
            <a:extLst>
              <a:ext uri="{FF2B5EF4-FFF2-40B4-BE49-F238E27FC236}">
                <a16:creationId xmlns:a16="http://schemas.microsoft.com/office/drawing/2014/main" id="{F9241FAB-56E6-4F81-BFDC-959FAD4AD532}"/>
              </a:ext>
            </a:extLst>
          </p:cNvPr>
          <p:cNvSpPr>
            <a:spLocks noGrp="1"/>
          </p:cNvSpPr>
          <p:nvPr>
            <p:ph type="title"/>
          </p:nvPr>
        </p:nvSpPr>
        <p:spPr/>
        <p:txBody>
          <a:bodyPr/>
          <a:lstStyle/>
          <a:p>
            <a:r>
              <a:rPr lang="en-US" sz="4000" dirty="0"/>
              <a:t>Part-time Jobs:  United States 2021</a:t>
            </a:r>
            <a:endParaRPr lang="en-US" dirty="0"/>
          </a:p>
        </p:txBody>
      </p:sp>
      <p:sp>
        <p:nvSpPr>
          <p:cNvPr id="9" name="TextBox 8">
            <a:extLst>
              <a:ext uri="{FF2B5EF4-FFF2-40B4-BE49-F238E27FC236}">
                <a16:creationId xmlns:a16="http://schemas.microsoft.com/office/drawing/2014/main" id="{B31C3900-DEFB-4470-B13F-9EC07B60EC06}"/>
              </a:ext>
            </a:extLst>
          </p:cNvPr>
          <p:cNvSpPr txBox="1"/>
          <p:nvPr/>
        </p:nvSpPr>
        <p:spPr>
          <a:xfrm>
            <a:off x="1661020" y="6392411"/>
            <a:ext cx="6778305" cy="276999"/>
          </a:xfrm>
          <a:prstGeom prst="rect">
            <a:avLst/>
          </a:prstGeom>
          <a:noFill/>
        </p:spPr>
        <p:txBody>
          <a:bodyPr wrap="square" rtlCol="0">
            <a:spAutoFit/>
          </a:bodyPr>
          <a:lstStyle/>
          <a:p>
            <a:pPr lvl="0" defTabSz="914400">
              <a:defRPr/>
            </a:pPr>
            <a:r>
              <a:rPr lang="en-US" sz="1200" dirty="0">
                <a:solidFill>
                  <a:prstClr val="black"/>
                </a:solidFill>
              </a:rPr>
              <a:t>Data source:  U.S. Bureau of Labor Statistics, Current Population Survey</a:t>
            </a:r>
          </a:p>
        </p:txBody>
      </p:sp>
    </p:spTree>
    <p:extLst>
      <p:ext uri="{BB962C8B-B14F-4D97-AF65-F5344CB8AC3E}">
        <p14:creationId xmlns:p14="http://schemas.microsoft.com/office/powerpoint/2010/main" val="315784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Cincinnati msa:  2013</a:t>
            </a: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875109622"/>
              </p:ext>
            </p:extLst>
          </p:nvPr>
        </p:nvGraphicFramePr>
        <p:xfrm>
          <a:off x="6174377" y="3017515"/>
          <a:ext cx="4171406" cy="2420012"/>
        </p:xfrm>
        <a:graphic>
          <a:graphicData uri="http://schemas.openxmlformats.org/drawingml/2006/table">
            <a:tbl>
              <a:tblPr>
                <a:tableStyleId>{2D5ABB26-0587-4C30-8999-92F81FD0307C}</a:tableStyleId>
              </a:tblPr>
              <a:tblGrid>
                <a:gridCol w="2110050">
                  <a:extLst>
                    <a:ext uri="{9D8B030D-6E8A-4147-A177-3AD203B41FA5}">
                      <a16:colId xmlns:a16="http://schemas.microsoft.com/office/drawing/2014/main" val="4162636373"/>
                    </a:ext>
                  </a:extLst>
                </a:gridCol>
                <a:gridCol w="2061356">
                  <a:extLst>
                    <a:ext uri="{9D8B030D-6E8A-4147-A177-3AD203B41FA5}">
                      <a16:colId xmlns:a16="http://schemas.microsoft.com/office/drawing/2014/main" val="3433023737"/>
                    </a:ext>
                  </a:extLst>
                </a:gridCol>
              </a:tblGrid>
              <a:tr h="303026">
                <a:tc>
                  <a:txBody>
                    <a:bodyPr/>
                    <a:lstStyle/>
                    <a:p>
                      <a:pPr algn="l" fontAlgn="b"/>
                      <a:r>
                        <a:rPr lang="en-US" sz="1200" u="none" strike="noStrike" dirty="0">
                          <a:effectLst/>
                        </a:rPr>
                        <a:t>Dearborn County, Indiana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Grant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08176324"/>
                  </a:ext>
                </a:extLst>
              </a:tr>
              <a:tr h="303026">
                <a:tc>
                  <a:txBody>
                    <a:bodyPr/>
                    <a:lstStyle/>
                    <a:p>
                      <a:pPr algn="l" fontAlgn="b"/>
                      <a:r>
                        <a:rPr lang="en-US" sz="1200" b="1" u="none" strike="noStrike" dirty="0">
                          <a:solidFill>
                            <a:srgbClr val="FF0000"/>
                          </a:solidFill>
                          <a:effectLst/>
                        </a:rPr>
                        <a:t>Franklin County, Indiana</a:t>
                      </a:r>
                      <a:endParaRPr lang="en-US" sz="1200" b="1" i="0" u="none" strike="noStrike" dirty="0">
                        <a:solidFill>
                          <a:srgbClr val="FF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Kenton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2542879"/>
                  </a:ext>
                </a:extLst>
              </a:tr>
              <a:tr h="298830">
                <a:tc>
                  <a:txBody>
                    <a:bodyPr/>
                    <a:lstStyle/>
                    <a:p>
                      <a:pPr algn="l" fontAlgn="b"/>
                      <a:r>
                        <a:rPr lang="en-US" sz="1200" u="none" strike="noStrike" dirty="0">
                          <a:effectLst/>
                        </a:rPr>
                        <a:t>Ohio County, Indiana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Pendleton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3536266"/>
                  </a:ext>
                </a:extLst>
              </a:tr>
              <a:tr h="303026">
                <a:tc>
                  <a:txBody>
                    <a:bodyPr/>
                    <a:lstStyle/>
                    <a:p>
                      <a:pPr algn="l" fontAlgn="b"/>
                      <a:r>
                        <a:rPr lang="en-US" sz="1200" u="none" strike="noStrike" dirty="0">
                          <a:effectLst/>
                        </a:rPr>
                        <a:t>Union County, Indiana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Brown County, Ohio</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60944284"/>
                  </a:ext>
                </a:extLst>
              </a:tr>
              <a:tr h="303026">
                <a:tc>
                  <a:txBody>
                    <a:bodyPr/>
                    <a:lstStyle/>
                    <a:p>
                      <a:pPr algn="l" fontAlgn="b"/>
                      <a:r>
                        <a:rPr lang="en-US" sz="1200" u="none" strike="noStrike" dirty="0">
                          <a:effectLst/>
                        </a:rPr>
                        <a:t>Boone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Butler County, Ohio</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1232832"/>
                  </a:ext>
                </a:extLst>
              </a:tr>
              <a:tr h="303026">
                <a:tc>
                  <a:txBody>
                    <a:bodyPr/>
                    <a:lstStyle/>
                    <a:p>
                      <a:pPr algn="l" fontAlgn="b"/>
                      <a:r>
                        <a:rPr lang="en-US" sz="1200" u="none" strike="noStrike" dirty="0">
                          <a:effectLst/>
                        </a:rPr>
                        <a:t>Bracken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Clermont County, Ohio</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0506469"/>
                  </a:ext>
                </a:extLst>
              </a:tr>
              <a:tr h="303026">
                <a:tc>
                  <a:txBody>
                    <a:bodyPr/>
                    <a:lstStyle/>
                    <a:p>
                      <a:pPr algn="l" fontAlgn="b"/>
                      <a:r>
                        <a:rPr lang="en-US" sz="1200" u="none" strike="noStrike" dirty="0">
                          <a:effectLst/>
                        </a:rPr>
                        <a:t>Campbell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Hamilton County, Ohio</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9515370"/>
                  </a:ext>
                </a:extLst>
              </a:tr>
              <a:tr h="303026">
                <a:tc>
                  <a:txBody>
                    <a:bodyPr/>
                    <a:lstStyle/>
                    <a:p>
                      <a:pPr algn="l" fontAlgn="b"/>
                      <a:r>
                        <a:rPr lang="en-US" sz="1200" u="none" strike="noStrike" dirty="0">
                          <a:effectLst/>
                        </a:rPr>
                        <a:t>Gallatin County, Kentucky</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Warren County, Ohio</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3129626"/>
                  </a:ext>
                </a:extLst>
              </a:tr>
            </a:tbl>
          </a:graphicData>
        </a:graphic>
      </p:graphicFrame>
      <p:sp>
        <p:nvSpPr>
          <p:cNvPr id="5" name="Text Placeholder 4"/>
          <p:cNvSpPr>
            <a:spLocks noGrp="1"/>
          </p:cNvSpPr>
          <p:nvPr>
            <p:ph type="body" sz="quarter" idx="13"/>
          </p:nvPr>
        </p:nvSpPr>
        <p:spPr/>
        <p:txBody>
          <a:bodyPr/>
          <a:lstStyle/>
          <a:p>
            <a:r>
              <a:rPr lang="en-US" dirty="0"/>
              <a:t>Cincinnati msa:  2018</a:t>
            </a:r>
          </a:p>
        </p:txBody>
      </p:sp>
      <p:sp>
        <p:nvSpPr>
          <p:cNvPr id="6" name="Title 5"/>
          <p:cNvSpPr>
            <a:spLocks noGrp="1"/>
          </p:cNvSpPr>
          <p:nvPr>
            <p:ph type="title"/>
          </p:nvPr>
        </p:nvSpPr>
        <p:spPr/>
        <p:txBody>
          <a:bodyPr>
            <a:normAutofit/>
          </a:bodyPr>
          <a:lstStyle/>
          <a:p>
            <a:r>
              <a:rPr lang="en-US" dirty="0"/>
              <a:t>Definition of Cincinnati msa counties added and deleted</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200094713"/>
              </p:ext>
            </p:extLst>
          </p:nvPr>
        </p:nvGraphicFramePr>
        <p:xfrm>
          <a:off x="1724297" y="3017516"/>
          <a:ext cx="4450080" cy="2420008"/>
        </p:xfrm>
        <a:graphic>
          <a:graphicData uri="http://schemas.openxmlformats.org/drawingml/2006/table">
            <a:tbl>
              <a:tblPr>
                <a:tableStyleId>{2D5ABB26-0587-4C30-8999-92F81FD0307C}</a:tableStyleId>
              </a:tblPr>
              <a:tblGrid>
                <a:gridCol w="2225040">
                  <a:extLst>
                    <a:ext uri="{9D8B030D-6E8A-4147-A177-3AD203B41FA5}">
                      <a16:colId xmlns:a16="http://schemas.microsoft.com/office/drawing/2014/main" val="1252382727"/>
                    </a:ext>
                  </a:extLst>
                </a:gridCol>
                <a:gridCol w="2225040">
                  <a:extLst>
                    <a:ext uri="{9D8B030D-6E8A-4147-A177-3AD203B41FA5}">
                      <a16:colId xmlns:a16="http://schemas.microsoft.com/office/drawing/2014/main" val="537881723"/>
                    </a:ext>
                  </a:extLst>
                </a:gridCol>
              </a:tblGrid>
              <a:tr h="302501">
                <a:tc>
                  <a:txBody>
                    <a:bodyPr/>
                    <a:lstStyle/>
                    <a:p>
                      <a:pPr algn="l" fontAlgn="b"/>
                      <a:r>
                        <a:rPr lang="en-US" sz="1200" u="none" strike="noStrike" dirty="0">
                          <a:effectLst/>
                          <a:latin typeface="+mn-lt"/>
                        </a:rPr>
                        <a:t>Dearborn County, Indiana</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Kenton County, Kentucky</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62243831"/>
                  </a:ext>
                </a:extLst>
              </a:tr>
              <a:tr h="302501">
                <a:tc>
                  <a:txBody>
                    <a:bodyPr/>
                    <a:lstStyle/>
                    <a:p>
                      <a:pPr algn="l" fontAlgn="b"/>
                      <a:r>
                        <a:rPr lang="en-US" sz="1200" u="none" strike="noStrike" dirty="0">
                          <a:effectLst/>
                          <a:latin typeface="+mn-lt"/>
                        </a:rPr>
                        <a:t>Ohio County, Indiana</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Pendleton County, Kentucky</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4003924142"/>
                  </a:ext>
                </a:extLst>
              </a:tr>
              <a:tr h="302501">
                <a:tc>
                  <a:txBody>
                    <a:bodyPr/>
                    <a:lstStyle/>
                    <a:p>
                      <a:pPr algn="l" fontAlgn="b"/>
                      <a:r>
                        <a:rPr lang="en-US" sz="1200" u="none" strike="noStrike" dirty="0">
                          <a:effectLst/>
                          <a:latin typeface="+mn-lt"/>
                        </a:rPr>
                        <a:t>Union County, Indiana</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Brown County, Ohio</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48275785"/>
                  </a:ext>
                </a:extLst>
              </a:tr>
              <a:tr h="302501">
                <a:tc>
                  <a:txBody>
                    <a:bodyPr/>
                    <a:lstStyle/>
                    <a:p>
                      <a:pPr algn="l" fontAlgn="b"/>
                      <a:r>
                        <a:rPr lang="en-US" sz="1200" u="none" strike="noStrike" dirty="0">
                          <a:effectLst/>
                          <a:latin typeface="+mn-lt"/>
                        </a:rPr>
                        <a:t>Boone County, Kentucky</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Butler County, Ohio</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502886764"/>
                  </a:ext>
                </a:extLst>
              </a:tr>
              <a:tr h="302501">
                <a:tc>
                  <a:txBody>
                    <a:bodyPr/>
                    <a:lstStyle/>
                    <a:p>
                      <a:pPr algn="l" fontAlgn="b"/>
                      <a:r>
                        <a:rPr lang="en-US" sz="1200" u="none" strike="noStrike" dirty="0">
                          <a:effectLst/>
                          <a:latin typeface="+mn-lt"/>
                        </a:rPr>
                        <a:t>Bracken County, Kentucky</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Clermont County, Ohio</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4275289096"/>
                  </a:ext>
                </a:extLst>
              </a:tr>
              <a:tr h="302501">
                <a:tc>
                  <a:txBody>
                    <a:bodyPr/>
                    <a:lstStyle/>
                    <a:p>
                      <a:pPr algn="l" fontAlgn="b"/>
                      <a:r>
                        <a:rPr lang="en-US" sz="1200" u="none" strike="noStrike" dirty="0">
                          <a:effectLst/>
                          <a:latin typeface="+mn-lt"/>
                        </a:rPr>
                        <a:t>Campbell County, Kentucky</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Hamilton County, Ohio</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52732804"/>
                  </a:ext>
                </a:extLst>
              </a:tr>
              <a:tr h="302501">
                <a:tc>
                  <a:txBody>
                    <a:bodyPr/>
                    <a:lstStyle/>
                    <a:p>
                      <a:pPr algn="l" fontAlgn="b"/>
                      <a:r>
                        <a:rPr lang="en-US" sz="1200" u="none" strike="noStrike" dirty="0">
                          <a:effectLst/>
                          <a:latin typeface="+mn-lt"/>
                        </a:rPr>
                        <a:t>Gallatin County, Kentucky</a:t>
                      </a:r>
                      <a:endParaRPr lang="en-US" sz="1200" b="0" i="0" u="none" strike="noStrike" dirty="0">
                        <a:solidFill>
                          <a:srgbClr val="000000"/>
                        </a:solidFill>
                        <a:effectLst/>
                        <a:latin typeface="+mn-lt"/>
                      </a:endParaRPr>
                    </a:p>
                  </a:txBody>
                  <a:tcPr marL="7620" marR="7620" marT="7620" marB="0" anchor="b"/>
                </a:tc>
                <a:tc>
                  <a:txBody>
                    <a:bodyPr/>
                    <a:lstStyle/>
                    <a:p>
                      <a:pPr algn="l" fontAlgn="b"/>
                      <a:r>
                        <a:rPr lang="en-US" sz="1200" u="none" strike="noStrike" dirty="0">
                          <a:effectLst/>
                          <a:latin typeface="+mn-lt"/>
                        </a:rPr>
                        <a:t>Warren County, Ohio</a:t>
                      </a:r>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4216572577"/>
                  </a:ext>
                </a:extLst>
              </a:tr>
              <a:tr h="302501">
                <a:tc>
                  <a:txBody>
                    <a:bodyPr/>
                    <a:lstStyle/>
                    <a:p>
                      <a:pPr algn="l" fontAlgn="b"/>
                      <a:r>
                        <a:rPr lang="en-US" sz="1200" u="none" strike="noStrike" dirty="0">
                          <a:effectLst/>
                          <a:latin typeface="+mn-lt"/>
                        </a:rPr>
                        <a:t>Grant County, Kentucky</a:t>
                      </a:r>
                      <a:endParaRPr lang="en-US" sz="1200" b="0" i="0" u="none" strike="noStrike" dirty="0">
                        <a:solidFill>
                          <a:srgbClr val="000000"/>
                        </a:solidFill>
                        <a:effectLst/>
                        <a:latin typeface="+mn-lt"/>
                      </a:endParaRPr>
                    </a:p>
                  </a:txBody>
                  <a:tcPr marL="7620" marR="7620" marT="7620" marB="0" anchor="b"/>
                </a:tc>
                <a:tc>
                  <a:txBody>
                    <a:bodyPr/>
                    <a:lstStyle/>
                    <a:p>
                      <a:pPr algn="l" fontAlgn="b"/>
                      <a:endParaRPr lang="en-US"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909802399"/>
                  </a:ext>
                </a:extLst>
              </a:tr>
            </a:tbl>
          </a:graphicData>
        </a:graphic>
      </p:graphicFrame>
      <p:sp>
        <p:nvSpPr>
          <p:cNvPr id="12" name="TextBox 11"/>
          <p:cNvSpPr txBox="1"/>
          <p:nvPr/>
        </p:nvSpPr>
        <p:spPr>
          <a:xfrm>
            <a:off x="1724297" y="5939246"/>
            <a:ext cx="8708572" cy="369332"/>
          </a:xfrm>
          <a:prstGeom prst="rect">
            <a:avLst/>
          </a:prstGeom>
          <a:noFill/>
        </p:spPr>
        <p:txBody>
          <a:bodyPr wrap="square" rtlCol="0">
            <a:spAutoFit/>
          </a:bodyPr>
          <a:lstStyle/>
          <a:p>
            <a:r>
              <a:rPr lang="en-US" dirty="0"/>
              <a:t>Source:  Census Bureau Delineation Files</a:t>
            </a:r>
          </a:p>
        </p:txBody>
      </p:sp>
    </p:spTree>
    <p:extLst>
      <p:ext uri="{BB962C8B-B14F-4D97-AF65-F5344CB8AC3E}">
        <p14:creationId xmlns:p14="http://schemas.microsoft.com/office/powerpoint/2010/main" val="971315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F0D3-ABE6-4976-9B94-57F1E275E755}"/>
              </a:ext>
            </a:extLst>
          </p:cNvPr>
          <p:cNvSpPr>
            <a:spLocks noGrp="1"/>
          </p:cNvSpPr>
          <p:nvPr>
            <p:ph type="title"/>
          </p:nvPr>
        </p:nvSpPr>
        <p:spPr/>
        <p:txBody>
          <a:bodyPr/>
          <a:lstStyle/>
          <a:p>
            <a:r>
              <a:rPr lang="en-US" sz="3600" dirty="0"/>
              <a:t>Inflation Rate </a:t>
            </a:r>
            <a:br>
              <a:rPr lang="en-US" sz="3600" dirty="0"/>
            </a:br>
            <a:r>
              <a:rPr lang="en-US" sz="3600" dirty="0"/>
              <a:t>(year-over-year percent change in CPI)</a:t>
            </a:r>
          </a:p>
        </p:txBody>
      </p:sp>
      <p:graphicFrame>
        <p:nvGraphicFramePr>
          <p:cNvPr id="5" name="Content Placeholder 4">
            <a:extLst>
              <a:ext uri="{FF2B5EF4-FFF2-40B4-BE49-F238E27FC236}">
                <a16:creationId xmlns:a16="http://schemas.microsoft.com/office/drawing/2014/main" id="{FB904A23-F250-4723-A667-93BC1A3C95A4}"/>
              </a:ext>
            </a:extLst>
          </p:cNvPr>
          <p:cNvGraphicFramePr>
            <a:graphicFrameLocks noGrp="1"/>
          </p:cNvGraphicFramePr>
          <p:nvPr>
            <p:ph idx="1"/>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93FB544-0ADF-4D6F-8BBF-BC40275D6792}"/>
              </a:ext>
            </a:extLst>
          </p:cNvPr>
          <p:cNvSpPr txBox="1"/>
          <p:nvPr/>
        </p:nvSpPr>
        <p:spPr>
          <a:xfrm>
            <a:off x="3866146" y="2374232"/>
            <a:ext cx="48016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Inflation on track to rise 5.5 to 6% for the year; highest level in 30 years (1990)</a:t>
            </a:r>
          </a:p>
        </p:txBody>
      </p:sp>
      <p:sp>
        <p:nvSpPr>
          <p:cNvPr id="7" name="TextBox 6">
            <a:extLst>
              <a:ext uri="{FF2B5EF4-FFF2-40B4-BE49-F238E27FC236}">
                <a16:creationId xmlns:a16="http://schemas.microsoft.com/office/drawing/2014/main" id="{9310A2F9-B305-4871-9705-226A92079CF7}"/>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spTree>
    <p:extLst>
      <p:ext uri="{BB962C8B-B14F-4D97-AF65-F5344CB8AC3E}">
        <p14:creationId xmlns:p14="http://schemas.microsoft.com/office/powerpoint/2010/main" val="1331415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FD2B0-6B58-4B10-AEB1-B2EA14F83BF2}"/>
              </a:ext>
            </a:extLst>
          </p:cNvPr>
          <p:cNvSpPr>
            <a:spLocks noGrp="1"/>
          </p:cNvSpPr>
          <p:nvPr>
            <p:ph type="title"/>
          </p:nvPr>
        </p:nvSpPr>
        <p:spPr>
          <a:xfrm>
            <a:off x="1203158" y="242888"/>
            <a:ext cx="9556281" cy="716482"/>
          </a:xfrm>
        </p:spPr>
        <p:txBody>
          <a:bodyPr/>
          <a:lstStyle/>
          <a:p>
            <a:r>
              <a:rPr lang="en-US" dirty="0"/>
              <a:t>Unfilled Jobs:  Small Business #1 Concern</a:t>
            </a:r>
          </a:p>
        </p:txBody>
      </p:sp>
      <p:sp>
        <p:nvSpPr>
          <p:cNvPr id="6" name="Content Placeholder 5">
            <a:extLst>
              <a:ext uri="{FF2B5EF4-FFF2-40B4-BE49-F238E27FC236}">
                <a16:creationId xmlns:a16="http://schemas.microsoft.com/office/drawing/2014/main" id="{E20E0625-CB51-40C4-B0C4-2EC643B4DD23}"/>
              </a:ext>
            </a:extLst>
          </p:cNvPr>
          <p:cNvSpPr>
            <a:spLocks noGrp="1"/>
          </p:cNvSpPr>
          <p:nvPr>
            <p:ph idx="1"/>
          </p:nvPr>
        </p:nvSpPr>
        <p:spPr/>
        <p:txBody>
          <a:bodyPr/>
          <a:lstStyle/>
          <a:p>
            <a:r>
              <a:rPr lang="en-US" dirty="0"/>
              <a:t>NFIB:  Record-high 48% of small business reported unfilled job openings</a:t>
            </a:r>
          </a:p>
          <a:p>
            <a:pPr lvl="1">
              <a:buFont typeface="Calibri" panose="020F0502020204030204" pitchFamily="34" charset="0"/>
              <a:buChar char="‒"/>
            </a:pPr>
            <a:r>
              <a:rPr lang="en-US" dirty="0"/>
              <a:t>Historical average just 22%</a:t>
            </a:r>
          </a:p>
          <a:p>
            <a:pPr lvl="1"/>
            <a:endParaRPr lang="en-US" dirty="0"/>
          </a:p>
          <a:p>
            <a:r>
              <a:rPr lang="en-US" dirty="0"/>
              <a:t>NFIB:  42% of owners reported raising compensation, a 48-year record high</a:t>
            </a:r>
          </a:p>
          <a:p>
            <a:endParaRPr lang="en-US" dirty="0"/>
          </a:p>
          <a:p>
            <a:r>
              <a:rPr lang="en-US" dirty="0"/>
              <a:t>National JOLTS data (August 2021)</a:t>
            </a:r>
          </a:p>
          <a:p>
            <a:pPr lvl="1">
              <a:buFont typeface="Calibri" panose="020F0502020204030204" pitchFamily="34" charset="0"/>
              <a:buChar char="‒"/>
            </a:pPr>
            <a:r>
              <a:rPr lang="en-US" sz="2400" dirty="0"/>
              <a:t>Job openings:  10.7 million</a:t>
            </a:r>
          </a:p>
          <a:p>
            <a:pPr lvl="1">
              <a:buFont typeface="Calibri" panose="020F0502020204030204" pitchFamily="34" charset="0"/>
              <a:buChar char="‒"/>
            </a:pPr>
            <a:r>
              <a:rPr lang="en-US" sz="2400" dirty="0"/>
              <a:t>Hires:  6.9 million</a:t>
            </a:r>
          </a:p>
          <a:p>
            <a:pPr lvl="1">
              <a:buFont typeface="Calibri" panose="020F0502020204030204" pitchFamily="34" charset="0"/>
              <a:buChar char="‒"/>
            </a:pPr>
            <a:r>
              <a:rPr lang="en-US" sz="2400" dirty="0"/>
              <a:t>Separations:  7.1 million</a:t>
            </a:r>
          </a:p>
          <a:p>
            <a:pPr lvl="2">
              <a:buFont typeface="Calibri" panose="020F0502020204030204" pitchFamily="34" charset="0"/>
              <a:buChar char="‒"/>
            </a:pPr>
            <a:r>
              <a:rPr lang="en-US" sz="2400" dirty="0"/>
              <a:t>Layoffs:  1.4 million</a:t>
            </a:r>
          </a:p>
          <a:p>
            <a:pPr lvl="2">
              <a:buFont typeface="Calibri" panose="020F0502020204030204" pitchFamily="34" charset="0"/>
              <a:buChar char="‒"/>
            </a:pPr>
            <a:r>
              <a:rPr lang="en-US" sz="2400" b="1" dirty="0">
                <a:solidFill>
                  <a:srgbClr val="FF0000"/>
                </a:solidFill>
              </a:rPr>
              <a:t>Quits:  5.2 million</a:t>
            </a:r>
          </a:p>
        </p:txBody>
      </p:sp>
    </p:spTree>
    <p:extLst>
      <p:ext uri="{BB962C8B-B14F-4D97-AF65-F5344CB8AC3E}">
        <p14:creationId xmlns:p14="http://schemas.microsoft.com/office/powerpoint/2010/main" val="1857913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3B4-E65F-4C53-A9FC-A795FD3186BD}"/>
              </a:ext>
            </a:extLst>
          </p:cNvPr>
          <p:cNvSpPr>
            <a:spLocks noGrp="1"/>
          </p:cNvSpPr>
          <p:nvPr>
            <p:ph type="title"/>
          </p:nvPr>
        </p:nvSpPr>
        <p:spPr/>
        <p:txBody>
          <a:bodyPr/>
          <a:lstStyle/>
          <a:p>
            <a:r>
              <a:rPr lang="en-US" sz="3600" dirty="0"/>
              <a:t>Number of Jobs, Kentucky and Cincinnati MSA</a:t>
            </a:r>
            <a:br>
              <a:rPr lang="en-US" dirty="0"/>
            </a:br>
            <a:r>
              <a:rPr lang="en-US" sz="2400" dirty="0"/>
              <a:t> (seasonally adjusted)</a:t>
            </a:r>
          </a:p>
        </p:txBody>
      </p:sp>
      <p:sp>
        <p:nvSpPr>
          <p:cNvPr id="9" name="TextBox 8">
            <a:extLst>
              <a:ext uri="{FF2B5EF4-FFF2-40B4-BE49-F238E27FC236}">
                <a16:creationId xmlns:a16="http://schemas.microsoft.com/office/drawing/2014/main" id="{5D79DF4E-9F5B-44C1-9EC6-FA5690CBF1D7}"/>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graphicFrame>
        <p:nvGraphicFramePr>
          <p:cNvPr id="6" name="Content Placeholder 5">
            <a:extLst>
              <a:ext uri="{FF2B5EF4-FFF2-40B4-BE49-F238E27FC236}">
                <a16:creationId xmlns:a16="http://schemas.microsoft.com/office/drawing/2014/main" id="{093311BC-399E-491B-9DEB-A7D4DA96BD28}"/>
              </a:ext>
            </a:extLst>
          </p:cNvPr>
          <p:cNvGraphicFramePr>
            <a:graphicFrameLocks noGrp="1"/>
          </p:cNvGraphicFramePr>
          <p:nvPr>
            <p:ph idx="1"/>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0045198-BB85-47F3-B9DF-28EDDCD35248}"/>
              </a:ext>
            </a:extLst>
          </p:cNvPr>
          <p:cNvSpPr txBox="1"/>
          <p:nvPr/>
        </p:nvSpPr>
        <p:spPr>
          <a:xfrm>
            <a:off x="9439275" y="1771650"/>
            <a:ext cx="2152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KY:  69,400 jobs short of recovery</a:t>
            </a:r>
          </a:p>
        </p:txBody>
      </p:sp>
      <p:sp>
        <p:nvSpPr>
          <p:cNvPr id="10" name="TextBox 9">
            <a:extLst>
              <a:ext uri="{FF2B5EF4-FFF2-40B4-BE49-F238E27FC236}">
                <a16:creationId xmlns:a16="http://schemas.microsoft.com/office/drawing/2014/main" id="{BD7090B1-887B-4749-BFC9-6D155DA009E8}"/>
              </a:ext>
            </a:extLst>
          </p:cNvPr>
          <p:cNvSpPr txBox="1"/>
          <p:nvPr/>
        </p:nvSpPr>
        <p:spPr>
          <a:xfrm>
            <a:off x="9439275" y="3933825"/>
            <a:ext cx="2152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MSA:  30,700 jobs short of recovery</a:t>
            </a:r>
          </a:p>
        </p:txBody>
      </p:sp>
    </p:spTree>
    <p:extLst>
      <p:ext uri="{BB962C8B-B14F-4D97-AF65-F5344CB8AC3E}">
        <p14:creationId xmlns:p14="http://schemas.microsoft.com/office/powerpoint/2010/main" val="2632382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2600-2A07-2040-A58A-DDEFC8CBF01F}"/>
              </a:ext>
            </a:extLst>
          </p:cNvPr>
          <p:cNvSpPr>
            <a:spLocks noGrp="1"/>
          </p:cNvSpPr>
          <p:nvPr>
            <p:ph type="ctrTitle"/>
          </p:nvPr>
        </p:nvSpPr>
        <p:spPr/>
        <p:txBody>
          <a:bodyPr/>
          <a:lstStyle/>
          <a:p>
            <a:r>
              <a:rPr lang="en-US" dirty="0"/>
              <a:t>BLS 2019-2029 </a:t>
            </a:r>
            <a:br>
              <a:rPr lang="en-US" dirty="0"/>
            </a:br>
            <a:r>
              <a:rPr lang="en-US" dirty="0"/>
              <a:t>Employment Projections</a:t>
            </a:r>
          </a:p>
        </p:txBody>
      </p:sp>
      <p:sp>
        <p:nvSpPr>
          <p:cNvPr id="3" name="Subtitle 2">
            <a:extLst>
              <a:ext uri="{FF2B5EF4-FFF2-40B4-BE49-F238E27FC236}">
                <a16:creationId xmlns:a16="http://schemas.microsoft.com/office/drawing/2014/main" id="{31B3C2BE-0990-774A-A22F-BECEE73961CB}"/>
              </a:ext>
            </a:extLst>
          </p:cNvPr>
          <p:cNvSpPr>
            <a:spLocks noGrp="1"/>
          </p:cNvSpPr>
          <p:nvPr>
            <p:ph type="subTitle" idx="1"/>
          </p:nvPr>
        </p:nvSpPr>
        <p:spPr/>
        <p:txBody>
          <a:bodyPr/>
          <a:lstStyle/>
          <a:p>
            <a:r>
              <a:rPr lang="en-US" dirty="0"/>
              <a:t>United States</a:t>
            </a:r>
          </a:p>
        </p:txBody>
      </p:sp>
    </p:spTree>
    <p:extLst>
      <p:ext uri="{BB962C8B-B14F-4D97-AF65-F5344CB8AC3E}">
        <p14:creationId xmlns:p14="http://schemas.microsoft.com/office/powerpoint/2010/main" val="3576044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B35F8B-3E87-46BF-A7E5-AD104277C331}"/>
              </a:ext>
            </a:extLst>
          </p:cNvPr>
          <p:cNvSpPr>
            <a:spLocks noGrp="1"/>
          </p:cNvSpPr>
          <p:nvPr>
            <p:ph type="title"/>
          </p:nvPr>
        </p:nvSpPr>
        <p:spPr/>
        <p:txBody>
          <a:bodyPr/>
          <a:lstStyle/>
          <a:p>
            <a:r>
              <a:rPr lang="en-US" dirty="0"/>
              <a:t>Changing Macro Economy:  2019-2029</a:t>
            </a:r>
          </a:p>
        </p:txBody>
      </p:sp>
      <p:sp>
        <p:nvSpPr>
          <p:cNvPr id="6" name="Content Placeholder 5">
            <a:extLst>
              <a:ext uri="{FF2B5EF4-FFF2-40B4-BE49-F238E27FC236}">
                <a16:creationId xmlns:a16="http://schemas.microsoft.com/office/drawing/2014/main" id="{BB525346-EB58-4E9F-BDA7-E5B64519E312}"/>
              </a:ext>
            </a:extLst>
          </p:cNvPr>
          <p:cNvSpPr>
            <a:spLocks noGrp="1"/>
          </p:cNvSpPr>
          <p:nvPr>
            <p:ph idx="1"/>
          </p:nvPr>
        </p:nvSpPr>
        <p:spPr/>
        <p:txBody>
          <a:bodyPr/>
          <a:lstStyle/>
          <a:p>
            <a:r>
              <a:rPr lang="en-US" dirty="0"/>
              <a:t>GDP forecasted to grow more slowly at average annual rates of 1.8%</a:t>
            </a:r>
          </a:p>
          <a:p>
            <a:r>
              <a:rPr lang="en-US" dirty="0"/>
              <a:t>Labor productivity is expected to grow at an annual rate of 1.8 percent</a:t>
            </a:r>
          </a:p>
          <a:p>
            <a:r>
              <a:rPr lang="en-US" dirty="0"/>
              <a:t>Unknown:  impacts of COVID, monetary policy, fiscal policy</a:t>
            </a:r>
          </a:p>
        </p:txBody>
      </p:sp>
    </p:spTree>
    <p:extLst>
      <p:ext uri="{BB962C8B-B14F-4D97-AF65-F5344CB8AC3E}">
        <p14:creationId xmlns:p14="http://schemas.microsoft.com/office/powerpoint/2010/main" val="625848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836A7-7523-4671-9A93-FE8864FBE85C}"/>
              </a:ext>
            </a:extLst>
          </p:cNvPr>
          <p:cNvSpPr>
            <a:spLocks noGrp="1"/>
          </p:cNvSpPr>
          <p:nvPr>
            <p:ph type="title"/>
          </p:nvPr>
        </p:nvSpPr>
        <p:spPr/>
        <p:txBody>
          <a:bodyPr/>
          <a:lstStyle/>
          <a:p>
            <a:r>
              <a:rPr lang="en-US" dirty="0"/>
              <a:t>Total Employment:  Modest Growth</a:t>
            </a:r>
          </a:p>
        </p:txBody>
      </p:sp>
      <p:pic>
        <p:nvPicPr>
          <p:cNvPr id="8194" name="Picture 2" descr="Total employment, 1999 to projected 2029">
            <a:extLst>
              <a:ext uri="{FF2B5EF4-FFF2-40B4-BE49-F238E27FC236}">
                <a16:creationId xmlns:a16="http://schemas.microsoft.com/office/drawing/2014/main" id="{5202199A-CBDE-4BE6-A6DD-A2ACD7F651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E290D1-39DE-4073-B5EE-A6434E501BEB}"/>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19343801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6CAB49-33AB-4EA9-9AAF-6E280CB0C949}"/>
              </a:ext>
            </a:extLst>
          </p:cNvPr>
          <p:cNvSpPr>
            <a:spLocks noGrp="1"/>
          </p:cNvSpPr>
          <p:nvPr>
            <p:ph type="title"/>
          </p:nvPr>
        </p:nvSpPr>
        <p:spPr/>
        <p:txBody>
          <a:bodyPr/>
          <a:lstStyle/>
          <a:p>
            <a:r>
              <a:rPr lang="en-US" dirty="0"/>
              <a:t>Industry Winners and Losers</a:t>
            </a:r>
          </a:p>
        </p:txBody>
      </p:sp>
      <p:pic>
        <p:nvPicPr>
          <p:cNvPr id="7170" name="Picture 2" descr="Projected annual rate of change in industry employment, 2019–29">
            <a:extLst>
              <a:ext uri="{FF2B5EF4-FFF2-40B4-BE49-F238E27FC236}">
                <a16:creationId xmlns:a16="http://schemas.microsoft.com/office/drawing/2014/main" id="{B65D4979-8D3D-4223-A477-C6F7ACA838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6E1ED0-43A1-4C9F-8480-A9AD5C89AF99}"/>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1152042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6D541-E19F-4378-BD43-FAACD4B0B23A}"/>
              </a:ext>
            </a:extLst>
          </p:cNvPr>
          <p:cNvSpPr>
            <a:spLocks noGrp="1"/>
          </p:cNvSpPr>
          <p:nvPr>
            <p:ph type="title"/>
          </p:nvPr>
        </p:nvSpPr>
        <p:spPr/>
        <p:txBody>
          <a:bodyPr/>
          <a:lstStyle/>
          <a:p>
            <a:r>
              <a:rPr lang="en-US" sz="3600" dirty="0"/>
              <a:t>Occupational Demand: Healthcare, IT, Business </a:t>
            </a:r>
          </a:p>
        </p:txBody>
      </p:sp>
      <p:pic>
        <p:nvPicPr>
          <p:cNvPr id="6146" name="Picture 2" descr="https://www.bls.gov/emp/images/percent_change.png">
            <a:extLst>
              <a:ext uri="{FF2B5EF4-FFF2-40B4-BE49-F238E27FC236}">
                <a16:creationId xmlns:a16="http://schemas.microsoft.com/office/drawing/2014/main" id="{FBA5D09A-8BFE-46C7-B1FE-AEFE9B8331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FF217C-91F4-454D-8053-22BF7CED2591}"/>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1627876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9F8CF-460E-451B-A757-2F099982743D}"/>
              </a:ext>
            </a:extLst>
          </p:cNvPr>
          <p:cNvSpPr>
            <a:spLocks noGrp="1"/>
          </p:cNvSpPr>
          <p:nvPr>
            <p:ph type="title"/>
          </p:nvPr>
        </p:nvSpPr>
        <p:spPr/>
        <p:txBody>
          <a:bodyPr/>
          <a:lstStyle/>
          <a:p>
            <a:r>
              <a:rPr lang="en-US" dirty="0"/>
              <a:t>Healthcare Leads Occupational Growth</a:t>
            </a:r>
          </a:p>
        </p:txBody>
      </p:sp>
      <p:pic>
        <p:nvPicPr>
          <p:cNvPr id="3074" name="Picture 2" descr="growing_occupations.png (1920×1080)">
            <a:extLst>
              <a:ext uri="{FF2B5EF4-FFF2-40B4-BE49-F238E27FC236}">
                <a16:creationId xmlns:a16="http://schemas.microsoft.com/office/drawing/2014/main" id="{0E67E2DF-86ED-4BE9-AC05-ABD4F40E6E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B40D6C-7345-4D00-A780-D29F6F2C9EBC}"/>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1292746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D78116-A21E-462F-A144-2795653637E5}"/>
              </a:ext>
            </a:extLst>
          </p:cNvPr>
          <p:cNvSpPr>
            <a:spLocks noGrp="1"/>
          </p:cNvSpPr>
          <p:nvPr>
            <p:ph type="title"/>
          </p:nvPr>
        </p:nvSpPr>
        <p:spPr/>
        <p:txBody>
          <a:bodyPr/>
          <a:lstStyle/>
          <a:p>
            <a:r>
              <a:rPr lang="en-US" dirty="0"/>
              <a:t>STEM Occupations</a:t>
            </a:r>
          </a:p>
        </p:txBody>
      </p:sp>
      <p:pic>
        <p:nvPicPr>
          <p:cNvPr id="9218" name="Picture 2" descr="STEM occupations are projected to grow faster than the average for all occupations">
            <a:extLst>
              <a:ext uri="{FF2B5EF4-FFF2-40B4-BE49-F238E27FC236}">
                <a16:creationId xmlns:a16="http://schemas.microsoft.com/office/drawing/2014/main" id="{D05AC2BA-4CE0-4F3F-8BEE-D8164B6B35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E9F3D1-855A-4D44-9602-623625925390}"/>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161223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 changes</a:t>
            </a:r>
          </a:p>
        </p:txBody>
      </p:sp>
      <p:sp>
        <p:nvSpPr>
          <p:cNvPr id="3" name="Content Placeholder 2"/>
          <p:cNvSpPr>
            <a:spLocks noGrp="1"/>
          </p:cNvSpPr>
          <p:nvPr>
            <p:ph idx="1"/>
          </p:nvPr>
        </p:nvSpPr>
        <p:spPr/>
        <p:txBody>
          <a:bodyPr/>
          <a:lstStyle/>
          <a:p>
            <a:r>
              <a:rPr lang="en-US" dirty="0"/>
              <a:t>Each year some new entities come into existence and other entities are dissolved. This may be the result of new incorporations or statistical delineations, the redrawing or splitting of administrative areas, disincorporations, mergers and consolidations, and other types of changes.</a:t>
            </a:r>
          </a:p>
          <a:p>
            <a:r>
              <a:rPr lang="en-US" dirty="0"/>
              <a:t>The Census Bureau publishes an inventory of entity changes each year.</a:t>
            </a:r>
          </a:p>
          <a:p>
            <a:endParaRPr lang="en-US" dirty="0"/>
          </a:p>
          <a:p>
            <a:r>
              <a:rPr lang="en-US" b="1" dirty="0">
                <a:solidFill>
                  <a:srgbClr val="FF0000"/>
                </a:solidFill>
              </a:rPr>
              <a:t>BEST PRACTICE:  </a:t>
            </a:r>
            <a:r>
              <a:rPr lang="en-US" dirty="0"/>
              <a:t>Confirm each data source for each time period in your analysis is using the same geographic definitions.  The same name is not sufficient evidence.</a:t>
            </a:r>
          </a:p>
          <a:p>
            <a:endParaRPr lang="en-US" b="1" dirty="0"/>
          </a:p>
          <a:p>
            <a:endParaRPr lang="en-US" dirty="0"/>
          </a:p>
        </p:txBody>
      </p:sp>
    </p:spTree>
    <p:extLst>
      <p:ext uri="{BB962C8B-B14F-4D97-AF65-F5344CB8AC3E}">
        <p14:creationId xmlns:p14="http://schemas.microsoft.com/office/powerpoint/2010/main" val="7989709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806A6-190C-492B-B2DC-A54A0C9BCCAA}"/>
              </a:ext>
            </a:extLst>
          </p:cNvPr>
          <p:cNvSpPr>
            <a:spLocks noGrp="1"/>
          </p:cNvSpPr>
          <p:nvPr>
            <p:ph type="title"/>
          </p:nvPr>
        </p:nvSpPr>
        <p:spPr/>
        <p:txBody>
          <a:bodyPr/>
          <a:lstStyle/>
          <a:p>
            <a:r>
              <a:rPr lang="en-US" dirty="0"/>
              <a:t>Earnings Rise, Unemployment Falls with Educational Attainment</a:t>
            </a:r>
          </a:p>
        </p:txBody>
      </p:sp>
      <p:pic>
        <p:nvPicPr>
          <p:cNvPr id="2050" name="Picture 2" descr="https://www.bls.gov/emp/images/ep_chart_001.png">
            <a:extLst>
              <a:ext uri="{FF2B5EF4-FFF2-40B4-BE49-F238E27FC236}">
                <a16:creationId xmlns:a16="http://schemas.microsoft.com/office/drawing/2014/main" id="{753DBA48-32FB-4F27-899A-D8D931B988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126E0F-B82C-46A0-9F0C-3EAE5BBA73BC}"/>
              </a:ext>
            </a:extLst>
          </p:cNvPr>
          <p:cNvSpPr txBox="1"/>
          <p:nvPr/>
        </p:nvSpPr>
        <p:spPr>
          <a:xfrm>
            <a:off x="1661020" y="6400800"/>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33842010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5AF747-9455-4CA6-8E9E-B3E6C75119C2}"/>
              </a:ext>
            </a:extLst>
          </p:cNvPr>
          <p:cNvSpPr>
            <a:spLocks noGrp="1"/>
          </p:cNvSpPr>
          <p:nvPr>
            <p:ph type="title"/>
          </p:nvPr>
        </p:nvSpPr>
        <p:spPr/>
        <p:txBody>
          <a:bodyPr/>
          <a:lstStyle/>
          <a:p>
            <a:r>
              <a:rPr lang="en-US" dirty="0"/>
              <a:t>Rapidly Aging Workforce</a:t>
            </a:r>
          </a:p>
        </p:txBody>
      </p:sp>
      <p:pic>
        <p:nvPicPr>
          <p:cNvPr id="5122" name="Picture 2" descr="lf_aging.png (1920×1080)">
            <a:extLst>
              <a:ext uri="{FF2B5EF4-FFF2-40B4-BE49-F238E27FC236}">
                <a16:creationId xmlns:a16="http://schemas.microsoft.com/office/drawing/2014/main" id="{C07DAE1A-B973-4B8C-9825-66142DC8E3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363663"/>
            <a:ext cx="8940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20F093-BF03-42B7-9157-D37A1AC7ADA6}"/>
              </a:ext>
            </a:extLst>
          </p:cNvPr>
          <p:cNvSpPr txBox="1"/>
          <p:nvPr/>
        </p:nvSpPr>
        <p:spPr>
          <a:xfrm>
            <a:off x="1661020" y="6392411"/>
            <a:ext cx="67783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produced by U.S. Bureau of Labor Statistics</a:t>
            </a:r>
          </a:p>
        </p:txBody>
      </p:sp>
    </p:spTree>
    <p:extLst>
      <p:ext uri="{BB962C8B-B14F-4D97-AF65-F5344CB8AC3E}">
        <p14:creationId xmlns:p14="http://schemas.microsoft.com/office/powerpoint/2010/main" val="901646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DD78FD-9C1B-449F-A59E-AB8F26EE9EAB}"/>
              </a:ext>
            </a:extLst>
          </p:cNvPr>
          <p:cNvSpPr>
            <a:spLocks noGrp="1"/>
          </p:cNvSpPr>
          <p:nvPr>
            <p:ph type="title"/>
          </p:nvPr>
        </p:nvSpPr>
        <p:spPr/>
        <p:txBody>
          <a:bodyPr/>
          <a:lstStyle/>
          <a:p>
            <a:r>
              <a:rPr lang="en-US" sz="3600" dirty="0"/>
              <a:t>U.S. Total Separations Rate, nsa, August 2021</a:t>
            </a:r>
          </a:p>
        </p:txBody>
      </p:sp>
      <p:graphicFrame>
        <p:nvGraphicFramePr>
          <p:cNvPr id="7" name="Content Placeholder 6">
            <a:extLst>
              <a:ext uri="{FF2B5EF4-FFF2-40B4-BE49-F238E27FC236}">
                <a16:creationId xmlns:a16="http://schemas.microsoft.com/office/drawing/2014/main" id="{B92F6C12-8847-4A37-BDB7-7341BD699F48}"/>
              </a:ext>
            </a:extLst>
          </p:cNvPr>
          <p:cNvGraphicFramePr>
            <a:graphicFrameLocks noGrp="1"/>
          </p:cNvGraphicFramePr>
          <p:nvPr>
            <p:ph idx="1"/>
            <p:extLst>
              <p:ext uri="{D42A27DB-BD31-4B8C-83A1-F6EECF244321}">
                <p14:modId xmlns:p14="http://schemas.microsoft.com/office/powerpoint/2010/main" val="1616205839"/>
              </p:ext>
            </p:extLst>
          </p:nvPr>
        </p:nvGraphicFramePr>
        <p:xfrm>
          <a:off x="1431925" y="1363663"/>
          <a:ext cx="932815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40E6569-2FA3-4E72-8571-4114900F4BF9}"/>
              </a:ext>
            </a:extLst>
          </p:cNvPr>
          <p:cNvSpPr txBox="1"/>
          <p:nvPr/>
        </p:nvSpPr>
        <p:spPr>
          <a:xfrm>
            <a:off x="1661020" y="6392411"/>
            <a:ext cx="6778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*Turnover rate is separations as a percent of total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source:  U.S. Bureau of Labor Statistics</a:t>
            </a:r>
          </a:p>
        </p:txBody>
      </p:sp>
    </p:spTree>
    <p:extLst>
      <p:ext uri="{BB962C8B-B14F-4D97-AF65-F5344CB8AC3E}">
        <p14:creationId xmlns:p14="http://schemas.microsoft.com/office/powerpoint/2010/main" val="835644009"/>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5EBD86-A5F5-4464-B66F-A6E616258ACD}"/>
              </a:ext>
            </a:extLst>
          </p:cNvPr>
          <p:cNvSpPr>
            <a:spLocks noGrp="1"/>
          </p:cNvSpPr>
          <p:nvPr>
            <p:ph type="title"/>
          </p:nvPr>
        </p:nvSpPr>
        <p:spPr>
          <a:xfrm>
            <a:off x="1432558" y="242888"/>
            <a:ext cx="9326881" cy="716482"/>
          </a:xfrm>
        </p:spPr>
        <p:txBody>
          <a:bodyPr/>
          <a:lstStyle/>
          <a:p>
            <a:pPr lvl="0"/>
            <a:r>
              <a:rPr lang="en-US" sz="4000" dirty="0"/>
              <a:t>Challenges of Talent Attraction &amp; Retention</a:t>
            </a:r>
          </a:p>
        </p:txBody>
      </p:sp>
      <p:sp>
        <p:nvSpPr>
          <p:cNvPr id="6" name="Content Placeholder 5">
            <a:extLst>
              <a:ext uri="{FF2B5EF4-FFF2-40B4-BE49-F238E27FC236}">
                <a16:creationId xmlns:a16="http://schemas.microsoft.com/office/drawing/2014/main" id="{DAB0E016-B433-4745-B6FC-2C2BFBE522E4}"/>
              </a:ext>
            </a:extLst>
          </p:cNvPr>
          <p:cNvSpPr>
            <a:spLocks noGrp="1"/>
          </p:cNvSpPr>
          <p:nvPr>
            <p:ph idx="1"/>
          </p:nvPr>
        </p:nvSpPr>
        <p:spPr/>
        <p:txBody>
          <a:bodyPr/>
          <a:lstStyle/>
          <a:p>
            <a:pPr lvl="1"/>
            <a:endParaRPr lang="en-US" sz="2400" dirty="0"/>
          </a:p>
          <a:p>
            <a:pPr marL="273050" lvl="1" indent="0">
              <a:buNone/>
            </a:pPr>
            <a:r>
              <a:rPr lang="en-US" sz="2400" b="1" dirty="0"/>
              <a:t>Retention Challenges:</a:t>
            </a:r>
          </a:p>
          <a:p>
            <a:pPr lvl="1"/>
            <a:r>
              <a:rPr lang="en-US" sz="2400" dirty="0"/>
              <a:t>High turnover rates </a:t>
            </a:r>
          </a:p>
          <a:p>
            <a:pPr lvl="1"/>
            <a:r>
              <a:rPr lang="en-US" sz="2400" dirty="0"/>
              <a:t>High rates of retirement</a:t>
            </a:r>
          </a:p>
          <a:p>
            <a:pPr lvl="1"/>
            <a:r>
              <a:rPr lang="en-US" sz="2400" dirty="0"/>
              <a:t>Employees hesitant to return to workplace</a:t>
            </a:r>
          </a:p>
          <a:p>
            <a:pPr lvl="1"/>
            <a:r>
              <a:rPr lang="en-US" sz="2400" dirty="0"/>
              <a:t>Employee burnout</a:t>
            </a:r>
          </a:p>
          <a:p>
            <a:pPr lvl="1"/>
            <a:r>
              <a:rPr lang="en-US" sz="2400" dirty="0"/>
              <a:t>COVID vaccine mandates</a:t>
            </a:r>
          </a:p>
          <a:p>
            <a:pPr marL="273050" lvl="1" indent="0">
              <a:buNone/>
            </a:pPr>
            <a:endParaRPr lang="en-US" sz="2400" b="1" dirty="0"/>
          </a:p>
          <a:p>
            <a:pPr marL="273050" lvl="1" indent="0">
              <a:buNone/>
            </a:pPr>
            <a:r>
              <a:rPr lang="en-US" sz="2400" b="1" dirty="0"/>
              <a:t>Most positions require:</a:t>
            </a:r>
          </a:p>
          <a:p>
            <a:pPr lvl="1"/>
            <a:r>
              <a:rPr lang="en-US" sz="2400" dirty="0"/>
              <a:t>Extension of the posting timeframes</a:t>
            </a:r>
          </a:p>
          <a:p>
            <a:pPr lvl="1"/>
            <a:r>
              <a:rPr lang="en-US" sz="2400" dirty="0"/>
              <a:t>Offers to multiple candidates </a:t>
            </a:r>
          </a:p>
          <a:p>
            <a:pPr lvl="1"/>
            <a:r>
              <a:rPr lang="en-US" sz="2400" dirty="0"/>
              <a:t>Requests for starting salary to be at or above our existing salary ranges</a:t>
            </a:r>
          </a:p>
          <a:p>
            <a:pPr lvl="1"/>
            <a:r>
              <a:rPr lang="en-US" sz="2400" dirty="0"/>
              <a:t>COVID has increased turnover rates across industries and occupations</a:t>
            </a:r>
          </a:p>
          <a:p>
            <a:pPr marL="273050" lvl="1" indent="0">
              <a:buNone/>
            </a:pPr>
            <a:endParaRPr lang="en-US" dirty="0"/>
          </a:p>
          <a:p>
            <a:pPr lvl="1"/>
            <a:endParaRPr lang="en-US" dirty="0"/>
          </a:p>
          <a:p>
            <a:endParaRPr lang="en-US" sz="2400" dirty="0"/>
          </a:p>
          <a:p>
            <a:endParaRPr lang="en-US" dirty="0"/>
          </a:p>
        </p:txBody>
      </p:sp>
    </p:spTree>
    <p:extLst>
      <p:ext uri="{BB962C8B-B14F-4D97-AF65-F5344CB8AC3E}">
        <p14:creationId xmlns:p14="http://schemas.microsoft.com/office/powerpoint/2010/main" val="2054633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E3EEB4-58C0-47F0-A83A-F25D1BAF5998}"/>
              </a:ext>
            </a:extLst>
          </p:cNvPr>
          <p:cNvSpPr>
            <a:spLocks noGrp="1"/>
          </p:cNvSpPr>
          <p:nvPr>
            <p:ph type="ctrTitle"/>
          </p:nvPr>
        </p:nvSpPr>
        <p:spPr/>
        <p:txBody>
          <a:bodyPr/>
          <a:lstStyle/>
          <a:p>
            <a:r>
              <a:rPr lang="en-US" dirty="0"/>
              <a:t>Q&amp;a</a:t>
            </a:r>
          </a:p>
        </p:txBody>
      </p:sp>
      <p:sp>
        <p:nvSpPr>
          <p:cNvPr id="6" name="Subtitle 5">
            <a:extLst>
              <a:ext uri="{FF2B5EF4-FFF2-40B4-BE49-F238E27FC236}">
                <a16:creationId xmlns:a16="http://schemas.microsoft.com/office/drawing/2014/main" id="{ACAF3602-2E25-4DFB-A345-EEDB596405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835558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NKU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07_20_COI_Marketing_Campaign" id="{3AEA3ACE-C655-CB46-B715-881965056223}" vid="{98CF972A-85E4-A440-B9F0-CD12454BAD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11941</TotalTime>
  <Words>6766</Words>
  <Application>Microsoft Office PowerPoint</Application>
  <PresentationFormat>Widescreen</PresentationFormat>
  <Paragraphs>905</Paragraphs>
  <Slides>94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94</vt:i4>
      </vt:variant>
    </vt:vector>
  </HeadingPairs>
  <TitlesOfParts>
    <vt:vector size="101" baseType="lpstr">
      <vt:lpstr>Arial</vt:lpstr>
      <vt:lpstr>Calibri</vt:lpstr>
      <vt:lpstr>Calibri Light</vt:lpstr>
      <vt:lpstr>Gill Sans MT</vt:lpstr>
      <vt:lpstr>Times New Roman</vt:lpstr>
      <vt:lpstr>Parcel</vt:lpstr>
      <vt:lpstr>NKU Theme</vt:lpstr>
      <vt:lpstr>U.S. Federal Statistical System</vt:lpstr>
      <vt:lpstr>13 Principal Statistical Agencies</vt:lpstr>
      <vt:lpstr>Census geography</vt:lpstr>
      <vt:lpstr>Standard Hierarchy of Census Geographic entities</vt:lpstr>
      <vt:lpstr>Geographic identifiers (GEOID)</vt:lpstr>
      <vt:lpstr>FIPS</vt:lpstr>
      <vt:lpstr>DATA PITFALL – BEWARE </vt:lpstr>
      <vt:lpstr>Definition of Cincinnati msa counties added and deleted</vt:lpstr>
      <vt:lpstr>Geography changes</vt:lpstr>
      <vt:lpstr>Which Kansas City metro do I want?</vt:lpstr>
      <vt:lpstr>Non-standard ces areas</vt:lpstr>
      <vt:lpstr>Bls Geography pick list</vt:lpstr>
      <vt:lpstr>State LMI </vt:lpstr>
      <vt:lpstr>Race, ethnicity, Ancestry</vt:lpstr>
      <vt:lpstr>Race, ethnicity, ancestry</vt:lpstr>
      <vt:lpstr>Will whites remain the majority of the U.S. population? </vt:lpstr>
      <vt:lpstr>Know your codes</vt:lpstr>
      <vt:lpstr>NAICS codes</vt:lpstr>
      <vt:lpstr>NAICS Structure</vt:lpstr>
      <vt:lpstr>EXAMPLE OF NAICS STRUCTURE</vt:lpstr>
      <vt:lpstr>SOC CODES</vt:lpstr>
      <vt:lpstr>CIP CODES</vt:lpstr>
      <vt:lpstr>What is the demand for nurses?</vt:lpstr>
      <vt:lpstr>NUMEROUS Other coding systems</vt:lpstr>
      <vt:lpstr>DATA SELECTION</vt:lpstr>
      <vt:lpstr>DATA SELECTION CRITERIA</vt:lpstr>
      <vt:lpstr>Data selection:  Release schedule</vt:lpstr>
      <vt:lpstr>Caution:  Growth Rates</vt:lpstr>
      <vt:lpstr>DATA SELECTION:  GEOGRAPHIC COVERAGE</vt:lpstr>
      <vt:lpstr>DATA SELECTION:  industry COVERAGE</vt:lpstr>
      <vt:lpstr>Data selection:  revisions</vt:lpstr>
      <vt:lpstr>FIRM VS. ESTABLISHMENT (CBP VS. statistics of us business)</vt:lpstr>
      <vt:lpstr>CENSUS:  demographics</vt:lpstr>
      <vt:lpstr>Census Bureau</vt:lpstr>
      <vt:lpstr>COUNT VS. PERCENT</vt:lpstr>
      <vt:lpstr>Births, Deaths, natural increase</vt:lpstr>
      <vt:lpstr>2020 Census:  race &amp; ethnicity</vt:lpstr>
      <vt:lpstr>2020 Census:  race &amp; ethnicity FAYETTE COUNTY, KY</vt:lpstr>
      <vt:lpstr>Census diversity measures</vt:lpstr>
      <vt:lpstr>Diversity Index (DI)</vt:lpstr>
      <vt:lpstr>Prevalence rankings and diffusion score</vt:lpstr>
      <vt:lpstr>Example:  New diversity measures</vt:lpstr>
      <vt:lpstr>GROUP QUARTERS</vt:lpstr>
      <vt:lpstr>American community survey  Basics</vt:lpstr>
      <vt:lpstr>American Community survey:  which one to use?</vt:lpstr>
      <vt:lpstr>General guidance for ACS</vt:lpstr>
      <vt:lpstr>Are ACS changes statistically significant</vt:lpstr>
      <vt:lpstr>population</vt:lpstr>
      <vt:lpstr>Income &amp; poverty</vt:lpstr>
      <vt:lpstr>Education</vt:lpstr>
      <vt:lpstr>Housing &amp; characteristics </vt:lpstr>
      <vt:lpstr>Families &amp; living arrangements (includes marital status)</vt:lpstr>
      <vt:lpstr>Labor force</vt:lpstr>
      <vt:lpstr>Occupation – Acs (less occupational detail; demographic crosstabs)</vt:lpstr>
      <vt:lpstr>BLS (OEWS) (more occupational detail (33); salary scale)</vt:lpstr>
      <vt:lpstr>Commuting (journey to work)</vt:lpstr>
      <vt:lpstr>economic conditions and trends</vt:lpstr>
      <vt:lpstr>Bureau of economic analysis</vt:lpstr>
      <vt:lpstr>Gross domestic product (GDP)</vt:lpstr>
      <vt:lpstr>Personal income</vt:lpstr>
      <vt:lpstr>Personal income notes</vt:lpstr>
      <vt:lpstr>Per capita personal income</vt:lpstr>
      <vt:lpstr>PCPI as a percent of u.s. average Comparison across regions</vt:lpstr>
      <vt:lpstr>Pcpi:  Elizabethtown-Fort Knox, KY (Metropolitan Statistical Area) </vt:lpstr>
      <vt:lpstr>Personal income vs money income</vt:lpstr>
      <vt:lpstr>employment</vt:lpstr>
      <vt:lpstr>WORKFORCE</vt:lpstr>
      <vt:lpstr>Bureau of Labor Statistics</vt:lpstr>
      <vt:lpstr>CAUTION:  RESIDENTS VS BUSINESS LOCATION</vt:lpstr>
      <vt:lpstr> EXAMPLE:  JOBS VS. PEOPLE</vt:lpstr>
      <vt:lpstr>Burning glass data</vt:lpstr>
      <vt:lpstr>Current Workforce Trends</vt:lpstr>
      <vt:lpstr>Kentucky Initial and Continuing Claims  (4-week moving average)</vt:lpstr>
      <vt:lpstr>Unemployment Rate,  Kentucky and Cincinnati MSA</vt:lpstr>
      <vt:lpstr>U.S. and KY  Civilian Labor Force Participation Rate  (persons 16 years and over)</vt:lpstr>
      <vt:lpstr>Percent of Population 16 and Over by Age in the Labor Force, 2019</vt:lpstr>
      <vt:lpstr>Average Weekly Hours and Earnings Kentucky and Cincinnati MSA</vt:lpstr>
      <vt:lpstr>Kentucky Change in Jobs by Industry</vt:lpstr>
      <vt:lpstr>Part-time Jobs:  United States 2021</vt:lpstr>
      <vt:lpstr>Inflation Rate  (year-over-year percent change in CPI)</vt:lpstr>
      <vt:lpstr>Unfilled Jobs:  Small Business #1 Concern</vt:lpstr>
      <vt:lpstr>Number of Jobs, Kentucky and Cincinnati MSA  (seasonally adjusted)</vt:lpstr>
      <vt:lpstr>BLS 2019-2029  Employment Projections</vt:lpstr>
      <vt:lpstr>Changing Macro Economy:  2019-2029</vt:lpstr>
      <vt:lpstr>Total Employment:  Modest Growth</vt:lpstr>
      <vt:lpstr>Industry Winners and Losers</vt:lpstr>
      <vt:lpstr>Occupational Demand: Healthcare, IT, Business </vt:lpstr>
      <vt:lpstr>Healthcare Leads Occupational Growth</vt:lpstr>
      <vt:lpstr>STEM Occupations</vt:lpstr>
      <vt:lpstr>Earnings Rise, Unemployment Falls with Educational Attainment</vt:lpstr>
      <vt:lpstr>Rapidly Aging Workforce</vt:lpstr>
      <vt:lpstr>U.S. Total Separations Rate, nsa, August 2021</vt:lpstr>
      <vt:lpstr>Challenges of Talent Attraction &amp; Retention</vt:lpstr>
      <vt:lpstr>Q&amp;a</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Federal Statistical System</dc:title>
  <dc:creator>Janet Harrah</dc:creator>
  <cp:lastModifiedBy>Janet Harrah</cp:lastModifiedBy>
  <cp:revision>150</cp:revision>
  <dcterms:created xsi:type="dcterms:W3CDTF">2019-10-20T18:07:18Z</dcterms:created>
  <dcterms:modified xsi:type="dcterms:W3CDTF">2021-10-31T20:16:47Z</dcterms:modified>
</cp:coreProperties>
</file>