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89" r:id="rId2"/>
    <p:sldId id="259" r:id="rId3"/>
    <p:sldId id="473" r:id="rId4"/>
    <p:sldId id="469" r:id="rId5"/>
    <p:sldId id="439" r:id="rId6"/>
    <p:sldId id="429" r:id="rId7"/>
    <p:sldId id="470" r:id="rId8"/>
    <p:sldId id="471" r:id="rId9"/>
    <p:sldId id="347" r:id="rId10"/>
    <p:sldId id="430" r:id="rId11"/>
    <p:sldId id="4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About Company" id="{8A7C1D89-D715-43A9-A539-0AA5842567F4}">
          <p14:sldIdLst>
            <p14:sldId id="389"/>
            <p14:sldId id="259"/>
            <p14:sldId id="473"/>
            <p14:sldId id="469"/>
            <p14:sldId id="439"/>
            <p14:sldId id="429"/>
            <p14:sldId id="470"/>
            <p14:sldId id="471"/>
            <p14:sldId id="347"/>
            <p14:sldId id="430"/>
            <p14:sldId id="472"/>
          </p14:sldIdLst>
        </p14:section>
        <p14:section name="Custom Home Page Branding" id="{FB0FF9D8-F2F4-449F-8891-BDCBA5E7E710}">
          <p14:sldIdLst/>
        </p14:section>
        <p14:section name="Modules" id="{52F3D5A7-A620-4DFA-B958-4B301864C341}">
          <p14:sldIdLst/>
        </p14:section>
        <p14:section name="Online Orientation" id="{8DA7A443-F5BA-4F70-B3DE-430A57E1E5F9}">
          <p14:sldIdLst/>
        </p14:section>
        <p14:section name="Inside Module" id="{4F4384DA-94C4-4A6B-A80D-5D08B6112D93}">
          <p14:sldIdLst/>
        </p14:section>
        <p14:section name="Toolkit" id="{28624120-7311-42C5-B9A0-90B09FF003B0}">
          <p14:sldIdLst/>
        </p14:section>
        <p14:section name="Interview Simulation Trainer" id="{61843581-219D-4C5E-938E-ED09F7F63EE9}">
          <p14:sldIdLst/>
        </p14:section>
        <p14:section name="Resume Builder" id="{686FA210-959F-4638-ADBA-B62242EE2DAC}">
          <p14:sldIdLst/>
        </p14:section>
        <p14:section name="Cover Letter Builder" id="{97CF875C-6571-4EF9-917F-DE2A101F6A3A}">
          <p14:sldIdLst/>
        </p14:section>
        <p14:section name="Goal Tracker" id="{4459FD3D-06ED-43D8-9263-3C82E78076BA}">
          <p14:sldIdLst/>
        </p14:section>
        <p14:section name="Timesheets" id="{B26D7BB2-788F-4E3E-93FB-64AF24FD3E02}">
          <p14:sldIdLst/>
        </p14:section>
        <p14:section name="Assessment Profile" id="{9E6D7BEE-7D62-435D-8385-86F49EB3FA1E}">
          <p14:sldIdLst/>
        </p14:section>
        <p14:section name="Career Cluster Assessment" id="{02B89ED3-9CF8-423D-AF28-72296890A46C}">
          <p14:sldIdLst/>
        </p14:section>
        <p14:section name="Exploring a Career Cluster with LMI" id="{2DB588A5-FB98-4CBB-8959-F81822C4BC32}">
          <p14:sldIdLst/>
        </p14:section>
        <p14:section name="CRM Staff View" id="{B731A584-8C99-4084-AC2D-89686710B682}">
          <p14:sldIdLst/>
        </p14:section>
        <p14:section name="CRM Employer View" id="{6A4A50F8-25A9-428F-B64D-3D80DEB6F516}">
          <p14:sldIdLst/>
        </p14:section>
        <p14:section name="CRM Participant View" id="{0093463B-D972-4546-83DB-3BBAE1FB6312}">
          <p14:sldIdLst/>
        </p14:section>
        <p14:section name="Participant Profile" id="{BB44056A-8549-413D-AAB2-2F5C9902F34C}">
          <p14:sldIdLst/>
        </p14:section>
        <p14:section name="Employer Match Making Candidate Search" id="{199D910A-99A6-45EA-8D98-F7BA9C73F396}">
          <p14:sldIdLst/>
        </p14:section>
        <p14:section name="Alternative Staff Dashboards" id="{C72D151D-2242-40C5-BC43-A2861BB7B0F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54648"/>
    <a:srgbClr val="272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93118" autoAdjust="0"/>
  </p:normalViewPr>
  <p:slideViewPr>
    <p:cSldViewPr snapToGrid="0">
      <p:cViewPr varScale="1">
        <p:scale>
          <a:sx n="95" d="100"/>
          <a:sy n="95" d="100"/>
        </p:scale>
        <p:origin x="45" y="384"/>
      </p:cViewPr>
      <p:guideLst/>
    </p:cSldViewPr>
  </p:slideViewPr>
  <p:notesTextViewPr>
    <p:cViewPr>
      <p:scale>
        <a:sx n="3" d="2"/>
        <a:sy n="3" d="2"/>
      </p:scale>
      <p:origin x="0" y="0"/>
    </p:cViewPr>
  </p:notesTextViewPr>
  <p:sorterViewPr>
    <p:cViewPr>
      <p:scale>
        <a:sx n="100" d="100"/>
        <a:sy n="100" d="100"/>
      </p:scale>
      <p:origin x="0" y="-88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6EA01-EA9B-4B79-8F9E-290BF8C375F5}" type="datetimeFigureOut">
              <a:rPr lang="en-US" smtClean="0"/>
              <a:t>6/21/2021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43593-CBCB-451B-9EB0-16B41BDF19A9}" type="slidenum">
              <a:rPr lang="en-US" smtClean="0"/>
              <a:t>‹#›</a:t>
            </a:fld>
            <a:endParaRPr lang="en-US" dirty="0"/>
          </a:p>
        </p:txBody>
      </p:sp>
    </p:spTree>
    <p:extLst>
      <p:ext uri="{BB962C8B-B14F-4D97-AF65-F5344CB8AC3E}">
        <p14:creationId xmlns:p14="http://schemas.microsoft.com/office/powerpoint/2010/main" val="383765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265289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214654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216997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40714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338909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348583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245368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379187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219350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89888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174CA3-CD02-44F8-86A8-6F5873D82EE3}"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0EF7F-7D1D-4B9B-9E19-F800805E9D45}" type="slidenum">
              <a:rPr lang="en-US" smtClean="0"/>
              <a:t>‹#›</a:t>
            </a:fld>
            <a:endParaRPr lang="en-US" dirty="0"/>
          </a:p>
        </p:txBody>
      </p:sp>
    </p:spTree>
    <p:extLst>
      <p:ext uri="{BB962C8B-B14F-4D97-AF65-F5344CB8AC3E}">
        <p14:creationId xmlns:p14="http://schemas.microsoft.com/office/powerpoint/2010/main" val="265983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74CA3-CD02-44F8-86A8-6F5873D82EE3}" type="datetimeFigureOut">
              <a:rPr lang="en-US" smtClean="0"/>
              <a:t>6/21/2021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0EF7F-7D1D-4B9B-9E19-F800805E9D45}" type="slidenum">
              <a:rPr lang="en-US" smtClean="0"/>
              <a:t>‹#›</a:t>
            </a:fld>
            <a:endParaRPr lang="en-US" dirty="0"/>
          </a:p>
        </p:txBody>
      </p:sp>
    </p:spTree>
    <p:extLst>
      <p:ext uri="{BB962C8B-B14F-4D97-AF65-F5344CB8AC3E}">
        <p14:creationId xmlns:p14="http://schemas.microsoft.com/office/powerpoint/2010/main" val="2985285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tiff"/><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hyperlink" Target="mailto:robert@careerteam.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5BBD68-F00F-C143-A791-94439C690655}"/>
              </a:ext>
            </a:extLst>
          </p:cNvPr>
          <p:cNvSpPr/>
          <p:nvPr/>
        </p:nvSpPr>
        <p:spPr>
          <a:xfrm>
            <a:off x="4216400" y="1422383"/>
            <a:ext cx="3492500" cy="735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4">
            <a:extLst>
              <a:ext uri="{FF2B5EF4-FFF2-40B4-BE49-F238E27FC236}">
                <a16:creationId xmlns:a16="http://schemas.microsoft.com/office/drawing/2014/main" id="{C51261DD-91D6-714B-A21A-7CB16420348C}"/>
              </a:ext>
            </a:extLst>
          </p:cNvPr>
          <p:cNvPicPr>
            <a:picLocks noChangeAspect="1"/>
          </p:cNvPicPr>
          <p:nvPr/>
        </p:nvPicPr>
        <p:blipFill rotWithShape="1">
          <a:blip r:embed="rId2">
            <a:extLst>
              <a:ext uri="{28A0092B-C50C-407E-A947-70E740481C1C}">
                <a14:useLocalDpi xmlns:a14="http://schemas.microsoft.com/office/drawing/2010/main" val="0"/>
              </a:ext>
            </a:extLst>
          </a:blip>
          <a:srcRect t="6925" b="81099"/>
          <a:stretch/>
        </p:blipFill>
        <p:spPr>
          <a:xfrm>
            <a:off x="-3866940" y="4766010"/>
            <a:ext cx="12192000" cy="1098051"/>
          </a:xfrm>
          <a:prstGeom prst="rect">
            <a:avLst/>
          </a:prstGeom>
        </p:spPr>
      </p:pic>
      <p:sp>
        <p:nvSpPr>
          <p:cNvPr id="2" name="Rectangle 1">
            <a:extLst>
              <a:ext uri="{FF2B5EF4-FFF2-40B4-BE49-F238E27FC236}">
                <a16:creationId xmlns:a16="http://schemas.microsoft.com/office/drawing/2014/main" id="{E813A373-225D-4FAB-BD5A-F644975210BB}"/>
              </a:ext>
            </a:extLst>
          </p:cNvPr>
          <p:cNvSpPr>
            <a:spLocks noChangeArrowheads="1"/>
          </p:cNvSpPr>
          <p:nvPr/>
        </p:nvSpPr>
        <p:spPr bwMode="auto">
          <a:xfrm>
            <a:off x="0" y="-13080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6AD9540-B707-48F0-BBE2-697B170B1B13}"/>
              </a:ext>
            </a:extLst>
          </p:cNvPr>
          <p:cNvSpPr>
            <a:spLocks noChangeArrowheads="1"/>
          </p:cNvSpPr>
          <p:nvPr/>
        </p:nvSpPr>
        <p:spPr bwMode="auto">
          <a:xfrm>
            <a:off x="906027" y="1603691"/>
            <a:ext cx="1110483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#workforcedev through remote access learning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92BFBB89-D95E-4F32-BB06-150CC45E8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763" y="4529222"/>
            <a:ext cx="5419725" cy="1571625"/>
          </a:xfrm>
          <a:prstGeom prst="rect">
            <a:avLst/>
          </a:prstGeom>
        </p:spPr>
      </p:pic>
    </p:spTree>
    <p:extLst>
      <p:ext uri="{BB962C8B-B14F-4D97-AF65-F5344CB8AC3E}">
        <p14:creationId xmlns:p14="http://schemas.microsoft.com/office/powerpoint/2010/main" val="22220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33"/>
            <a:ext cx="10515600" cy="1325563"/>
          </a:xfrm>
        </p:spPr>
        <p:txBody>
          <a:bodyPr/>
          <a:lstStyle/>
          <a:p>
            <a:pPr algn="ctr"/>
            <a:r>
              <a:rPr lang="en-US" dirty="0">
                <a:latin typeface="Arial Black" panose="020B0A04020102020204" pitchFamily="34" charset="0"/>
              </a:rPr>
              <a:t>Career EDGE Success</a:t>
            </a:r>
          </a:p>
        </p:txBody>
      </p:sp>
      <p:pic>
        <p:nvPicPr>
          <p:cNvPr id="7170" name="Picture 2" descr="Image result for career source tampa">
            <a:extLst>
              <a:ext uri="{FF2B5EF4-FFF2-40B4-BE49-F238E27FC236}">
                <a16:creationId xmlns:a16="http://schemas.microsoft.com/office/drawing/2014/main" id="{9AAEB194-DDEC-4335-A2D7-542F8724C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426" y="1589323"/>
            <a:ext cx="3063374" cy="13623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areer source central florida">
            <a:extLst>
              <a:ext uri="{FF2B5EF4-FFF2-40B4-BE49-F238E27FC236}">
                <a16:creationId xmlns:a16="http://schemas.microsoft.com/office/drawing/2014/main" id="{EBD71291-A0D1-4D13-8214-E845CDCA0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792" y="2761091"/>
            <a:ext cx="3065390" cy="136239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career source miami">
            <a:extLst>
              <a:ext uri="{FF2B5EF4-FFF2-40B4-BE49-F238E27FC236}">
                <a16:creationId xmlns:a16="http://schemas.microsoft.com/office/drawing/2014/main" id="{12E24F41-9B81-491A-93BC-A458F76D6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0793" y="4013413"/>
            <a:ext cx="3065392" cy="136239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employ pg">
            <a:extLst>
              <a:ext uri="{FF2B5EF4-FFF2-40B4-BE49-F238E27FC236}">
                <a16:creationId xmlns:a16="http://schemas.microsoft.com/office/drawing/2014/main" id="{25EC2292-73AF-4342-9AE3-6BD4A87EC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03" y="206940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workplace inc">
            <a:extLst>
              <a:ext uri="{FF2B5EF4-FFF2-40B4-BE49-F238E27FC236}">
                <a16:creationId xmlns:a16="http://schemas.microsoft.com/office/drawing/2014/main" id="{35DCB75F-D7CC-44F2-9094-618BD28D0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25" y="1589323"/>
            <a:ext cx="3238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712093-75C3-40FF-8C2D-61B79314E897}"/>
              </a:ext>
            </a:extLst>
          </p:cNvPr>
          <p:cNvPicPr>
            <a:picLocks noChangeAspect="1"/>
          </p:cNvPicPr>
          <p:nvPr/>
        </p:nvPicPr>
        <p:blipFill rotWithShape="1">
          <a:blip r:embed="rId7"/>
          <a:srcRect l="20396" t="9425" r="63140" b="80802"/>
          <a:stretch/>
        </p:blipFill>
        <p:spPr>
          <a:xfrm>
            <a:off x="4227081" y="5508419"/>
            <a:ext cx="2717496" cy="907415"/>
          </a:xfrm>
          <a:prstGeom prst="rect">
            <a:avLst/>
          </a:prstGeom>
        </p:spPr>
      </p:pic>
      <p:pic>
        <p:nvPicPr>
          <p:cNvPr id="7180" name="Picture 12" descr="Image result for dc does">
            <a:extLst>
              <a:ext uri="{FF2B5EF4-FFF2-40B4-BE49-F238E27FC236}">
                <a16:creationId xmlns:a16="http://schemas.microsoft.com/office/drawing/2014/main" id="{589B8BC2-E094-4F19-ABF9-BF88BA68E7E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116" r="19055"/>
          <a:stretch/>
        </p:blipFill>
        <p:spPr bwMode="auto">
          <a:xfrm>
            <a:off x="5478155" y="3945525"/>
            <a:ext cx="2143125" cy="138647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michigan works">
            <a:extLst>
              <a:ext uri="{FF2B5EF4-FFF2-40B4-BE49-F238E27FC236}">
                <a16:creationId xmlns:a16="http://schemas.microsoft.com/office/drawing/2014/main" id="{EBFB25F4-CA08-4D4B-852B-C3A972990F1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8680"/>
          <a:stretch/>
        </p:blipFill>
        <p:spPr bwMode="auto">
          <a:xfrm>
            <a:off x="318403" y="4099145"/>
            <a:ext cx="2636552" cy="97200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dc youth employment">
            <a:extLst>
              <a:ext uri="{FF2B5EF4-FFF2-40B4-BE49-F238E27FC236}">
                <a16:creationId xmlns:a16="http://schemas.microsoft.com/office/drawing/2014/main" id="{45576AAB-D4F2-479E-8236-7A1B37C412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4749" y="3858109"/>
            <a:ext cx="2066693" cy="1141525"/>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Image result for career resources">
            <a:extLst>
              <a:ext uri="{FF2B5EF4-FFF2-40B4-BE49-F238E27FC236}">
                <a16:creationId xmlns:a16="http://schemas.microsoft.com/office/drawing/2014/main" id="{D7822336-200E-432C-89A9-15FCC25942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6359" y="2801486"/>
            <a:ext cx="1742603" cy="856015"/>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You">
            <a:extLst>
              <a:ext uri="{FF2B5EF4-FFF2-40B4-BE49-F238E27FC236}">
                <a16:creationId xmlns:a16="http://schemas.microsoft.com/office/drawing/2014/main" id="{A33A9F10-04CB-40DE-874F-FAB5B3FC34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644" y="5298614"/>
            <a:ext cx="17240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Connecticut Department of Labor">
            <a:extLst>
              <a:ext uri="{FF2B5EF4-FFF2-40B4-BE49-F238E27FC236}">
                <a16:creationId xmlns:a16="http://schemas.microsoft.com/office/drawing/2014/main" id="{6B50E275-E079-47E1-A3D2-763F5F75A96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74826"/>
          <a:stretch/>
        </p:blipFill>
        <p:spPr bwMode="auto">
          <a:xfrm>
            <a:off x="2156724" y="5332004"/>
            <a:ext cx="1944901" cy="107947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Image result for platform to employment">
            <a:extLst>
              <a:ext uri="{FF2B5EF4-FFF2-40B4-BE49-F238E27FC236}">
                <a16:creationId xmlns:a16="http://schemas.microsoft.com/office/drawing/2014/main" id="{A8401A46-D370-45C5-B597-F47AF4D46E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9675" y="1769848"/>
            <a:ext cx="45720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rawing, clock&#10;&#10;Description automatically generated">
            <a:extLst>
              <a:ext uri="{FF2B5EF4-FFF2-40B4-BE49-F238E27FC236}">
                <a16:creationId xmlns:a16="http://schemas.microsoft.com/office/drawing/2014/main" id="{17A0F07A-2BF1-ED47-9DF3-2A2EF9FC8EA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33845" y="5533481"/>
            <a:ext cx="2393002" cy="904023"/>
          </a:xfrm>
          <a:prstGeom prst="rect">
            <a:avLst/>
          </a:prstGeom>
        </p:spPr>
      </p:pic>
      <p:pic>
        <p:nvPicPr>
          <p:cNvPr id="7" name="Picture 6" descr="A close up of a logo&#10;&#10;Description automatically generated">
            <a:extLst>
              <a:ext uri="{FF2B5EF4-FFF2-40B4-BE49-F238E27FC236}">
                <a16:creationId xmlns:a16="http://schemas.microsoft.com/office/drawing/2014/main" id="{3523F4F1-2AC1-C144-AC26-19D4986D679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20833" y="5375808"/>
            <a:ext cx="2513012" cy="1229191"/>
          </a:xfrm>
          <a:prstGeom prst="rect">
            <a:avLst/>
          </a:prstGeom>
        </p:spPr>
      </p:pic>
      <p:pic>
        <p:nvPicPr>
          <p:cNvPr id="3" name="Picture 2">
            <a:extLst>
              <a:ext uri="{FF2B5EF4-FFF2-40B4-BE49-F238E27FC236}">
                <a16:creationId xmlns:a16="http://schemas.microsoft.com/office/drawing/2014/main" id="{DBA5735F-C290-BD4D-95E9-E02E4B6FD715}"/>
              </a:ext>
            </a:extLst>
          </p:cNvPr>
          <p:cNvPicPr>
            <a:picLocks noChangeAspect="1"/>
          </p:cNvPicPr>
          <p:nvPr/>
        </p:nvPicPr>
        <p:blipFill>
          <a:blip r:embed="rId17"/>
          <a:stretch>
            <a:fillRect/>
          </a:stretch>
        </p:blipFill>
        <p:spPr>
          <a:xfrm>
            <a:off x="5119792" y="2772222"/>
            <a:ext cx="2859850" cy="1050864"/>
          </a:xfrm>
          <a:prstGeom prst="rect">
            <a:avLst/>
          </a:prstGeom>
        </p:spPr>
      </p:pic>
    </p:spTree>
    <p:extLst>
      <p:ext uri="{BB962C8B-B14F-4D97-AF65-F5344CB8AC3E}">
        <p14:creationId xmlns:p14="http://schemas.microsoft.com/office/powerpoint/2010/main" val="148860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AB61-6EAC-4583-9428-974DDE6EB7D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54590E3-FD2B-483A-855F-9E9727610193}"/>
              </a:ext>
            </a:extLst>
          </p:cNvPr>
          <p:cNvSpPr>
            <a:spLocks noGrp="1"/>
          </p:cNvSpPr>
          <p:nvPr>
            <p:ph idx="1"/>
          </p:nvPr>
        </p:nvSpPr>
        <p:spPr/>
        <p:txBody>
          <a:bodyPr/>
          <a:lstStyle/>
          <a:p>
            <a:endParaRPr lang="en-US" dirty="0"/>
          </a:p>
          <a:p>
            <a:pPr marL="0" indent="0">
              <a:buNone/>
            </a:pPr>
            <a:r>
              <a:rPr lang="en-US" dirty="0"/>
              <a:t>Robert Boone </a:t>
            </a:r>
            <a:r>
              <a:rPr lang="en-US" dirty="0">
                <a:hlinkClick r:id="rId2"/>
              </a:rPr>
              <a:t>robert@careerteam.com</a:t>
            </a:r>
            <a:r>
              <a:rPr lang="en-US" dirty="0"/>
              <a:t> </a:t>
            </a:r>
          </a:p>
          <a:p>
            <a:pPr marL="0" indent="0">
              <a:buNone/>
            </a:pPr>
            <a:r>
              <a:rPr lang="en-US" dirty="0"/>
              <a:t>(270) 935-0518</a:t>
            </a:r>
          </a:p>
          <a:p>
            <a:pPr marL="0" indent="0">
              <a:buNone/>
            </a:pPr>
            <a:endParaRPr lang="en-US" dirty="0"/>
          </a:p>
        </p:txBody>
      </p:sp>
    </p:spTree>
    <p:extLst>
      <p:ext uri="{BB962C8B-B14F-4D97-AF65-F5344CB8AC3E}">
        <p14:creationId xmlns:p14="http://schemas.microsoft.com/office/powerpoint/2010/main" val="184511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 y="4555068"/>
            <a:ext cx="12192000" cy="2302933"/>
          </a:xfrm>
          <a:prstGeom prst="rect">
            <a:avLst/>
          </a:prstGeom>
          <a:solidFill>
            <a:srgbClr val="1E3148">
              <a:alpha val="40000"/>
            </a:srgbClr>
          </a:solidFill>
        </p:spPr>
      </p:sp>
      <p:pic>
        <p:nvPicPr>
          <p:cNvPr id="7" name="Picture 6" descr="A person sitting in a chair&#10;&#10;Description automatically generated with low confidence">
            <a:extLst>
              <a:ext uri="{FF2B5EF4-FFF2-40B4-BE49-F238E27FC236}">
                <a16:creationId xmlns:a16="http://schemas.microsoft.com/office/drawing/2014/main" id="{D313116F-610F-49B3-B259-ADC42BEB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5" y="663191"/>
            <a:ext cx="4159630" cy="5717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44C5AE49-4A92-4D95-AA25-3145AABF37FB}"/>
              </a:ext>
            </a:extLst>
          </p:cNvPr>
          <p:cNvSpPr txBox="1"/>
          <p:nvPr/>
        </p:nvSpPr>
        <p:spPr>
          <a:xfrm>
            <a:off x="5637747" y="554947"/>
            <a:ext cx="6230533" cy="2646878"/>
          </a:xfrm>
          <a:prstGeom prst="rect">
            <a:avLst/>
          </a:prstGeom>
          <a:noFill/>
        </p:spPr>
        <p:txBody>
          <a:bodyPr wrap="square" rtlCol="0">
            <a:spAutoFit/>
          </a:bodyPr>
          <a:lstStyle/>
          <a:p>
            <a:r>
              <a:rPr lang="en-US" sz="4000" dirty="0"/>
              <a:t>About</a:t>
            </a:r>
          </a:p>
          <a:p>
            <a:pPr marL="571500" indent="-571500">
              <a:buFont typeface="Arial" panose="020B0604020202020204" pitchFamily="34" charset="0"/>
              <a:buChar char="•"/>
            </a:pPr>
            <a:r>
              <a:rPr lang="en-US" dirty="0"/>
              <a:t>Chief Officer, National Workforce Solutions, Career TEAM, LLC</a:t>
            </a:r>
          </a:p>
          <a:p>
            <a:pPr marL="571500" indent="-571500">
              <a:buFont typeface="Arial" panose="020B0604020202020204" pitchFamily="34" charset="0"/>
              <a:buChar char="•"/>
            </a:pPr>
            <a:r>
              <a:rPr lang="en-US" dirty="0"/>
              <a:t>Former President/CEO of the South Central Workforce Development Board (KY)</a:t>
            </a:r>
          </a:p>
          <a:p>
            <a:pPr marL="571500" indent="-571500">
              <a:buFont typeface="Arial" panose="020B0604020202020204" pitchFamily="34" charset="0"/>
              <a:buChar char="•"/>
            </a:pPr>
            <a:r>
              <a:rPr lang="en-US" dirty="0"/>
              <a:t>Workforce Tech Advocate </a:t>
            </a:r>
          </a:p>
          <a:p>
            <a:pPr marL="571500" indent="-571500">
              <a:buFont typeface="Arial" panose="020B0604020202020204" pitchFamily="34" charset="0"/>
              <a:buChar char="•"/>
            </a:pPr>
            <a:r>
              <a:rPr lang="en-US" dirty="0"/>
              <a:t>Practitioner focused on innovative program design and delivery to end generational poverty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20F7-C68D-41B2-8498-C2EE1458BD26}"/>
              </a:ext>
            </a:extLst>
          </p:cNvPr>
          <p:cNvSpPr>
            <a:spLocks noGrp="1"/>
          </p:cNvSpPr>
          <p:nvPr>
            <p:ph type="title"/>
          </p:nvPr>
        </p:nvSpPr>
        <p:spPr/>
        <p:txBody>
          <a:bodyPr/>
          <a:lstStyle/>
          <a:p>
            <a:r>
              <a:rPr lang="en-US" dirty="0"/>
              <a:t>                                            Workforce Dev Orgs.</a:t>
            </a:r>
          </a:p>
        </p:txBody>
      </p:sp>
      <p:pic>
        <p:nvPicPr>
          <p:cNvPr id="4" name="Picture 3" descr="A close up of a logo&#10;&#10;Description automatically generated">
            <a:extLst>
              <a:ext uri="{FF2B5EF4-FFF2-40B4-BE49-F238E27FC236}">
                <a16:creationId xmlns:a16="http://schemas.microsoft.com/office/drawing/2014/main" id="{8EFDB30D-063F-49D0-B784-A0EA3D5C6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2093"/>
            <a:ext cx="5419725" cy="1571625"/>
          </a:xfrm>
          <a:prstGeom prst="rect">
            <a:avLst/>
          </a:prstGeom>
        </p:spPr>
      </p:pic>
      <p:sp>
        <p:nvSpPr>
          <p:cNvPr id="6" name="TextBox 5">
            <a:extLst>
              <a:ext uri="{FF2B5EF4-FFF2-40B4-BE49-F238E27FC236}">
                <a16:creationId xmlns:a16="http://schemas.microsoft.com/office/drawing/2014/main" id="{A2627A2D-72F1-4071-BEE1-AC7FDCC75EDD}"/>
              </a:ext>
            </a:extLst>
          </p:cNvPr>
          <p:cNvSpPr txBox="1"/>
          <p:nvPr/>
        </p:nvSpPr>
        <p:spPr>
          <a:xfrm>
            <a:off x="487345" y="1813718"/>
            <a:ext cx="11133574"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Mission in brief:  To lead a highly-effective workforce development system for the 10 counites of south central, Kentucky in collaboration with business, economic development, education, and community organizations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10 county region population of about 350,000 people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Who are our customers?  Career Seekers and Employers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Challenges:  1) Accessibility of our customers to services 2) Upward mobility of our career seekers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Solutions:  1) Affiliate site model 2) Career Edge technology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Vision:  Move beyond traditional “bricks and mortar” career service delivery </a:t>
            </a:r>
          </a:p>
          <a:p>
            <a:endParaRPr lang="en-US" dirty="0"/>
          </a:p>
        </p:txBody>
      </p:sp>
    </p:spTree>
    <p:extLst>
      <p:ext uri="{BB962C8B-B14F-4D97-AF65-F5344CB8AC3E}">
        <p14:creationId xmlns:p14="http://schemas.microsoft.com/office/powerpoint/2010/main" val="226027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20F7-C68D-41B2-8498-C2EE1458BD26}"/>
              </a:ext>
            </a:extLst>
          </p:cNvPr>
          <p:cNvSpPr>
            <a:spLocks noGrp="1"/>
          </p:cNvSpPr>
          <p:nvPr>
            <p:ph type="title"/>
          </p:nvPr>
        </p:nvSpPr>
        <p:spPr>
          <a:xfrm>
            <a:off x="801098" y="242596"/>
            <a:ext cx="5277333" cy="609600"/>
          </a:xfrm>
        </p:spPr>
        <p:txBody>
          <a:bodyPr vert="horz" lIns="91440" tIns="45720" rIns="91440" bIns="45720" rtlCol="0" anchor="ctr">
            <a:normAutofit fontScale="90000"/>
          </a:bodyPr>
          <a:lstStyle/>
          <a:p>
            <a:r>
              <a:rPr lang="en-US" kern="1200" dirty="0">
                <a:solidFill>
                  <a:schemeClr val="tx1"/>
                </a:solidFill>
                <a:latin typeface="+mj-lt"/>
                <a:ea typeface="+mj-ea"/>
                <a:cs typeface="+mj-cs"/>
              </a:rPr>
              <a:t>                                            Career EDGE Context</a:t>
            </a:r>
          </a:p>
        </p:txBody>
      </p:sp>
      <p:sp>
        <p:nvSpPr>
          <p:cNvPr id="6" name="TextBox 5">
            <a:extLst>
              <a:ext uri="{FF2B5EF4-FFF2-40B4-BE49-F238E27FC236}">
                <a16:creationId xmlns:a16="http://schemas.microsoft.com/office/drawing/2014/main" id="{A2627A2D-72F1-4071-BEE1-AC7FDCC75EDD}"/>
              </a:ext>
            </a:extLst>
          </p:cNvPr>
          <p:cNvSpPr txBox="1"/>
          <p:nvPr/>
        </p:nvSpPr>
        <p:spPr>
          <a:xfrm>
            <a:off x="805543" y="1293845"/>
            <a:ext cx="5272888" cy="4759821"/>
          </a:xfrm>
          <a:prstGeom prst="rect">
            <a:avLst/>
          </a:prstGeom>
        </p:spPr>
        <p:txBody>
          <a:bodyPr vert="horz" lIns="91440" tIns="45720" rIns="91440" bIns="45720" rtlCol="0" anchor="t">
            <a:normAutofit lnSpcReduction="10000"/>
          </a:bodyPr>
          <a:lstStyle/>
          <a:p>
            <a:pPr marL="57150">
              <a:lnSpc>
                <a:spcPct val="90000"/>
              </a:lnSpc>
              <a:spcAft>
                <a:spcPts val="600"/>
              </a:spcAft>
            </a:pPr>
            <a:r>
              <a:rPr lang="en-US" sz="1600" dirty="0"/>
              <a:t>About three years ago, the SCWDB envisioned career services that transcended “bricks and mortar” delivery.</a:t>
            </a:r>
          </a:p>
          <a:p>
            <a:pPr marL="1200150" lvl="2" indent="-228600">
              <a:lnSpc>
                <a:spcPct val="90000"/>
              </a:lnSpc>
              <a:spcAft>
                <a:spcPts val="600"/>
              </a:spcAft>
              <a:buFont typeface="Arial" panose="020B0604020202020204" pitchFamily="34" charset="0"/>
              <a:buChar char="•"/>
            </a:pPr>
            <a:r>
              <a:rPr lang="en-US" sz="1600" dirty="0"/>
              <a:t>Increased accessibility in response to transportation, childcare, time of day barriers.  </a:t>
            </a:r>
          </a:p>
          <a:p>
            <a:pPr marL="1200150" lvl="2" indent="-228600">
              <a:lnSpc>
                <a:spcPct val="90000"/>
              </a:lnSpc>
              <a:spcAft>
                <a:spcPts val="600"/>
              </a:spcAft>
              <a:buFont typeface="Arial" panose="020B0604020202020204" pitchFamily="34" charset="0"/>
              <a:buChar char="•"/>
            </a:pPr>
            <a:r>
              <a:rPr lang="en-US" sz="1600" dirty="0"/>
              <a:t>Modern way for customers to interact with our workforce system.</a:t>
            </a:r>
          </a:p>
          <a:p>
            <a:pPr marL="1200150" lvl="2" indent="-228600">
              <a:lnSpc>
                <a:spcPct val="90000"/>
              </a:lnSpc>
              <a:spcAft>
                <a:spcPts val="600"/>
              </a:spcAft>
              <a:buFont typeface="Arial" panose="020B0604020202020204" pitchFamily="34" charset="0"/>
              <a:buChar char="•"/>
            </a:pPr>
            <a:r>
              <a:rPr lang="en-US" sz="1600" dirty="0"/>
              <a:t>Standardization of service delivery.  </a:t>
            </a:r>
          </a:p>
          <a:p>
            <a:pPr marL="1200150" lvl="2" indent="-228600">
              <a:lnSpc>
                <a:spcPct val="90000"/>
              </a:lnSpc>
              <a:spcAft>
                <a:spcPts val="600"/>
              </a:spcAft>
              <a:buFont typeface="Arial" panose="020B0604020202020204" pitchFamily="34" charset="0"/>
              <a:buChar char="•"/>
            </a:pPr>
            <a:r>
              <a:rPr lang="en-US" sz="1600" dirty="0"/>
              <a:t>Technology as a workforce systems integrator.</a:t>
            </a:r>
          </a:p>
          <a:p>
            <a:pPr marL="1200150" lvl="2" indent="-228600">
              <a:lnSpc>
                <a:spcPct val="90000"/>
              </a:lnSpc>
              <a:spcAft>
                <a:spcPts val="600"/>
              </a:spcAft>
              <a:buFont typeface="Arial" panose="020B0604020202020204" pitchFamily="34" charset="0"/>
              <a:buChar char="•"/>
            </a:pPr>
            <a:r>
              <a:rPr lang="en-US" sz="1600" dirty="0"/>
              <a:t>Scalability of staffing capacity.  </a:t>
            </a:r>
          </a:p>
          <a:p>
            <a:pPr lvl="2" indent="-228600">
              <a:lnSpc>
                <a:spcPct val="90000"/>
              </a:lnSpc>
              <a:spcAft>
                <a:spcPts val="600"/>
              </a:spcAft>
              <a:buFont typeface="Arial" panose="020B0604020202020204" pitchFamily="34" charset="0"/>
              <a:buChar char="•"/>
            </a:pPr>
            <a:endParaRPr lang="en-US" sz="1600" dirty="0"/>
          </a:p>
          <a:p>
            <a:pPr marL="57150">
              <a:lnSpc>
                <a:spcPct val="90000"/>
              </a:lnSpc>
              <a:spcAft>
                <a:spcPts val="600"/>
              </a:spcAft>
            </a:pPr>
            <a:r>
              <a:rPr lang="en-US" sz="1600" dirty="0"/>
              <a:t>In July 2018, the SCWDB launched Career Edge as a virtual career services platform for our region’s workforce system.</a:t>
            </a:r>
          </a:p>
          <a:p>
            <a:pPr marL="1200150" lvl="2" indent="-228600">
              <a:lnSpc>
                <a:spcPct val="90000"/>
              </a:lnSpc>
              <a:spcAft>
                <a:spcPts val="600"/>
              </a:spcAft>
              <a:buFont typeface="Arial" panose="020B0604020202020204" pitchFamily="34" charset="0"/>
              <a:buChar char="•"/>
            </a:pPr>
            <a:r>
              <a:rPr lang="en-US" sz="1600" dirty="0"/>
              <a:t>Remote access learning expands career services reach to home or phone.  </a:t>
            </a:r>
          </a:p>
          <a:p>
            <a:pPr marL="1200150" lvl="2" indent="-228600">
              <a:lnSpc>
                <a:spcPct val="90000"/>
              </a:lnSpc>
              <a:spcAft>
                <a:spcPts val="600"/>
              </a:spcAft>
              <a:buFont typeface="Arial" panose="020B0604020202020204" pitchFamily="34" charset="0"/>
              <a:buChar char="•"/>
            </a:pPr>
            <a:r>
              <a:rPr lang="en-US" sz="1600" dirty="0"/>
              <a:t>Partner integration through access point model of service delivery (technology is the overlay for partnerships with high schools, public libraries, detention centers, career and technical centers, and food banks).</a:t>
            </a:r>
          </a:p>
          <a:p>
            <a:pPr marL="285750" indent="-228600">
              <a:lnSpc>
                <a:spcPct val="90000"/>
              </a:lnSpc>
              <a:spcAft>
                <a:spcPts val="600"/>
              </a:spcAft>
              <a:buFont typeface="Arial" panose="020B0604020202020204" pitchFamily="34" charset="0"/>
              <a:buChar char="•"/>
            </a:pPr>
            <a:endParaRPr lang="en-US" sz="1000" dirty="0"/>
          </a:p>
        </p:txBody>
      </p:sp>
      <p:sp>
        <p:nvSpPr>
          <p:cNvPr id="11"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8EFDB30D-063F-49D0-B784-A0EA3D5C6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3357689"/>
            <a:ext cx="3945463" cy="1144184"/>
          </a:xfrm>
          <a:prstGeom prst="rect">
            <a:avLst/>
          </a:prstGeom>
        </p:spPr>
      </p:pic>
    </p:spTree>
    <p:extLst>
      <p:ext uri="{BB962C8B-B14F-4D97-AF65-F5344CB8AC3E}">
        <p14:creationId xmlns:p14="http://schemas.microsoft.com/office/powerpoint/2010/main" val="246642168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6251-1089-4631-88E9-504B89224D6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D109686-758E-4D36-ACC7-9DFA14B31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7729379"/>
          </a:xfrm>
        </p:spPr>
      </p:pic>
    </p:spTree>
    <p:extLst>
      <p:ext uri="{BB962C8B-B14F-4D97-AF65-F5344CB8AC3E}">
        <p14:creationId xmlns:p14="http://schemas.microsoft.com/office/powerpoint/2010/main" val="304990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C51587-7CEF-4E0A-A9F2-45F70A729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729378"/>
          </a:xfrm>
          <a:prstGeom prst="rect">
            <a:avLst/>
          </a:prstGeom>
        </p:spPr>
      </p:pic>
    </p:spTree>
    <p:extLst>
      <p:ext uri="{BB962C8B-B14F-4D97-AF65-F5344CB8AC3E}">
        <p14:creationId xmlns:p14="http://schemas.microsoft.com/office/powerpoint/2010/main" val="268518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CFDA-C322-4C46-92E5-720516E46F92}"/>
              </a:ext>
            </a:extLst>
          </p:cNvPr>
          <p:cNvSpPr>
            <a:spLocks noGrp="1"/>
          </p:cNvSpPr>
          <p:nvPr>
            <p:ph type="title"/>
          </p:nvPr>
        </p:nvSpPr>
        <p:spPr>
          <a:xfrm>
            <a:off x="6703086" y="-155749"/>
            <a:ext cx="4645250" cy="6812782"/>
          </a:xfrm>
        </p:spPr>
        <p:txBody>
          <a:bodyPr vert="horz" lIns="91440" tIns="45720" rIns="91440" bIns="45720" rtlCol="0" anchor="b">
            <a:normAutofit fontScale="90000"/>
          </a:bodyPr>
          <a:lstStyle/>
          <a:p>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r>
              <a:rPr lang="en-US" sz="2000" dirty="0">
                <a:latin typeface="+mn-lt"/>
              </a:rPr>
              <a:t>In October 2019, the SCWDB initiated a conversation with the KY Education and Workforce Development Cabinet about remote access learning.  </a:t>
            </a:r>
            <a:br>
              <a:rPr lang="en-US" sz="2000" dirty="0">
                <a:latin typeface="+mn-lt"/>
              </a:rPr>
            </a:br>
            <a:br>
              <a:rPr lang="en-US" sz="2000" dirty="0">
                <a:latin typeface="+mn-lt"/>
              </a:rPr>
            </a:br>
            <a:r>
              <a:rPr lang="en-US" sz="2000" dirty="0">
                <a:latin typeface="+mn-lt"/>
              </a:rPr>
              <a:t>By April 2020, Career Edge was funded for all 120 counites of the state.  </a:t>
            </a:r>
            <a:br>
              <a:rPr lang="en-US" sz="2000" dirty="0">
                <a:latin typeface="+mn-lt"/>
              </a:rPr>
            </a:br>
            <a:br>
              <a:rPr lang="en-US" sz="2000" dirty="0">
                <a:latin typeface="+mn-lt"/>
              </a:rPr>
            </a:br>
            <a:r>
              <a:rPr lang="en-US" sz="2000" dirty="0">
                <a:latin typeface="+mn-lt"/>
              </a:rPr>
              <a:t>The SCWDB developed the brand @kycareeredge (Facebook, Twitter, Instagram, and the URL www.kycareeredge.com). </a:t>
            </a:r>
            <a:br>
              <a:rPr lang="en-US" sz="2000" dirty="0">
                <a:latin typeface="+mn-lt"/>
              </a:rPr>
            </a:br>
            <a:br>
              <a:rPr lang="en-US" sz="2000" dirty="0">
                <a:latin typeface="+mn-lt"/>
              </a:rPr>
            </a:br>
            <a:r>
              <a:rPr lang="en-US" sz="2000" dirty="0">
                <a:latin typeface="+mn-lt"/>
              </a:rPr>
              <a:t>All 10 workforce boards can now begin using Career Edge through personalized URL’s.</a:t>
            </a: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endParaRPr lang="en-US" sz="2000" dirty="0">
              <a:latin typeface="+mn-lt"/>
            </a:endParaRPr>
          </a:p>
        </p:txBody>
      </p:sp>
      <p:sp>
        <p:nvSpPr>
          <p:cNvPr id="11"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170EC9EE-F012-4947-AED3-C0CD35B8108B}"/>
              </a:ext>
            </a:extLst>
          </p:cNvPr>
          <p:cNvPicPr>
            <a:picLocks noGrp="1" noChangeAspect="1"/>
          </p:cNvPicPr>
          <p:nvPr>
            <p:ph idx="1"/>
          </p:nvPr>
        </p:nvPicPr>
        <p:blipFill rotWithShape="1">
          <a:blip r:embed="rId2"/>
          <a:srcRect t="7382" r="2" b="467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085800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8158DCBC-373B-45B0-8DF5-003997F889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43114" y="50252"/>
            <a:ext cx="12191980" cy="6857990"/>
          </a:xfrm>
          <a:prstGeom prst="rect">
            <a:avLst/>
          </a:prstGeom>
        </p:spPr>
      </p:pic>
      <p:sp>
        <p:nvSpPr>
          <p:cNvPr id="2" name="Title 1">
            <a:extLst>
              <a:ext uri="{FF2B5EF4-FFF2-40B4-BE49-F238E27FC236}">
                <a16:creationId xmlns:a16="http://schemas.microsoft.com/office/drawing/2014/main" id="{FEBDBC6C-B5CB-43B0-9120-2BEFE34F22B3}"/>
              </a:ext>
            </a:extLst>
          </p:cNvPr>
          <p:cNvSpPr>
            <a:spLocks noGrp="1"/>
          </p:cNvSpPr>
          <p:nvPr>
            <p:ph type="title"/>
          </p:nvPr>
        </p:nvSpPr>
        <p:spPr>
          <a:xfrm>
            <a:off x="995361" y="2306097"/>
            <a:ext cx="3757509" cy="4260501"/>
          </a:xfrm>
          <a:prstGeom prst="ellipse">
            <a:avLst/>
          </a:prstGeom>
          <a:solidFill>
            <a:srgbClr val="FFFFFF"/>
          </a:solidFill>
          <a:ln w="174625" cmpd="thinThick">
            <a:solidFill>
              <a:srgbClr val="FFFFFF"/>
            </a:solidFill>
          </a:ln>
        </p:spPr>
        <p:txBody>
          <a:bodyPr vert="horz" lIns="91440" tIns="45720" rIns="91440" bIns="45720" rtlCol="0" anchor="ctr">
            <a:normAutofit fontScale="90000"/>
          </a:bodyPr>
          <a:lstStyle/>
          <a:p>
            <a:pPr algn="ctr"/>
            <a:br>
              <a:rPr lang="en-US" sz="2700" dirty="0">
                <a:solidFill>
                  <a:srgbClr val="262626"/>
                </a:solidFill>
              </a:rPr>
            </a:br>
            <a:r>
              <a:rPr lang="en-US" sz="2700" dirty="0">
                <a:solidFill>
                  <a:srgbClr val="262626"/>
                </a:solidFill>
              </a:rPr>
              <a:t> </a:t>
            </a:r>
            <a:br>
              <a:rPr lang="en-US" sz="2700" dirty="0">
                <a:solidFill>
                  <a:srgbClr val="262626"/>
                </a:solidFill>
              </a:rPr>
            </a:br>
            <a:br>
              <a:rPr lang="en-US" sz="2700" dirty="0">
                <a:solidFill>
                  <a:srgbClr val="262626"/>
                </a:solidFill>
              </a:rPr>
            </a:br>
            <a:r>
              <a:rPr lang="en-US" sz="2700" dirty="0">
                <a:solidFill>
                  <a:srgbClr val="262626"/>
                </a:solidFill>
              </a:rPr>
              <a:t>Post COVID-19 #workforcedev</a:t>
            </a:r>
            <a:br>
              <a:rPr lang="en-US" sz="2700" dirty="0">
                <a:solidFill>
                  <a:srgbClr val="262626"/>
                </a:solidFill>
              </a:rPr>
            </a:br>
            <a:br>
              <a:rPr lang="en-US" sz="2700" dirty="0">
                <a:solidFill>
                  <a:srgbClr val="262626"/>
                </a:solidFill>
              </a:rPr>
            </a:br>
            <a:r>
              <a:rPr lang="en-US" sz="2000" dirty="0">
                <a:solidFill>
                  <a:srgbClr val="262626"/>
                </a:solidFill>
              </a:rPr>
              <a:t>Paradigm shift in:</a:t>
            </a:r>
            <a:br>
              <a:rPr lang="en-US" sz="2000" dirty="0">
                <a:solidFill>
                  <a:srgbClr val="262626"/>
                </a:solidFill>
              </a:rPr>
            </a:br>
            <a:br>
              <a:rPr lang="en-US" sz="2000" dirty="0">
                <a:solidFill>
                  <a:srgbClr val="262626"/>
                </a:solidFill>
              </a:rPr>
            </a:br>
            <a:r>
              <a:rPr lang="en-US" sz="2000" dirty="0">
                <a:solidFill>
                  <a:srgbClr val="262626"/>
                </a:solidFill>
              </a:rPr>
              <a:t>how skills development is scaled</a:t>
            </a:r>
            <a:br>
              <a:rPr lang="en-US" sz="2000" dirty="0">
                <a:solidFill>
                  <a:srgbClr val="262626"/>
                </a:solidFill>
              </a:rPr>
            </a:br>
            <a:br>
              <a:rPr lang="en-US" sz="2000" dirty="0">
                <a:solidFill>
                  <a:srgbClr val="262626"/>
                </a:solidFill>
              </a:rPr>
            </a:br>
            <a:r>
              <a:rPr lang="en-US" sz="2000" dirty="0">
                <a:solidFill>
                  <a:srgbClr val="262626"/>
                </a:solidFill>
              </a:rPr>
              <a:t>how customers prepare for the world of work</a:t>
            </a:r>
            <a:br>
              <a:rPr lang="en-US" sz="2000" dirty="0">
                <a:solidFill>
                  <a:srgbClr val="262626"/>
                </a:solidFill>
              </a:rPr>
            </a:br>
            <a:br>
              <a:rPr lang="en-US" sz="2000" dirty="0">
                <a:solidFill>
                  <a:srgbClr val="262626"/>
                </a:solidFill>
              </a:rPr>
            </a:br>
            <a:r>
              <a:rPr lang="en-US" sz="2000" dirty="0">
                <a:solidFill>
                  <a:srgbClr val="262626"/>
                </a:solidFill>
              </a:rPr>
              <a:t>how the workforce system interacts with customers</a:t>
            </a:r>
            <a:br>
              <a:rPr lang="en-US" sz="2800" dirty="0">
                <a:solidFill>
                  <a:srgbClr val="262626"/>
                </a:solidFill>
              </a:rPr>
            </a:br>
            <a:br>
              <a:rPr lang="en-US" sz="2800" dirty="0">
                <a:solidFill>
                  <a:srgbClr val="262626"/>
                </a:solidFill>
              </a:rPr>
            </a:br>
            <a:br>
              <a:rPr lang="en-US" sz="2800" dirty="0">
                <a:solidFill>
                  <a:srgbClr val="262626"/>
                </a:solidFill>
              </a:rPr>
            </a:br>
            <a:br>
              <a:rPr lang="en-US" sz="2800" dirty="0">
                <a:solidFill>
                  <a:srgbClr val="262626"/>
                </a:solidFill>
              </a:rPr>
            </a:br>
            <a:endParaRPr lang="en-US" sz="2800" dirty="0">
              <a:solidFill>
                <a:srgbClr val="262626"/>
              </a:solidFill>
            </a:endParaRPr>
          </a:p>
        </p:txBody>
      </p:sp>
    </p:spTree>
    <p:extLst>
      <p:ext uri="{BB962C8B-B14F-4D97-AF65-F5344CB8AC3E}">
        <p14:creationId xmlns:p14="http://schemas.microsoft.com/office/powerpoint/2010/main" val="393239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33812" y="4584349"/>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B1C245A-DC37-4E80-9E24-65A29F112A2E}"/>
              </a:ext>
            </a:extLst>
          </p:cNvPr>
          <p:cNvPicPr>
            <a:picLocks noChangeAspect="1"/>
          </p:cNvPicPr>
          <p:nvPr/>
        </p:nvPicPr>
        <p:blipFill rotWithShape="1">
          <a:blip r:embed="rId2">
            <a:extLst>
              <a:ext uri="{28A0092B-C50C-407E-A947-70E740481C1C}">
                <a14:useLocalDpi xmlns:a14="http://schemas.microsoft.com/office/drawing/2010/main" val="0"/>
              </a:ext>
            </a:extLst>
          </a:blip>
          <a:srcRect b="10253"/>
          <a:stretch/>
        </p:blipFill>
        <p:spPr>
          <a:xfrm>
            <a:off x="1012813" y="-67112"/>
            <a:ext cx="10166374" cy="6925112"/>
          </a:xfrm>
          <a:prstGeom prst="rect">
            <a:avLst/>
          </a:prstGeom>
        </p:spPr>
      </p:pic>
    </p:spTree>
    <p:extLst>
      <p:ext uri="{BB962C8B-B14F-4D97-AF65-F5344CB8AC3E}">
        <p14:creationId xmlns:p14="http://schemas.microsoft.com/office/powerpoint/2010/main" val="255613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47685</TotalTime>
  <Words>441</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                                            Workforce Dev Orgs.</vt:lpstr>
      <vt:lpstr>                                            Career EDGE Context</vt:lpstr>
      <vt:lpstr>PowerPoint Presentation</vt:lpstr>
      <vt:lpstr>PowerPoint Presentation</vt:lpstr>
      <vt:lpstr>               In October 2019, the SCWDB initiated a conversation with the KY Education and Workforce Development Cabinet about remote access learning.    By April 2020, Career Edge was funded for all 120 counites of the state.    The SCWDB developed the brand @kycareeredge (Facebook, Twitter, Instagram, and the URL www.kycareeredge.com).   All 10 workforce boards can now begin using Career Edge through personalized URL’s.      </vt:lpstr>
      <vt:lpstr>    Post COVID-19 #workforcedev  Paradigm shift in:  how skills development is scaled  how customers prepare for the world of work  how the workforce system interacts with customers    </vt:lpstr>
      <vt:lpstr>PowerPoint Presentation</vt:lpstr>
      <vt:lpstr>Career EDGE Success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Tonne</dc:creator>
  <cp:lastModifiedBy>Robert Boone</cp:lastModifiedBy>
  <cp:revision>209</cp:revision>
  <dcterms:created xsi:type="dcterms:W3CDTF">2017-02-19T00:42:31Z</dcterms:created>
  <dcterms:modified xsi:type="dcterms:W3CDTF">2021-06-21T15:21:18Z</dcterms:modified>
</cp:coreProperties>
</file>