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8.11-->
<p:presentation xmlns:r="http://schemas.openxmlformats.org/officeDocument/2006/relationships" xmlns:a="http://schemas.openxmlformats.org/drawingml/2006/main" xmlns:p="http://schemas.openxmlformats.org/presentationml/2006/main" removePersonalInfoOnSave="1" saveSubsetFonts="1">
  <p:sldMasterIdLst>
    <p:sldMasterId id="2147483660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</p:sldIdLst>
  <p:sldSz cx="12192000" cy="6858000"/>
  <p:notesSz cx="7010400" cy="92964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1129A-9886-45C8-B89C-8812A0A098E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4EA7E-0C92-4039-BAB3-55076BCD3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45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C4A9A-4574-48CC-9D7F-0549D9775CE6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0A8E9-C125-4473-992A-828E550C5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0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A8E9-C125-4473-992A-828E550C5B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2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A8E9-C125-4473-992A-828E550C5B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2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A8E9-C125-4473-992A-828E550C5B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61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A8E9-C125-4473-992A-828E550C5B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95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A8E9-C125-4473-992A-828E550C5B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46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A8E9-C125-4473-992A-828E550C5B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85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A8E9-C125-4473-992A-828E550C5B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72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A8E9-C125-4473-992A-828E550C5B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92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0A8E9-C125-4473-992A-828E550C5B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08487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image" Target="../media/image5.png" /><Relationship Id="rId3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image" Target="../media/image5.png" /><Relationship Id="rId3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image" Target="../media/image5.png" /><Relationship Id="rId3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image" Target="../media/image5.png" /><Relationship Id="rId3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image" Target="../media/image5.png" /><Relationship Id="rId3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 preserve="1">
  <p:cSld name="Title Slide - Legal Advic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3" r="5105" b="-208"/>
          <a:stretch>
            <a:fillRect/>
          </a:stretch>
        </p:blipFill>
        <p:spPr bwMode="blackGray">
          <a:xfrm>
            <a:off x="0" y="0"/>
            <a:ext cx="12192000" cy="686411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 bwMode="white">
          <a:xfrm>
            <a:off x="0" y="3208971"/>
            <a:ext cx="12201525" cy="2518624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F6444F-229A-0547-91F5-947CD3E52A48}"/>
              </a:ext>
            </a:extLst>
          </p:cNvPr>
          <p:cNvSpPr txBox="1"/>
          <p:nvPr/>
        </p:nvSpPr>
        <p:spPr bwMode="gray">
          <a:xfrm>
            <a:off x="9525" y="6561138"/>
            <a:ext cx="12192000" cy="296862"/>
          </a:xfrm>
          <a:prstGeom prst="rect">
            <a:avLst/>
          </a:prstGeom>
          <a:noFill/>
          <a:effectLst>
            <a:outerShdw blurRad="50800" dir="5400000" algn="ctr" rotWithShape="0">
              <a:schemeClr val="tx1"/>
            </a:outerShdw>
          </a:effectLst>
        </p:spPr>
        <p:txBody>
          <a:bodyPr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Nothing in this presentation is intended to be legal advice. Please consult with counsel of your choice with regards to any specific questions you may have. ©</a:t>
            </a:r>
            <a:r>
              <a:rPr lang="en-US" sz="80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2021 </a:t>
            </a:r>
            <a:r>
              <a:rPr lang="en-US" sz="80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Keating Muething &amp; Klekamp PLL. 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61936" y="4043139"/>
            <a:ext cx="9338438" cy="1060759"/>
          </a:xfrm>
        </p:spPr>
        <p:txBody>
          <a:bodyPr anchor="ctr">
            <a:normAutofit/>
          </a:bodyPr>
          <a:lstStyle>
            <a:lvl1pPr algn="ctr">
              <a:defRPr sz="4000" b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Presentation Title</a:t>
            </a:r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44" y="5019673"/>
            <a:ext cx="4656221" cy="623697"/>
          </a:xfrm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Date  |  kmklaw.com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012056" y="3391425"/>
            <a:ext cx="1838198" cy="5718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-870353" y="3613865"/>
            <a:ext cx="3121761" cy="19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829326"/>
      </p:ext>
    </p:extLst>
  </p:cSld>
  <p:clrMapOvr>
    <a:masterClrMapping/>
  </p:clrMapOvr>
  <p:transition spd="slow">
    <p:fade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preserve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7369"/>
            <a:ext cx="10515600" cy="10058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8177"/>
            <a:ext cx="10515600" cy="68642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603961"/>
            <a:ext cx="5157787" cy="3566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2603961"/>
            <a:ext cx="5183188" cy="3566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FF50D7-269C-4109-96BC-078083F41DA1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99A22-488A-4D37-806E-76A3EB3D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60738"/>
      </p:ext>
    </p:extLst>
  </p:cSld>
  <p:clrMapOvr>
    <a:masterClrMapping/>
  </p:clrMapOvr>
  <p:transition spd="slow">
    <p:fade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7369"/>
            <a:ext cx="10515600" cy="10058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8177"/>
            <a:ext cx="5157787" cy="68642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603961"/>
            <a:ext cx="5157787" cy="3566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1828177"/>
            <a:ext cx="5183188" cy="68642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2603961"/>
            <a:ext cx="5183188" cy="3566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FF50D7-269C-4109-96BC-078083F41DA1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99A22-488A-4D37-806E-76A3EB3D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08719"/>
      </p:ext>
    </p:extLst>
  </p:cSld>
  <p:clrMapOvr>
    <a:masterClrMapping/>
  </p:clrMapOvr>
  <p:transition spd="slow">
    <p:fade/>
  </p:transition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7369"/>
            <a:ext cx="10515600" cy="10058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FF50D7-269C-4109-96BC-078083F41DA1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99A22-488A-4D37-806E-76A3EB3D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76636"/>
      </p:ext>
    </p:extLst>
  </p:cSld>
  <p:clrMapOvr>
    <a:masterClrMapping/>
  </p:clrMapOvr>
  <p:transition spd="slow">
    <p:fade/>
  </p:transition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FF50D7-269C-4109-96BC-078083F41DA1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99A22-488A-4D37-806E-76A3EB3D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45368"/>
      </p:ext>
    </p:extLst>
  </p:cSld>
  <p:clrMapOvr>
    <a:masterClrMapping/>
  </p:clrMapOvr>
  <p:transition spd="slow">
    <p:fade/>
  </p:transition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7370"/>
            <a:ext cx="3932237" cy="106997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757371"/>
            <a:ext cx="6172200" cy="54749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827346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FF50D7-269C-4109-96BC-078083F41DA1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99A22-488A-4D37-806E-76A3EB3D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49006"/>
      </p:ext>
    </p:extLst>
  </p:cSld>
  <p:clrMapOvr>
    <a:masterClrMapping/>
  </p:clrMapOvr>
  <p:transition spd="slow">
    <p:fade/>
  </p:transition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F50D7-269C-4109-96BC-078083F41DA1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9A22-488A-4D37-806E-76A3EB3D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624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 preserve="1">
  <p:cSld name="Title Slide - Confidentia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3" r="5105" b="-208"/>
          <a:stretch>
            <a:fillRect/>
          </a:stretch>
        </p:blipFill>
        <p:spPr bwMode="blackGray">
          <a:xfrm>
            <a:off x="0" y="0"/>
            <a:ext cx="12201525" cy="686411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 bwMode="white">
          <a:xfrm>
            <a:off x="0" y="3208971"/>
            <a:ext cx="12201525" cy="2518624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61936" y="4043139"/>
            <a:ext cx="9338438" cy="1060759"/>
          </a:xfrm>
        </p:spPr>
        <p:txBody>
          <a:bodyPr anchor="ctr">
            <a:normAutofit/>
          </a:bodyPr>
          <a:lstStyle>
            <a:lvl1pPr algn="ctr">
              <a:defRPr sz="4000" b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Presentation Title</a:t>
            </a:r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44" y="5019673"/>
            <a:ext cx="4656221" cy="623697"/>
          </a:xfrm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Date  |  kmklaw.com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012056" y="3391425"/>
            <a:ext cx="1838198" cy="5718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-870353" y="3613865"/>
            <a:ext cx="3121761" cy="19193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F6444F-229A-0547-91F5-947CD3E52A48}"/>
              </a:ext>
            </a:extLst>
          </p:cNvPr>
          <p:cNvSpPr txBox="1"/>
          <p:nvPr/>
        </p:nvSpPr>
        <p:spPr bwMode="gray">
          <a:xfrm>
            <a:off x="9525" y="6561138"/>
            <a:ext cx="12192000" cy="296862"/>
          </a:xfrm>
          <a:prstGeom prst="rect">
            <a:avLst/>
          </a:prstGeom>
          <a:noFill/>
          <a:effectLst>
            <a:outerShdw blurRad="50800" dir="5400000" algn="ctr" rotWithShape="0">
              <a:schemeClr val="tx1"/>
            </a:outerShdw>
          </a:effectLst>
        </p:spPr>
        <p:txBody>
          <a:bodyPr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CONFIDENTIAL AND PRIVILEGED. ©</a:t>
            </a:r>
            <a:r>
              <a:rPr lang="en-US" sz="80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2021 </a:t>
            </a:r>
            <a:r>
              <a:rPr lang="en-US" sz="80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Keating Muething &amp; Klekamp PLL.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93607403"/>
      </p:ext>
    </p:extLst>
  </p:cSld>
  <p:clrMapOvr>
    <a:masterClrMapping/>
  </p:clrMapOvr>
  <p:transition spd="slow">
    <p:fade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ctangle 5"/>
          <p:cNvSpPr/>
          <p:nvPr/>
        </p:nvSpPr>
        <p:spPr bwMode="ltGray">
          <a:xfrm>
            <a:off x="0" y="1702588"/>
            <a:ext cx="12192000" cy="32197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8200" y="1702589"/>
            <a:ext cx="10515600" cy="3219789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Section Title Name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 rot="16200000">
            <a:off x="2490615" y="5232201"/>
            <a:ext cx="2096453" cy="18567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793398" y="376089"/>
            <a:ext cx="2605203" cy="80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0067"/>
      </p:ext>
    </p:extLst>
  </p:cSld>
  <p:clrMapOvr>
    <a:masterClrMapping/>
  </p:clrMapOvr>
  <p:transition spd="slow">
    <p:fade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 preserve="1">
  <p:cSld name="Attorney Bio - Singl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ctangle 5"/>
          <p:cNvSpPr/>
          <p:nvPr/>
        </p:nvSpPr>
        <p:spPr bwMode="ltGray">
          <a:xfrm>
            <a:off x="0" y="1702588"/>
            <a:ext cx="12192000" cy="32197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901088" y="1185457"/>
            <a:ext cx="3038604" cy="4254047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 rot="16200000">
            <a:off x="4711604" y="5234821"/>
            <a:ext cx="2096453" cy="1856767"/>
          </a:xfrm>
          <a:prstGeom prst="rect">
            <a:avLst/>
          </a:prstGeom>
        </p:spPr>
      </p:pic>
      <p:sp>
        <p:nvSpPr>
          <p:cNvPr id="1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831448" y="3080001"/>
            <a:ext cx="6279575" cy="464960"/>
          </a:xfrm>
        </p:spPr>
        <p:txBody>
          <a:bodyPr anchor="t"/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Attorney Full Name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831448" y="3597131"/>
            <a:ext cx="6279575" cy="296802"/>
          </a:xfrm>
        </p:spPr>
        <p:txBody>
          <a:bodyPr anchor="t"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831447" y="4086534"/>
            <a:ext cx="6279575" cy="248839"/>
          </a:xfrm>
        </p:spPr>
        <p:txBody>
          <a:bodyPr anchor="t"/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513.579.6400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827431" y="4371286"/>
            <a:ext cx="6279575" cy="248839"/>
          </a:xfrm>
        </p:spPr>
        <p:txBody>
          <a:bodyPr anchor="t"/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email@kmklaw.com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793398" y="242739"/>
            <a:ext cx="2605203" cy="80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14090"/>
      </p:ext>
    </p:extLst>
  </p:cSld>
  <p:clrMapOvr>
    <a:masterClrMapping/>
  </p:clrMapOvr>
  <p:transition spd="slow">
    <p:fade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 preserve="1">
  <p:cSld name="Attorney Bio - Doubl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ctangle 5"/>
          <p:cNvSpPr/>
          <p:nvPr/>
        </p:nvSpPr>
        <p:spPr bwMode="ltGray">
          <a:xfrm>
            <a:off x="0" y="1702588"/>
            <a:ext cx="12192000" cy="32197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465154" y="1229313"/>
            <a:ext cx="2331568" cy="3264196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idx="13"/>
          </p:nvPr>
        </p:nvSpPr>
        <p:spPr>
          <a:xfrm>
            <a:off x="6384343" y="1235975"/>
            <a:ext cx="2331568" cy="3264196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5141675" y="5826637"/>
            <a:ext cx="6851850" cy="786810"/>
          </a:xfrm>
        </p:spPr>
        <p:txBody>
          <a:bodyPr anchor="t"/>
          <a:lstStyle>
            <a:lvl1pPr marL="0" indent="0" algn="l">
              <a:buNone/>
              <a:defRPr sz="5400" b="0" baseline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err="1" smtClean="0"/>
              <a:t>ex:Meet the Speakers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2490615" y="5264100"/>
            <a:ext cx="2096453" cy="1856767"/>
          </a:xfrm>
          <a:prstGeom prst="rect">
            <a:avLst/>
          </a:prstGeom>
        </p:spPr>
      </p:pic>
      <p:sp>
        <p:nvSpPr>
          <p:cNvPr id="3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983738" y="3135454"/>
            <a:ext cx="3217605" cy="325648"/>
          </a:xfrm>
        </p:spPr>
        <p:txBody>
          <a:bodyPr anchor="t"/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Attorney Full Name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983738" y="3477177"/>
            <a:ext cx="3217605" cy="296802"/>
          </a:xfrm>
        </p:spPr>
        <p:txBody>
          <a:bodyPr anchor="t"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Title</a:t>
            </a: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983737" y="3966580"/>
            <a:ext cx="3217605" cy="248839"/>
          </a:xfrm>
        </p:spPr>
        <p:txBody>
          <a:bodyPr anchor="t"/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513.579.6400</a:t>
            </a:r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2979721" y="4251332"/>
            <a:ext cx="3217605" cy="248839"/>
          </a:xfrm>
        </p:spPr>
        <p:txBody>
          <a:bodyPr anchor="t"/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email@kmklaw.com</a:t>
            </a: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8902928" y="3135454"/>
            <a:ext cx="3217605" cy="325648"/>
          </a:xfrm>
        </p:spPr>
        <p:txBody>
          <a:bodyPr anchor="t"/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Attorney Full Name</a:t>
            </a: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8902928" y="3477177"/>
            <a:ext cx="3217605" cy="296802"/>
          </a:xfrm>
        </p:spPr>
        <p:txBody>
          <a:bodyPr anchor="t"/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Title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8902927" y="3966580"/>
            <a:ext cx="3217605" cy="248839"/>
          </a:xfrm>
        </p:spPr>
        <p:txBody>
          <a:bodyPr anchor="t"/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513.579.6400</a:t>
            </a:r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8898911" y="4251332"/>
            <a:ext cx="3217605" cy="248839"/>
          </a:xfrm>
        </p:spPr>
        <p:txBody>
          <a:bodyPr anchor="t"/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email@kmklaw.com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793398" y="242739"/>
            <a:ext cx="2605203" cy="80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03970"/>
      </p:ext>
    </p:extLst>
  </p:cSld>
  <p:clrMapOvr>
    <a:masterClrMapping/>
  </p:clrMapOvr>
  <p:transition spd="slow">
    <p:fade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 preserve="1">
  <p:cSld name="Attorney Bio -  Tripl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ctangle 5"/>
          <p:cNvSpPr/>
          <p:nvPr/>
        </p:nvSpPr>
        <p:spPr bwMode="ltGray">
          <a:xfrm>
            <a:off x="0" y="1702588"/>
            <a:ext cx="12192000" cy="32197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5141675" y="5826637"/>
            <a:ext cx="6851850" cy="786810"/>
          </a:xfrm>
        </p:spPr>
        <p:txBody>
          <a:bodyPr anchor="t"/>
          <a:lstStyle>
            <a:lvl1pPr marL="0" indent="0" algn="l">
              <a:buNone/>
              <a:defRPr sz="5400" b="0" baseline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smtClean="0"/>
              <a:t>Ex: Meet the Team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2490615" y="5264100"/>
            <a:ext cx="2096453" cy="1856767"/>
          </a:xfrm>
          <a:prstGeom prst="rect">
            <a:avLst/>
          </a:prstGeom>
        </p:spPr>
      </p:pic>
      <p:sp>
        <p:nvSpPr>
          <p:cNvPr id="40" name="Picture Placeholder 2"/>
          <p:cNvSpPr>
            <a:spLocks noGrp="1"/>
          </p:cNvSpPr>
          <p:nvPr>
            <p:ph type="pic" idx="1"/>
          </p:nvPr>
        </p:nvSpPr>
        <p:spPr>
          <a:xfrm>
            <a:off x="1447068" y="1402396"/>
            <a:ext cx="1455343" cy="203748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447069" y="3558901"/>
            <a:ext cx="2571222" cy="308097"/>
          </a:xfrm>
        </p:spPr>
        <p:txBody>
          <a:bodyPr anchor="t"/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Attorney Full Name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447067" y="3866998"/>
            <a:ext cx="2571223" cy="287789"/>
          </a:xfrm>
        </p:spPr>
        <p:txBody>
          <a:bodyPr anchor="t"/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Title</a:t>
            </a:r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447067" y="4239349"/>
            <a:ext cx="2571223" cy="215630"/>
          </a:xfrm>
        </p:spPr>
        <p:txBody>
          <a:bodyPr anchor="t"/>
          <a:lstStyle>
            <a:lvl1pPr marL="0" indent="0" algn="l">
              <a:spcBef>
                <a:spcPct val="0"/>
              </a:spcBef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513.579.6400</a:t>
            </a:r>
            <a:endParaRPr lang="en-US" smtClean="0"/>
          </a:p>
        </p:txBody>
      </p:sp>
      <p:sp>
        <p:nvSpPr>
          <p:cNvPr id="44" name="Picture Placeholder 2"/>
          <p:cNvSpPr>
            <a:spLocks noGrp="1"/>
          </p:cNvSpPr>
          <p:nvPr>
            <p:ph type="pic" idx="18"/>
          </p:nvPr>
        </p:nvSpPr>
        <p:spPr>
          <a:xfrm>
            <a:off x="5028714" y="1402396"/>
            <a:ext cx="1455343" cy="203748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028715" y="3558901"/>
            <a:ext cx="2571222" cy="308097"/>
          </a:xfrm>
        </p:spPr>
        <p:txBody>
          <a:bodyPr anchor="t"/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Attorney Full Name</a:t>
            </a:r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28713" y="3866998"/>
            <a:ext cx="2571223" cy="287789"/>
          </a:xfrm>
        </p:spPr>
        <p:txBody>
          <a:bodyPr anchor="t"/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Title</a:t>
            </a:r>
          </a:p>
        </p:txBody>
      </p:sp>
      <p:sp>
        <p:nvSpPr>
          <p:cNvPr id="47" name="Picture Placeholder 2"/>
          <p:cNvSpPr>
            <a:spLocks noGrp="1"/>
          </p:cNvSpPr>
          <p:nvPr>
            <p:ph type="pic" idx="22"/>
          </p:nvPr>
        </p:nvSpPr>
        <p:spPr>
          <a:xfrm>
            <a:off x="8610355" y="1385066"/>
            <a:ext cx="1455343" cy="203748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8610356" y="3541571"/>
            <a:ext cx="2571222" cy="308097"/>
          </a:xfrm>
        </p:spPr>
        <p:txBody>
          <a:bodyPr anchor="t"/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Attorney Full Name</a:t>
            </a:r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8610354" y="3849668"/>
            <a:ext cx="2571223" cy="287789"/>
          </a:xfrm>
        </p:spPr>
        <p:txBody>
          <a:bodyPr anchor="t"/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Title</a:t>
            </a:r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1447067" y="4493491"/>
            <a:ext cx="2571223" cy="215630"/>
          </a:xfrm>
        </p:spPr>
        <p:txBody>
          <a:bodyPr anchor="t"/>
          <a:lstStyle>
            <a:lvl1pPr marL="0" indent="0" algn="l">
              <a:spcBef>
                <a:spcPct val="0"/>
              </a:spcBef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email@kmklaw.com</a:t>
            </a:r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5028713" y="4236321"/>
            <a:ext cx="2571223" cy="215630"/>
          </a:xfrm>
        </p:spPr>
        <p:txBody>
          <a:bodyPr anchor="t"/>
          <a:lstStyle>
            <a:lvl1pPr marL="0" indent="0" algn="l">
              <a:spcBef>
                <a:spcPct val="0"/>
              </a:spcBef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513.579.6400</a:t>
            </a:r>
            <a:endParaRPr lang="en-US" smtClean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5028713" y="4490463"/>
            <a:ext cx="2571223" cy="215630"/>
          </a:xfrm>
        </p:spPr>
        <p:txBody>
          <a:bodyPr anchor="t"/>
          <a:lstStyle>
            <a:lvl1pPr marL="0" indent="0" algn="l">
              <a:spcBef>
                <a:spcPct val="0"/>
              </a:spcBef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email@kmklaw.com</a:t>
            </a:r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8610354" y="4218991"/>
            <a:ext cx="2571223" cy="215630"/>
          </a:xfrm>
        </p:spPr>
        <p:txBody>
          <a:bodyPr anchor="t"/>
          <a:lstStyle>
            <a:lvl1pPr marL="0" indent="0" algn="l">
              <a:spcBef>
                <a:spcPct val="0"/>
              </a:spcBef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513.579.6400</a:t>
            </a:r>
            <a:endParaRPr lang="en-US" smtClean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8610354" y="4473133"/>
            <a:ext cx="2571223" cy="215630"/>
          </a:xfrm>
        </p:spPr>
        <p:txBody>
          <a:bodyPr anchor="t"/>
          <a:lstStyle>
            <a:lvl1pPr marL="0" indent="0" algn="l">
              <a:spcBef>
                <a:spcPct val="0"/>
              </a:spcBef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email@kmklaw.com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793398" y="242739"/>
            <a:ext cx="2605203" cy="80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358658"/>
      </p:ext>
    </p:extLst>
  </p:cSld>
  <p:clrMapOvr>
    <a:masterClrMapping/>
  </p:clrMapOvr>
  <p:transition spd="slow">
    <p:fade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 preserve="1">
  <p:cSld name="Attorney Bio -  Qua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ctangle 5"/>
          <p:cNvSpPr/>
          <p:nvPr/>
        </p:nvSpPr>
        <p:spPr bwMode="ltGray">
          <a:xfrm>
            <a:off x="0" y="1702588"/>
            <a:ext cx="12192000" cy="32197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554750" y="1402396"/>
            <a:ext cx="1455343" cy="203748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54751" y="3558901"/>
            <a:ext cx="2571222" cy="308097"/>
          </a:xfrm>
        </p:spPr>
        <p:txBody>
          <a:bodyPr anchor="t"/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Attorney Full Name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54749" y="3866998"/>
            <a:ext cx="2571223" cy="287789"/>
          </a:xfrm>
        </p:spPr>
        <p:txBody>
          <a:bodyPr anchor="t"/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54749" y="4239349"/>
            <a:ext cx="2571223" cy="215630"/>
          </a:xfrm>
        </p:spPr>
        <p:txBody>
          <a:bodyPr anchor="t"/>
          <a:lstStyle>
            <a:lvl1pPr marL="0" indent="0" algn="l">
              <a:spcBef>
                <a:spcPct val="0"/>
              </a:spcBef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513.579.6400</a:t>
            </a:r>
            <a:endParaRPr lang="en-US" smtClean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5141675" y="5826637"/>
            <a:ext cx="6851850" cy="786810"/>
          </a:xfrm>
        </p:spPr>
        <p:txBody>
          <a:bodyPr anchor="t"/>
          <a:lstStyle>
            <a:lvl1pPr marL="0" indent="0" algn="l">
              <a:buNone/>
              <a:defRPr sz="5400" b="0" baseline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smtClean="0"/>
              <a:t>Ex: Contact Us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2490615" y="5264100"/>
            <a:ext cx="2096453" cy="1856767"/>
          </a:xfrm>
          <a:prstGeom prst="rect">
            <a:avLst/>
          </a:prstGeom>
        </p:spPr>
      </p:pic>
      <p:sp>
        <p:nvSpPr>
          <p:cNvPr id="30" name="Picture Placeholder 2"/>
          <p:cNvSpPr>
            <a:spLocks noGrp="1"/>
          </p:cNvSpPr>
          <p:nvPr>
            <p:ph type="pic" idx="18"/>
          </p:nvPr>
        </p:nvSpPr>
        <p:spPr>
          <a:xfrm>
            <a:off x="3512735" y="1402396"/>
            <a:ext cx="1455343" cy="203748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512736" y="3558901"/>
            <a:ext cx="2571222" cy="308097"/>
          </a:xfrm>
        </p:spPr>
        <p:txBody>
          <a:bodyPr anchor="t"/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Attorney Full Name</a:t>
            </a:r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3512734" y="3866998"/>
            <a:ext cx="2571223" cy="287789"/>
          </a:xfrm>
        </p:spPr>
        <p:txBody>
          <a:bodyPr anchor="t"/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Title</a:t>
            </a:r>
          </a:p>
        </p:txBody>
      </p:sp>
      <p:sp>
        <p:nvSpPr>
          <p:cNvPr id="38" name="Picture Placeholder 2"/>
          <p:cNvSpPr>
            <a:spLocks noGrp="1"/>
          </p:cNvSpPr>
          <p:nvPr>
            <p:ph type="pic" idx="22"/>
          </p:nvPr>
        </p:nvSpPr>
        <p:spPr>
          <a:xfrm>
            <a:off x="6470718" y="1402396"/>
            <a:ext cx="1455343" cy="203748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6470719" y="3558901"/>
            <a:ext cx="2571222" cy="308097"/>
          </a:xfrm>
        </p:spPr>
        <p:txBody>
          <a:bodyPr anchor="t"/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Attorney Full Name</a:t>
            </a: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6470717" y="3866998"/>
            <a:ext cx="2571223" cy="287789"/>
          </a:xfrm>
        </p:spPr>
        <p:txBody>
          <a:bodyPr anchor="t"/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Title</a:t>
            </a:r>
          </a:p>
        </p:txBody>
      </p:sp>
      <p:sp>
        <p:nvSpPr>
          <p:cNvPr id="42" name="Picture Placeholder 2"/>
          <p:cNvSpPr>
            <a:spLocks noGrp="1"/>
          </p:cNvSpPr>
          <p:nvPr>
            <p:ph type="pic" idx="26"/>
          </p:nvPr>
        </p:nvSpPr>
        <p:spPr>
          <a:xfrm>
            <a:off x="9428699" y="1402396"/>
            <a:ext cx="1455343" cy="203748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428700" y="3558901"/>
            <a:ext cx="2571222" cy="308097"/>
          </a:xfrm>
        </p:spPr>
        <p:txBody>
          <a:bodyPr anchor="t"/>
          <a:lstStyle>
            <a:lvl1pPr marL="0" indent="0" algn="l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Attorney Full Name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9428698" y="3866998"/>
            <a:ext cx="2571223" cy="287789"/>
          </a:xfrm>
        </p:spPr>
        <p:txBody>
          <a:bodyPr anchor="t"/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Title</a:t>
            </a:r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54749" y="4493491"/>
            <a:ext cx="2571223" cy="215630"/>
          </a:xfrm>
        </p:spPr>
        <p:txBody>
          <a:bodyPr anchor="t"/>
          <a:lstStyle>
            <a:lvl1pPr marL="0" indent="0" algn="l">
              <a:spcBef>
                <a:spcPct val="0"/>
              </a:spcBef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email@kmklaw.com</a:t>
            </a:r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3512734" y="4236321"/>
            <a:ext cx="2571223" cy="215630"/>
          </a:xfrm>
        </p:spPr>
        <p:txBody>
          <a:bodyPr anchor="t"/>
          <a:lstStyle>
            <a:lvl1pPr marL="0" indent="0" algn="l">
              <a:spcBef>
                <a:spcPct val="0"/>
              </a:spcBef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513.579.6400</a:t>
            </a:r>
            <a:endParaRPr lang="en-US" smtClean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512734" y="4490463"/>
            <a:ext cx="2571223" cy="215630"/>
          </a:xfrm>
        </p:spPr>
        <p:txBody>
          <a:bodyPr anchor="t"/>
          <a:lstStyle>
            <a:lvl1pPr marL="0" indent="0" algn="l">
              <a:spcBef>
                <a:spcPct val="0"/>
              </a:spcBef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email@kmklaw.com</a:t>
            </a:r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6470717" y="4236321"/>
            <a:ext cx="2571223" cy="215630"/>
          </a:xfrm>
        </p:spPr>
        <p:txBody>
          <a:bodyPr anchor="t"/>
          <a:lstStyle>
            <a:lvl1pPr marL="0" indent="0" algn="l">
              <a:spcBef>
                <a:spcPct val="0"/>
              </a:spcBef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513.579.6400</a:t>
            </a:r>
            <a:endParaRPr lang="en-US" smtClean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6470717" y="4490463"/>
            <a:ext cx="2571223" cy="215630"/>
          </a:xfrm>
        </p:spPr>
        <p:txBody>
          <a:bodyPr anchor="t"/>
          <a:lstStyle>
            <a:lvl1pPr marL="0" indent="0" algn="l">
              <a:spcBef>
                <a:spcPct val="0"/>
              </a:spcBef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email@kmklaw.com</a:t>
            </a:r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9422302" y="4236321"/>
            <a:ext cx="2571223" cy="215630"/>
          </a:xfrm>
        </p:spPr>
        <p:txBody>
          <a:bodyPr anchor="t"/>
          <a:lstStyle>
            <a:lvl1pPr marL="0" indent="0" algn="l">
              <a:spcBef>
                <a:spcPct val="0"/>
              </a:spcBef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513.579.6400</a:t>
            </a:r>
            <a:endParaRPr lang="en-US" smtClean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9422302" y="4490463"/>
            <a:ext cx="2571223" cy="215630"/>
          </a:xfrm>
        </p:spPr>
        <p:txBody>
          <a:bodyPr anchor="t"/>
          <a:lstStyle>
            <a:lvl1pPr marL="0" indent="0" algn="l">
              <a:spcBef>
                <a:spcPct val="0"/>
              </a:spcBef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email@kmklaw.com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793398" y="242739"/>
            <a:ext cx="2605203" cy="80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19657"/>
      </p:ext>
    </p:extLst>
  </p:cSld>
  <p:clrMapOvr>
    <a:masterClrMapping/>
  </p:clrMapOvr>
  <p:transition spd="slow">
    <p:fade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7375"/>
            <a:ext cx="10515600" cy="1005840"/>
          </a:xfrm>
        </p:spPr>
        <p:txBody>
          <a:bodyPr/>
          <a:lstStyle>
            <a:lvl1pPr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183"/>
            <a:ext cx="10515600" cy="4343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FF50D7-269C-4109-96BC-078083F41DA1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99A22-488A-4D37-806E-76A3EB3D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53327"/>
      </p:ext>
    </p:extLst>
  </p:cSld>
  <p:clrMapOvr>
    <a:masterClrMapping/>
  </p:clrMapOvr>
  <p:transition spd="slow">
    <p:fade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7362"/>
            <a:ext cx="10515600" cy="10058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170"/>
            <a:ext cx="5181600" cy="4343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170"/>
            <a:ext cx="5181600" cy="4343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FF50D7-269C-4109-96BC-078083F41DA1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99A22-488A-4D37-806E-76A3EB3D2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36033"/>
      </p:ext>
    </p:extLst>
  </p:cSld>
  <p:clrMapOvr>
    <a:masterClrMapping/>
  </p:clrMapOvr>
  <p:transition spd="slow">
    <p:fade/>
  </p:transition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image" Target="../media/image2.png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/>
          <p:nvPr/>
        </p:nvSpPr>
        <p:spPr bwMode="black">
          <a:xfrm>
            <a:off x="0" y="0"/>
            <a:ext cx="12192000" cy="5651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762099"/>
            <a:ext cx="10515600" cy="94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30360"/>
            <a:ext cx="10515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39300" y="6384733"/>
            <a:ext cx="1368425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fld id="{28FF50D7-269C-4109-96BC-078083F41DA1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03974"/>
            <a:ext cx="41148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4538" y="6384733"/>
            <a:ext cx="449262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fld id="{9D499A22-488A-4D37-806E-76A3EB3D2448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580" y="87750"/>
            <a:ext cx="1252439" cy="38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7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fade/>
  </p:transition>
  <p:timing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4787B"/>
          </a:solidFill>
          <a:latin typeface="Tahoma" panose="020b060403050404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4787B"/>
          </a:solidFill>
          <a:latin typeface="Tahoma" panose="020b060403050404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4787B"/>
          </a:solidFill>
          <a:latin typeface="Tahoma" panose="020b060403050404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4787B"/>
          </a:solidFill>
          <a:latin typeface="Tahoma" panose="020b060403050404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anose="020b060403050404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anose="020b060403050404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anose="020b060403050404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anose="020b060403050404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 /><Relationship Id="rId2" Type="http://schemas.openxmlformats.org/officeDocument/2006/relationships/notesSlide" Target="../notesSlides/notesSlide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notesSlide" Target="../notesSlides/notesSlide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notesSlide" Target="../notesSlides/notesSlide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KAED ECONOMIC FORUM</a:t>
            </a:r>
            <a:br>
              <a:rPr lang="en-US" smtClean="0"/>
            </a:br>
            <a:r>
              <a:rPr lang="en-US" sz="4000" smtClean="0"/>
              <a:t>UPDATE ON ARPA AND </a:t>
            </a:r>
            <a:br>
              <a:rPr lang="en-US" sz="4000" smtClean="0"/>
            </a:br>
            <a:r>
              <a:rPr lang="en-US" sz="4000" smtClean="0"/>
              <a:t>FEDERAL INFRASTRUCTURE BILL</a:t>
            </a:r>
            <a:br>
              <a:rPr lang="en-US" smtClean="0"/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James E. Parsons</a:t>
            </a:r>
          </a:p>
          <a:p>
            <a:r>
              <a:rPr lang="en-US" smtClean="0"/>
              <a:t>Keating Muething &amp; Klekamp PLL</a:t>
            </a:r>
          </a:p>
          <a:p>
            <a:r>
              <a:rPr lang="en-US" smtClean="0"/>
              <a:t>jparsons@kmklaw.com</a:t>
            </a:r>
          </a:p>
          <a:p>
            <a:r>
              <a:rPr lang="en-US" smtClean="0"/>
              <a:t>859-801-4732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44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CARES and ARPA Update 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940300"/>
          </a:xfrm>
        </p:spPr>
        <p:txBody>
          <a:bodyPr/>
          <a:lstStyle/>
          <a:p>
            <a:r>
              <a:rPr lang="en-US" smtClean="0"/>
              <a:t>Federal COVID Relief has brought an unprecedented amount of new dollars to states and local governments.</a:t>
            </a:r>
          </a:p>
          <a:p>
            <a:r>
              <a:rPr lang="en-US" smtClean="0"/>
              <a:t>CARES Act – 2020 – KY’s initial combined share $1.73 Billion.</a:t>
            </a:r>
          </a:p>
          <a:p>
            <a:pPr lvl="1"/>
            <a:r>
              <a:rPr lang="en-US" smtClean="0"/>
              <a:t>Necessary expenditures to respond to COVID;</a:t>
            </a:r>
          </a:p>
          <a:p>
            <a:pPr lvl="1"/>
            <a:r>
              <a:rPr lang="en-US" smtClean="0"/>
              <a:t>Costs not planned or accounted for in current budget – before CARES</a:t>
            </a:r>
          </a:p>
          <a:p>
            <a:r>
              <a:rPr lang="en-US" smtClean="0"/>
              <a:t>Funding assumed State and Local Governments would have extraordinary expenditures to respond to COVID  - and in many cases that was correct, but not in other cases. </a:t>
            </a:r>
          </a:p>
          <a:p>
            <a:r>
              <a:rPr lang="en-US" smtClean="0"/>
              <a:t>In some cases cost impacts on the State and Local Governments were not as severe as anticipated and the federal dollars freed up other discretionary dollars. </a:t>
            </a:r>
          </a:p>
        </p:txBody>
      </p:sp>
    </p:spTree>
    <p:extLst>
      <p:ext uri="{BB962C8B-B14F-4D97-AF65-F5344CB8AC3E}">
        <p14:creationId xmlns:p14="http://schemas.microsoft.com/office/powerpoint/2010/main" val="1130156336"/>
      </p:ext>
    </p:extLst>
  </p:cSld>
  <p:clrMapOvr>
    <a:masterClrMapping/>
  </p:clrMapOvr>
  <p:transition spd="slow">
    <p:fade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7369"/>
            <a:ext cx="10515600" cy="550731"/>
          </a:xfrm>
        </p:spPr>
        <p:txBody>
          <a:bodyPr/>
          <a:lstStyle/>
          <a:p>
            <a:r>
              <a:rPr lang="en-US" smtClean="0"/>
              <a:t>Sampling of Business Relief Programs</a:t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 txBox="1"/>
          <p:nvPr/>
        </p:nvSpPr>
        <p:spPr>
          <a:xfrm>
            <a:off x="838200" y="1524000"/>
            <a:ext cx="10515600" cy="4940300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Many local governments funded direct business relief to businesses hardest hit by COVID – namely hospitality, restaurant, and related businesses. </a:t>
            </a:r>
          </a:p>
          <a:p>
            <a:pPr lvl="1"/>
            <a:r>
              <a:rPr lang="en-US" smtClean="0"/>
              <a:t>Erlanger Business Relief Program</a:t>
            </a:r>
          </a:p>
          <a:p>
            <a:pPr lvl="1"/>
            <a:r>
              <a:rPr lang="en-US" smtClean="0"/>
              <a:t>Dayton KY – Direct grants to local business and Dining Dollars Program</a:t>
            </a:r>
          </a:p>
          <a:p>
            <a:pPr lvl="1"/>
            <a:r>
              <a:rPr lang="en-US" smtClean="0"/>
              <a:t>Richmond - $100,000 Small Business Relief Program with grants up to $2,500 per business</a:t>
            </a:r>
          </a:p>
          <a:p>
            <a:pPr lvl="1"/>
            <a:r>
              <a:rPr lang="en-US" smtClean="0"/>
              <a:t>Covington </a:t>
            </a:r>
          </a:p>
          <a:p>
            <a:pPr lvl="2"/>
            <a:r>
              <a:rPr lang="en-US" smtClean="0"/>
              <a:t>$500 per month rental relief assistance </a:t>
            </a:r>
          </a:p>
          <a:p>
            <a:pPr lvl="2"/>
            <a:r>
              <a:rPr lang="en-US" smtClean="0"/>
              <a:t>Liaison to work with restaurants to assist with outdoor dining options</a:t>
            </a:r>
          </a:p>
          <a:p>
            <a:pPr lvl="1"/>
            <a:r>
              <a:rPr lang="en-US" smtClean="0"/>
              <a:t>Many communities creatively worked with businesses on outdoor dining. </a:t>
            </a:r>
          </a:p>
        </p:txBody>
      </p:sp>
    </p:spTree>
    <p:extLst>
      <p:ext uri="{BB962C8B-B14F-4D97-AF65-F5344CB8AC3E}">
        <p14:creationId xmlns:p14="http://schemas.microsoft.com/office/powerpoint/2010/main" val="2331723242"/>
      </p:ext>
    </p:extLst>
  </p:cSld>
  <p:clrMapOvr>
    <a:masterClrMapping/>
  </p:clrMapOvr>
  <p:transition spd="slow">
    <p:fade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7375"/>
            <a:ext cx="10515600" cy="792025"/>
          </a:xfrm>
        </p:spPr>
        <p:txBody>
          <a:bodyPr/>
          <a:lstStyle/>
          <a:p>
            <a:r>
              <a:rPr lang="en-US" err="1" smtClean="0"/>
              <a:t>ARPA – KY Cities $931M – KY Counties $868M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622183"/>
          </a:xfrm>
        </p:spPr>
        <p:txBody>
          <a:bodyPr/>
          <a:lstStyle/>
          <a:p>
            <a:r>
              <a:rPr lang="en-US" smtClean="0"/>
              <a:t>Funding was intended for:</a:t>
            </a:r>
          </a:p>
          <a:p>
            <a:pPr marL="0" indent="0">
              <a:buNone/>
            </a:pPr>
            <a:endParaRPr lang="en-US" smtClean="0"/>
          </a:p>
          <a:p>
            <a:pPr lvl="1"/>
            <a:r>
              <a:rPr lang="en-US" smtClean="0"/>
              <a:t>Responding to public health emergencies and its negative 	economic impacts</a:t>
            </a:r>
          </a:p>
          <a:p>
            <a:pPr marL="457200" lvl="1" indent="0">
              <a:buNone/>
            </a:pPr>
            <a:endParaRPr lang="en-US" smtClean="0"/>
          </a:p>
          <a:p>
            <a:pPr lvl="1"/>
            <a:r>
              <a:rPr lang="en-US" smtClean="0"/>
              <a:t>Responding to workers performing essential COVID public health services by providing premium pay</a:t>
            </a:r>
          </a:p>
          <a:p>
            <a:pPr marL="457200" lvl="1" indent="0">
              <a:buNone/>
            </a:pPr>
            <a:endParaRPr lang="en-US" smtClean="0"/>
          </a:p>
          <a:p>
            <a:pPr lvl="1"/>
            <a:r>
              <a:rPr lang="en-US" smtClean="0"/>
              <a:t>Providing needed government services to the extent COVID reduced revenues</a:t>
            </a:r>
          </a:p>
          <a:p>
            <a:pPr marL="457200" lvl="1" indent="0">
              <a:buNone/>
            </a:pPr>
            <a:endParaRPr lang="en-US" smtClean="0"/>
          </a:p>
          <a:p>
            <a:pPr lvl="1"/>
            <a:r>
              <a:rPr lang="en-US" smtClean="0"/>
              <a:t> Needed investments in water, sewer on broad based internet services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82468"/>
      </p:ext>
    </p:extLst>
  </p:cSld>
  <p:clrMapOvr>
    <a:masterClrMapping/>
  </p:clrMapOvr>
  <p:transition spd="slow">
    <p:fade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ARPA Restrictions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 funding for transportation projects</a:t>
            </a:r>
          </a:p>
          <a:p>
            <a:pPr marL="0" indent="0">
              <a:buNone/>
            </a:pPr>
            <a:endParaRPr lang="en-US" smtClean="0"/>
          </a:p>
          <a:p>
            <a:r>
              <a:rPr lang="en-US" smtClean="0"/>
              <a:t>No pension contributions to unfunded pension liability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85120"/>
      </p:ext>
    </p:extLst>
  </p:cSld>
  <p:clrMapOvr>
    <a:masterClrMapping/>
  </p:clrMapOvr>
  <p:transition spd="slow">
    <p:fade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ARPA Sampling of Projects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Boone, Kenton and Campbell Counties are jointly working on high speed fiber project in the rural areas of the counties</a:t>
            </a:r>
          </a:p>
          <a:p>
            <a:r>
              <a:rPr lang="en-US" smtClean="0"/>
              <a:t>Boone County expansion of rural water service</a:t>
            </a:r>
          </a:p>
          <a:p>
            <a:r>
              <a:rPr lang="en-US" smtClean="0"/>
              <a:t>Pikeville considering broadband expansion and streetscape of outdoor event space</a:t>
            </a:r>
          </a:p>
          <a:p>
            <a:r>
              <a:rPr lang="en-US" smtClean="0"/>
              <a:t>Henderson $5 million in utilities infrastructure </a:t>
            </a:r>
          </a:p>
          <a:p>
            <a:r>
              <a:rPr lang="en-US" smtClean="0"/>
              <a:t>Many communities are still deciding how to spend funds</a:t>
            </a:r>
          </a:p>
          <a:p>
            <a:pPr lvl="1"/>
            <a:r>
              <a:rPr lang="en-US" smtClean="0"/>
              <a:t>Creates opportunity to impact funding choices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19162"/>
      </p:ext>
    </p:extLst>
  </p:cSld>
  <p:clrMapOvr>
    <a:masterClrMapping/>
  </p:clrMapOvr>
  <p:transition spd="slow">
    <p:fade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Infrastructure Bill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182"/>
            <a:ext cx="10515600" cy="4458317"/>
          </a:xfrm>
        </p:spPr>
        <p:txBody>
          <a:bodyPr/>
          <a:lstStyle/>
          <a:p>
            <a:r>
              <a:rPr lang="en-US" smtClean="0"/>
              <a:t>Focus of Funding </a:t>
            </a:r>
          </a:p>
          <a:p>
            <a:pPr lvl="1"/>
            <a:r>
              <a:rPr lang="en-US" smtClean="0"/>
              <a:t>Roads, Bridges and Major Projects</a:t>
            </a:r>
          </a:p>
          <a:p>
            <a:pPr lvl="1"/>
            <a:r>
              <a:rPr lang="en-US" smtClean="0"/>
              <a:t>Transportation Safety Programs</a:t>
            </a:r>
          </a:p>
          <a:p>
            <a:pPr lvl="1"/>
            <a:r>
              <a:rPr lang="en-US" smtClean="0"/>
              <a:t>Public Transit</a:t>
            </a:r>
          </a:p>
          <a:p>
            <a:pPr lvl="1"/>
            <a:r>
              <a:rPr lang="en-US" smtClean="0"/>
              <a:t>Passenger and Freight Rail</a:t>
            </a:r>
          </a:p>
          <a:p>
            <a:pPr lvl="1"/>
            <a:r>
              <a:rPr lang="en-US" smtClean="0"/>
              <a:t>Electric Vehicle Infrastructure</a:t>
            </a:r>
          </a:p>
          <a:p>
            <a:pPr lvl="1"/>
            <a:r>
              <a:rPr lang="en-US" smtClean="0"/>
              <a:t>Electric Buses</a:t>
            </a:r>
          </a:p>
          <a:p>
            <a:pPr lvl="1"/>
            <a:r>
              <a:rPr lang="en-US" smtClean="0"/>
              <a:t>Reconnecting Communities – Divided by transportation projects</a:t>
            </a:r>
          </a:p>
          <a:p>
            <a:pPr lvl="1"/>
            <a:r>
              <a:rPr lang="en-US" smtClean="0"/>
              <a:t>Airports, Ports and Waterways</a:t>
            </a:r>
          </a:p>
        </p:txBody>
      </p:sp>
    </p:spTree>
    <p:extLst>
      <p:ext uri="{BB962C8B-B14F-4D97-AF65-F5344CB8AC3E}">
        <p14:creationId xmlns:p14="http://schemas.microsoft.com/office/powerpoint/2010/main" val="4170010058"/>
      </p:ext>
    </p:extLst>
  </p:cSld>
  <p:clrMapOvr>
    <a:masterClrMapping/>
  </p:clrMapOvr>
  <p:transition spd="slow">
    <p:fade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4787283"/>
          </a:xfrm>
        </p:spPr>
        <p:txBody>
          <a:bodyPr/>
          <a:lstStyle/>
          <a:p>
            <a:pPr lvl="1"/>
            <a:r>
              <a:rPr lang="en-US"/>
              <a:t>Resilience and Western Water Infrastructure</a:t>
            </a:r>
          </a:p>
          <a:p>
            <a:pPr lvl="1"/>
            <a:r>
              <a:rPr lang="en-US"/>
              <a:t>Clean Drinking Water</a:t>
            </a:r>
          </a:p>
          <a:p>
            <a:pPr lvl="1"/>
            <a:r>
              <a:rPr lang="en-US"/>
              <a:t>High Speed Internet</a:t>
            </a:r>
          </a:p>
          <a:p>
            <a:pPr lvl="1"/>
            <a:r>
              <a:rPr lang="en-US"/>
              <a:t>Environmental Remediation</a:t>
            </a:r>
          </a:p>
          <a:p>
            <a:pPr lvl="1"/>
            <a:r>
              <a:rPr lang="en-US"/>
              <a:t>Power Infrastructure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8322"/>
      </p:ext>
    </p:extLst>
  </p:cSld>
  <p:clrMapOvr>
    <a:masterClrMapping/>
  </p:clrMapOvr>
  <p:transition spd="slow">
    <p:fade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Human Infrastructure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Much of the debate in Congress has centered on “what is infrastructure” and in particular “human infrastructure”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Look to:</a:t>
            </a:r>
          </a:p>
          <a:p>
            <a:r>
              <a:rPr lang="en-US" smtClean="0"/>
              <a:t>Day Care</a:t>
            </a:r>
          </a:p>
          <a:p>
            <a:r>
              <a:rPr lang="en-US" smtClean="0"/>
              <a:t>Worker Training</a:t>
            </a:r>
          </a:p>
          <a:p>
            <a:r>
              <a:rPr lang="en-US" smtClean="0"/>
              <a:t>Education Funding </a:t>
            </a:r>
          </a:p>
          <a:p>
            <a:r>
              <a:rPr lang="en-US" smtClean="0"/>
              <a:t>Other programs to address human needs to get people back in the workforce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21738"/>
      </p:ext>
    </p:extLst>
  </p:cSld>
  <p:clrMapOvr>
    <a:masterClrMapping/>
  </p:clrMapOvr>
  <p:transition spd="slow">
    <p:fade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8.11.12"/>
  <p:tag name="AS_TITLE" val="Aspose.Slides for .NET 4.0 Client Profile"/>
  <p:tag name="AS_VERSION" val="18.11"/>
</p:tagLst>
</file>

<file path=ppt/theme/theme1.xml><?xml version="1.0" encoding="utf-8"?>
<a:theme xmlns:r="http://schemas.openxmlformats.org/officeDocument/2006/relationships" xmlns:a="http://schemas.openxmlformats.org/drawingml/2006/main" name="2021 KMK Law">
  <a:themeElements>
    <a:clrScheme name="KMK Law">
      <a:dk1>
        <a:sysClr val="windowText" lastClr="000000"/>
      </a:dk1>
      <a:lt1>
        <a:sysClr val="window" lastClr="FFFFFF"/>
      </a:lt1>
      <a:dk2>
        <a:srgbClr val="002F6C"/>
      </a:dk2>
      <a:lt2>
        <a:srgbClr val="C8C9C7"/>
      </a:lt2>
      <a:accent1>
        <a:srgbClr val="509D2F"/>
      </a:accent1>
      <a:accent2>
        <a:srgbClr val="E87722"/>
      </a:accent2>
      <a:accent3>
        <a:srgbClr val="75787B"/>
      </a:accent3>
      <a:accent4>
        <a:srgbClr val="C5E86C"/>
      </a:accent4>
      <a:accent5>
        <a:srgbClr val="8BBEE8"/>
      </a:accent5>
      <a:accent6>
        <a:srgbClr val="A7A8A9"/>
      </a:accent6>
      <a:hlink>
        <a:srgbClr val="0067B9"/>
      </a:hlink>
      <a:folHlink>
        <a:srgbClr val="94450B"/>
      </a:folHlink>
    </a:clrScheme>
    <a:fontScheme name="KMK Custom Font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2021 KMK Powerpoint Template - Widescreen" id="{50995BC8-606F-4933-A839-DBC0E145C31C}" vid="{5EA409EC-283D-4843-9D0B-02D01EAD6CA9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0</Paragraphs>
  <Slides>0</Slides>
  <Notes>0</Notes>
  <TotalTime>0</TotalTime>
  <HiddenSlides>0</HiddenSlides>
  <MMClips>0</MMClips>
  <ScaleCrop>0</ScaleCrop>
  <LinksUpToDate>0</LinksUpToDate>
  <SharedDoc>0</SharedDoc>
  <HyperlinksChanged>0</HyperlinksChanged>
  <Application>Aspose.Slides for .NET</Application>
  <AppVersion>18.1100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1601-01-01T00:00:00.000</cp:lastPrinted>
  <dcterms:created xsi:type="dcterms:W3CDTF">1601-01-01T00:00:00Z</dcterms:created>
  <dcterms:modified xsi:type="dcterms:W3CDTF">1601-01-01T00:00:00Z</dcterms:modified>
</cp:coreProperties>
</file>