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04" r:id="rId4"/>
    <p:sldId id="257" r:id="rId5"/>
    <p:sldId id="275" r:id="rId6"/>
    <p:sldId id="296" r:id="rId7"/>
    <p:sldId id="305" r:id="rId8"/>
    <p:sldId id="276" r:id="rId9"/>
    <p:sldId id="298" r:id="rId10"/>
    <p:sldId id="260" r:id="rId11"/>
    <p:sldId id="302" r:id="rId12"/>
    <p:sldId id="261" r:id="rId13"/>
    <p:sldId id="262" r:id="rId14"/>
    <p:sldId id="258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0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7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3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2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8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49CC-2294-4E4E-84DA-295C440BE9B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B0D0-ACEC-4C13-B22D-C62BFAE3A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34B09B6-38F5-47BA-BDD9-793217EAB186}"/>
              </a:ext>
            </a:extLst>
          </p:cNvPr>
          <p:cNvSpPr/>
          <p:nvPr/>
        </p:nvSpPr>
        <p:spPr>
          <a:xfrm>
            <a:off x="-2390931" y="4950500"/>
            <a:ext cx="5029200" cy="502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7"/>
          </a:p>
        </p:txBody>
      </p:sp>
      <p:sp>
        <p:nvSpPr>
          <p:cNvPr id="4" name="Shape 151">
            <a:extLst>
              <a:ext uri="{FF2B5EF4-FFF2-40B4-BE49-F238E27FC236}">
                <a16:creationId xmlns:a16="http://schemas.microsoft.com/office/drawing/2014/main" id="{3FC79E5D-4E89-4BF9-9722-84962773BFE6}"/>
              </a:ext>
            </a:extLst>
          </p:cNvPr>
          <p:cNvSpPr txBox="1"/>
          <p:nvPr/>
        </p:nvSpPr>
        <p:spPr>
          <a:xfrm>
            <a:off x="3013023" y="4650696"/>
            <a:ext cx="5945137" cy="161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noAutofit/>
          </a:bodyPr>
          <a:lstStyle/>
          <a:p>
            <a:pPr algn="ctr"/>
            <a:r>
              <a:rPr lang="en-US" sz="3500" dirty="0">
                <a:solidFill>
                  <a:srgbClr val="0102CE"/>
                </a:solidFill>
                <a:latin typeface="Century Gothic"/>
                <a:sym typeface="Century Gothic"/>
              </a:rPr>
              <a:t>Business Retention &amp; Expansion </a:t>
            </a:r>
          </a:p>
          <a:p>
            <a:pPr algn="ctr"/>
            <a:r>
              <a:rPr lang="en-US" sz="3500" dirty="0">
                <a:solidFill>
                  <a:srgbClr val="0C145A"/>
                </a:solidFill>
                <a:latin typeface="Century Gothic"/>
                <a:sym typeface="Century Gothic"/>
              </a:rPr>
              <a:t>Software Platform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4B09B6-38F5-47BA-BDD9-793217EAB186}"/>
              </a:ext>
            </a:extLst>
          </p:cNvPr>
          <p:cNvSpPr/>
          <p:nvPr/>
        </p:nvSpPr>
        <p:spPr>
          <a:xfrm>
            <a:off x="10346042" y="-2514600"/>
            <a:ext cx="5029200" cy="50292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584" tIns="50292" rIns="100584" bIns="50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7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82" y="-227910"/>
            <a:ext cx="9454218" cy="45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3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A04E49-5437-4827-BD73-34215CA74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47403-0CF3-4749-B6BD-7DB636AFD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25" b="4984"/>
          <a:stretch/>
        </p:blipFill>
        <p:spPr>
          <a:xfrm>
            <a:off x="0" y="892206"/>
            <a:ext cx="12192000" cy="5965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D3B23-B084-4316-BC6C-3F5A23216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706" y="2325949"/>
            <a:ext cx="6601968" cy="2080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0388C-D893-4046-8562-11182A2C8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048"/>
          <a:stretch/>
        </p:blipFill>
        <p:spPr>
          <a:xfrm>
            <a:off x="2334828" y="1642369"/>
            <a:ext cx="6601968" cy="6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0748D2-CF42-416D-ADC4-56D9C2F2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048"/>
            <a:ext cx="12191999" cy="6851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5B893-D163-4253-B31E-3FF644A4C0C8}"/>
              </a:ext>
            </a:extLst>
          </p:cNvPr>
          <p:cNvSpPr txBox="1"/>
          <p:nvPr/>
        </p:nvSpPr>
        <p:spPr>
          <a:xfrm>
            <a:off x="681774" y="1997431"/>
            <a:ext cx="3844322" cy="22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Data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Map Visualization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Communication Wall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Targeted Group 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66C3B-2B23-4DC9-AF34-A6D61C540B73}"/>
              </a:ext>
            </a:extLst>
          </p:cNvPr>
          <p:cNvSpPr/>
          <p:nvPr/>
        </p:nvSpPr>
        <p:spPr>
          <a:xfrm>
            <a:off x="568171" y="3734541"/>
            <a:ext cx="5015883" cy="563733"/>
          </a:xfrm>
          <a:prstGeom prst="rect">
            <a:avLst/>
          </a:prstGeom>
          <a:noFill/>
          <a:ln w="28575">
            <a:solidFill>
              <a:srgbClr val="0C14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168EB-AACC-4EB8-B3F6-83275575F28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" y="4014192"/>
            <a:ext cx="568170" cy="2216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5D3B7E-A899-4335-BDAC-600D5F4064B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5584054" y="4016408"/>
            <a:ext cx="1020934" cy="5182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16C3C4F-CF53-471E-B1E7-E36714227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02516B-3F21-4BCD-BAAE-B2C13643AFCD}"/>
              </a:ext>
            </a:extLst>
          </p:cNvPr>
          <p:cNvSpPr txBox="1"/>
          <p:nvPr/>
        </p:nvSpPr>
        <p:spPr>
          <a:xfrm>
            <a:off x="6857199" y="2398452"/>
            <a:ext cx="51539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Business Retention &amp; Expansion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---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Connecting and Growing 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364175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4F2A5E-6F51-43DE-9A9B-5065C065B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 t="8156" b="4401"/>
          <a:stretch/>
        </p:blipFill>
        <p:spPr>
          <a:xfrm>
            <a:off x="2343150" y="861134"/>
            <a:ext cx="9848850" cy="59968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9837A5-51D3-4980-B779-97C8E93E9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77" r="80781" b="4401"/>
          <a:stretch/>
        </p:blipFill>
        <p:spPr>
          <a:xfrm>
            <a:off x="0" y="876300"/>
            <a:ext cx="2343150" cy="5981700"/>
          </a:xfrm>
          <a:prstGeom prst="rect">
            <a:avLst/>
          </a:prstGeom>
        </p:spPr>
      </p:pic>
      <p:pic>
        <p:nvPicPr>
          <p:cNvPr id="3" name="Picture 10" descr="Hand cursor - Transparent PNG &amp; SVG vector file">
            <a:extLst>
              <a:ext uri="{FF2B5EF4-FFF2-40B4-BE49-F238E27FC236}">
                <a16:creationId xmlns:a16="http://schemas.microsoft.com/office/drawing/2014/main" id="{5C24BA19-5D40-4F50-9DAF-C84B48E1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3" y="4967611"/>
            <a:ext cx="275208" cy="2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0E8A03-5327-40DA-8A77-EE70DE01AC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1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9E923-D485-431E-98E0-DE6FA5301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15" b="4402"/>
          <a:stretch/>
        </p:blipFill>
        <p:spPr>
          <a:xfrm>
            <a:off x="0" y="885825"/>
            <a:ext cx="12192000" cy="5972175"/>
          </a:xfrm>
          <a:prstGeom prst="rect">
            <a:avLst/>
          </a:prstGeom>
        </p:spPr>
      </p:pic>
      <p:pic>
        <p:nvPicPr>
          <p:cNvPr id="4" name="Picture 10" descr="Hand cursor - Transparent PNG &amp; SVG vector file">
            <a:extLst>
              <a:ext uri="{FF2B5EF4-FFF2-40B4-BE49-F238E27FC236}">
                <a16:creationId xmlns:a16="http://schemas.microsoft.com/office/drawing/2014/main" id="{C51C210F-D63A-4A0A-A265-13B030CC8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68" y="2976886"/>
            <a:ext cx="275208" cy="27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878863-6336-47F6-8C22-C9913CC95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309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0748D2-CF42-416D-ADC4-56D9C2F2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048"/>
            <a:ext cx="12191999" cy="6851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42B86-D467-4813-AFF4-D57DC4117570}"/>
              </a:ext>
            </a:extLst>
          </p:cNvPr>
          <p:cNvSpPr txBox="1"/>
          <p:nvPr/>
        </p:nvSpPr>
        <p:spPr>
          <a:xfrm>
            <a:off x="278379" y="2305615"/>
            <a:ext cx="617829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Sign up for 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Bludot</a:t>
            </a: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Onboarding Session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5106F"/>
                </a:solidFill>
                <a:latin typeface="Century Gothic" panose="020B0502020202020204" pitchFamily="34" charset="0"/>
              </a:rPr>
              <a:t>November 16</a:t>
            </a:r>
            <a:r>
              <a:rPr lang="en-US" sz="2800" b="1" baseline="30000" dirty="0">
                <a:solidFill>
                  <a:srgbClr val="05106F"/>
                </a:solidFill>
                <a:latin typeface="Century Gothic" panose="020B0502020202020204" pitchFamily="34" charset="0"/>
              </a:rPr>
              <a:t>th</a:t>
            </a:r>
            <a:r>
              <a:rPr lang="en-US" sz="2800" b="1" dirty="0">
                <a:solidFill>
                  <a:srgbClr val="05106F"/>
                </a:solidFill>
                <a:latin typeface="Century Gothic" panose="020B0502020202020204" pitchFamily="34" charset="0"/>
              </a:rPr>
              <a:t> 11am ET</a:t>
            </a:r>
          </a:p>
          <a:p>
            <a:pPr algn="ctr"/>
            <a:r>
              <a:rPr lang="en-US" sz="2400" dirty="0">
                <a:solidFill>
                  <a:srgbClr val="05106F"/>
                </a:solidFill>
                <a:latin typeface="Century Gothic" panose="020B0502020202020204" pitchFamily="34" charset="0"/>
              </a:rPr>
              <a:t>•</a:t>
            </a:r>
          </a:p>
          <a:p>
            <a:pPr algn="ctr"/>
            <a:r>
              <a:rPr lang="en-US" sz="2000" dirty="0">
                <a:solidFill>
                  <a:srgbClr val="05106F"/>
                </a:solidFill>
                <a:latin typeface="Century Gothic" panose="020B0502020202020204" pitchFamily="34" charset="0"/>
              </a:rPr>
              <a:t>Contact us at</a:t>
            </a:r>
          </a:p>
          <a:p>
            <a:pPr algn="ctr"/>
            <a:r>
              <a:rPr lang="en-US" sz="2000" dirty="0" err="1">
                <a:solidFill>
                  <a:srgbClr val="05106F"/>
                </a:solidFill>
                <a:latin typeface="Century Gothic" panose="020B0502020202020204" pitchFamily="34" charset="0"/>
              </a:rPr>
              <a:t>Beka</a:t>
            </a:r>
            <a:r>
              <a:rPr lang="en-US" sz="2000" dirty="0">
                <a:solidFill>
                  <a:srgbClr val="05106F"/>
                </a:solidFill>
                <a:latin typeface="Century Gothic" panose="020B0502020202020204" pitchFamily="34" charset="0"/>
              </a:rPr>
              <a:t> Burton|beka.burton@uky.edu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56D5B-DBCC-4DAF-8945-76F18D4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6233" cy="700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63FE60-6973-4E65-8432-AD61011E316A}"/>
              </a:ext>
            </a:extLst>
          </p:cNvPr>
          <p:cNvSpPr txBox="1"/>
          <p:nvPr/>
        </p:nvSpPr>
        <p:spPr>
          <a:xfrm>
            <a:off x="7896701" y="3298174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0346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64FE7-4A9F-4175-B5E9-E3FF7BD2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28" y="1674972"/>
            <a:ext cx="2422073" cy="238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242B86-D467-4813-AFF4-D57DC4117570}"/>
              </a:ext>
            </a:extLst>
          </p:cNvPr>
          <p:cNvSpPr txBox="1"/>
          <p:nvPr/>
        </p:nvSpPr>
        <p:spPr>
          <a:xfrm>
            <a:off x="7147191" y="4451457"/>
            <a:ext cx="2898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5106F"/>
                </a:solidFill>
                <a:latin typeface="Century Gothic" panose="020B0502020202020204" pitchFamily="34" charset="0"/>
              </a:rPr>
              <a:t>Sophia Zheng</a:t>
            </a:r>
            <a:endParaRPr lang="en-US" dirty="0">
              <a:solidFill>
                <a:srgbClr val="05106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rgbClr val="05106F"/>
                </a:solidFill>
                <a:latin typeface="Century Gothic" panose="020B0502020202020204" pitchFamily="34" charset="0"/>
              </a:rPr>
              <a:t>Founder/CEO</a:t>
            </a:r>
          </a:p>
          <a:p>
            <a:pPr algn="ctr"/>
            <a:r>
              <a:rPr lang="en-US" dirty="0" err="1">
                <a:solidFill>
                  <a:srgbClr val="05106F"/>
                </a:solidFill>
                <a:latin typeface="Century Gothic" panose="020B0502020202020204" pitchFamily="34" charset="0"/>
              </a:rPr>
              <a:t>Bludot</a:t>
            </a:r>
            <a:r>
              <a:rPr lang="en-US" dirty="0">
                <a:solidFill>
                  <a:srgbClr val="05106F"/>
                </a:solidFill>
                <a:latin typeface="Century Gothic" panose="020B0502020202020204" pitchFamily="34" charset="0"/>
              </a:rPr>
              <a:t> Technologies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B448A-8E00-4E64-BB0D-54E9DF113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610" r="373" b="30124"/>
          <a:stretch/>
        </p:blipFill>
        <p:spPr>
          <a:xfrm>
            <a:off x="2063318" y="1674972"/>
            <a:ext cx="237744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1D8F3F-B796-48AA-8284-DEAACC2F2C53}"/>
              </a:ext>
            </a:extLst>
          </p:cNvPr>
          <p:cNvSpPr txBox="1"/>
          <p:nvPr/>
        </p:nvSpPr>
        <p:spPr>
          <a:xfrm>
            <a:off x="1242513" y="4451456"/>
            <a:ext cx="40190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5106F"/>
                </a:solidFill>
                <a:latin typeface="Century Gothic" panose="020B0502020202020204" pitchFamily="34" charset="0"/>
              </a:rPr>
              <a:t>Beka</a:t>
            </a:r>
            <a:r>
              <a:rPr lang="en-US" sz="2400" dirty="0">
                <a:solidFill>
                  <a:srgbClr val="05106F"/>
                </a:solidFill>
                <a:latin typeface="Century Gothic" panose="020B0502020202020204" pitchFamily="34" charset="0"/>
              </a:rPr>
              <a:t> Burton</a:t>
            </a:r>
            <a:endParaRPr lang="en-US" dirty="0">
              <a:solidFill>
                <a:srgbClr val="05106F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solidFill>
                  <a:srgbClr val="05106F"/>
                </a:solidFill>
                <a:latin typeface="Century Gothic" panose="020B0502020202020204" pitchFamily="34" charset="0"/>
              </a:rPr>
              <a:t>Economic Development Specialist</a:t>
            </a:r>
          </a:p>
          <a:p>
            <a:pPr algn="ctr"/>
            <a:r>
              <a:rPr lang="en-US" dirty="0">
                <a:solidFill>
                  <a:srgbClr val="05106F"/>
                </a:solidFill>
                <a:latin typeface="Century Gothic" panose="020B0502020202020204" pitchFamily="34" charset="0"/>
              </a:rPr>
              <a:t>CEDIK at University of Kentucky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486061-CC19-4976-9265-F3608C58EB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2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0748D2-CF42-416D-ADC4-56D9C2F2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048"/>
            <a:ext cx="12191999" cy="6851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C9BF63-0CF5-4154-992E-12B3AC654EF1}"/>
              </a:ext>
            </a:extLst>
          </p:cNvPr>
          <p:cNvSpPr txBox="1"/>
          <p:nvPr/>
        </p:nvSpPr>
        <p:spPr>
          <a:xfrm>
            <a:off x="6857199" y="2398452"/>
            <a:ext cx="51539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Business Retention &amp; Expansion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---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Connecting and Growing 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Local Businesses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5B893-D163-4253-B31E-3FF644A4C0C8}"/>
              </a:ext>
            </a:extLst>
          </p:cNvPr>
          <p:cNvSpPr txBox="1"/>
          <p:nvPr/>
        </p:nvSpPr>
        <p:spPr>
          <a:xfrm>
            <a:off x="681774" y="1997431"/>
            <a:ext cx="3844322" cy="22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Data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Map Visualization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Communication Wall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Targeted Group 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66C3B-2B23-4DC9-AF34-A6D61C540B73}"/>
              </a:ext>
            </a:extLst>
          </p:cNvPr>
          <p:cNvSpPr/>
          <p:nvPr/>
        </p:nvSpPr>
        <p:spPr>
          <a:xfrm>
            <a:off x="568171" y="2074412"/>
            <a:ext cx="5015883" cy="563733"/>
          </a:xfrm>
          <a:prstGeom prst="rect">
            <a:avLst/>
          </a:prstGeom>
          <a:noFill/>
          <a:ln w="28575">
            <a:solidFill>
              <a:srgbClr val="0C14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168EB-AACC-4EB8-B3F6-83275575F28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" y="2354063"/>
            <a:ext cx="568170" cy="2216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5D3B7E-A899-4335-BDAC-600D5F4064B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5584054" y="2354063"/>
            <a:ext cx="1179362" cy="2216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D1EFE39-AF32-4F99-AF67-3FF74BE35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6C563-C93F-48BA-B41C-A8062E7CA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51AECC-D82D-4BEB-8016-D5C1DC564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ACD307-F2EE-4786-B017-E0CF9C56A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350"/>
            <a:ext cx="12192000" cy="596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7818C-C563-47A2-9864-CA92E9827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0748D2-CF42-416D-ADC4-56D9C2F2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048"/>
            <a:ext cx="12191999" cy="6851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5B893-D163-4253-B31E-3FF644A4C0C8}"/>
              </a:ext>
            </a:extLst>
          </p:cNvPr>
          <p:cNvSpPr txBox="1"/>
          <p:nvPr/>
        </p:nvSpPr>
        <p:spPr>
          <a:xfrm>
            <a:off x="681774" y="1997431"/>
            <a:ext cx="3844322" cy="22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Data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Map Visualization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Communication Wall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Targeted Group 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66C3B-2B23-4DC9-AF34-A6D61C540B73}"/>
              </a:ext>
            </a:extLst>
          </p:cNvPr>
          <p:cNvSpPr/>
          <p:nvPr/>
        </p:nvSpPr>
        <p:spPr>
          <a:xfrm>
            <a:off x="568171" y="2607074"/>
            <a:ext cx="5015883" cy="563733"/>
          </a:xfrm>
          <a:prstGeom prst="rect">
            <a:avLst/>
          </a:prstGeom>
          <a:noFill/>
          <a:ln w="28575">
            <a:solidFill>
              <a:srgbClr val="0C14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168EB-AACC-4EB8-B3F6-83275575F28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" y="2886725"/>
            <a:ext cx="568170" cy="2216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5D3B7E-A899-4335-BDAC-600D5F4064B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5584054" y="2888941"/>
            <a:ext cx="1020934" cy="5182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0DF13D0-9E3F-4FEC-9416-C522EC2DA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3A6BFA-A10A-4ECF-9125-372812BA2828}"/>
              </a:ext>
            </a:extLst>
          </p:cNvPr>
          <p:cNvSpPr txBox="1"/>
          <p:nvPr/>
        </p:nvSpPr>
        <p:spPr>
          <a:xfrm>
            <a:off x="6857199" y="2398452"/>
            <a:ext cx="51539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Business Retention &amp; Expansion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---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Connecting and Growing 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152802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F6D17-F8AC-4170-BD45-4DCB50646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12192000" cy="596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C6E033-410D-4BB4-AC2A-7C4DABE82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49261-B4F6-41CD-B707-295082F0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59134-692C-4975-87C3-ED5E95935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0748D2-CF42-416D-ADC4-56D9C2F28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/>
        </p:blipFill>
        <p:spPr>
          <a:xfrm>
            <a:off x="0" y="3048"/>
            <a:ext cx="12191999" cy="6851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5B893-D163-4253-B31E-3FF644A4C0C8}"/>
              </a:ext>
            </a:extLst>
          </p:cNvPr>
          <p:cNvSpPr txBox="1"/>
          <p:nvPr/>
        </p:nvSpPr>
        <p:spPr>
          <a:xfrm>
            <a:off x="681774" y="1997431"/>
            <a:ext cx="3844322" cy="22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Business Data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Map Visualization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Communication Wall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Targeted Group Post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66C3B-2B23-4DC9-AF34-A6D61C540B73}"/>
              </a:ext>
            </a:extLst>
          </p:cNvPr>
          <p:cNvSpPr/>
          <p:nvPr/>
        </p:nvSpPr>
        <p:spPr>
          <a:xfrm>
            <a:off x="568171" y="3148617"/>
            <a:ext cx="5015883" cy="563733"/>
          </a:xfrm>
          <a:prstGeom prst="rect">
            <a:avLst/>
          </a:prstGeom>
          <a:noFill/>
          <a:ln w="28575">
            <a:solidFill>
              <a:srgbClr val="0C145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9168EB-AACC-4EB8-B3F6-83275575F28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" y="3428268"/>
            <a:ext cx="568170" cy="2216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5D3B7E-A899-4335-BDAC-600D5F4064B1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5584054" y="3430484"/>
            <a:ext cx="1020934" cy="5182"/>
          </a:xfrm>
          <a:prstGeom prst="line">
            <a:avLst/>
          </a:prstGeom>
          <a:ln w="28575">
            <a:solidFill>
              <a:srgbClr val="0C1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BFB5C51-FFC3-4580-A93D-5CB065203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56233" cy="7003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6A3946-6E57-43B2-8E88-EC48CFBE46CA}"/>
              </a:ext>
            </a:extLst>
          </p:cNvPr>
          <p:cNvSpPr txBox="1"/>
          <p:nvPr/>
        </p:nvSpPr>
        <p:spPr>
          <a:xfrm>
            <a:off x="6857199" y="2398452"/>
            <a:ext cx="515397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Business Retention &amp; Expansion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---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Connecting and Growing </a:t>
            </a:r>
          </a:p>
          <a:p>
            <a:pPr algn="ctr"/>
            <a:r>
              <a:rPr lang="en-US" sz="2600" dirty="0">
                <a:solidFill>
                  <a:srgbClr val="FFFFFF"/>
                </a:solidFill>
                <a:latin typeface="Century Gothic" panose="020B0502020202020204" pitchFamily="34" charset="0"/>
              </a:rPr>
              <a:t>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285538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128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Burton, Beka</dc:creator>
  <cp:lastModifiedBy>Zheng Sophia</cp:lastModifiedBy>
  <cp:revision>13</cp:revision>
  <dcterms:created xsi:type="dcterms:W3CDTF">2021-10-28T14:22:06Z</dcterms:created>
  <dcterms:modified xsi:type="dcterms:W3CDTF">2021-11-01T19:14:58Z</dcterms:modified>
</cp:coreProperties>
</file>