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0" r:id="rId3"/>
    <p:sldId id="260" r:id="rId4"/>
    <p:sldId id="266" r:id="rId5"/>
    <p:sldId id="1253" r:id="rId6"/>
    <p:sldId id="1221" r:id="rId7"/>
    <p:sldId id="269" r:id="rId8"/>
    <p:sldId id="282" r:id="rId9"/>
    <p:sldId id="285" r:id="rId10"/>
    <p:sldId id="1254" r:id="rId11"/>
    <p:sldId id="12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6357" autoAdjust="0"/>
  </p:normalViewPr>
  <p:slideViewPr>
    <p:cSldViewPr snapToGrid="0">
      <p:cViewPr varScale="1">
        <p:scale>
          <a:sx n="109" d="100"/>
          <a:sy n="109" d="100"/>
        </p:scale>
        <p:origin x="13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136D8-53A3-466D-8806-FFFEEF81E2A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BB546-CE04-4D2A-9CC7-2E636588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9F134-0904-074B-B91B-D9C973841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DA217-E244-6A43-B613-62A0B96960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07510-A8EA-5344-B683-7B9B2319DC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1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B7342-D57A-3645-AC9F-8E21A7FD8D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9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DA217-E244-6A43-B613-62A0B969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88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A612B-CDFD-FB4E-9EFF-DAE142F502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2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07510-A8EA-5344-B683-7B9B2319DCA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97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2CE30-9C2A-4A1E-BB3F-0D15997088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3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7BA09-A4B9-4E7D-B9C2-0F7B40707E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96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7BA09-A4B9-4E7D-B9C2-0F7B40707E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5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7D6B-828E-4067-ABDB-1FC8570C5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B6CD5-AC59-422C-8B6C-107CC55B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6A888-7CFA-4A61-8E94-872319A5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D7319-97C8-43CF-995A-E5CFA3274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CCCA1-8BC9-4CD4-BB24-F346D48B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F887-1BD2-4D2B-A165-7DC0E439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E4ABB-7831-4D18-9562-AA5529767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8548D-7892-4715-96E1-E03ECA8A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CFE93-FD2C-40E2-A7D2-115102C36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76A9F-D6C2-4A8D-B1C9-677A3B7E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22EEDB-4D9F-4BF7-87CA-2A63D4C355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20731-BFAC-4217-AAA7-2FBA048E7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62EF7-F222-4D54-887A-9B36CFEE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BB8D-34D4-464D-945C-9FF2EE83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0B5C-D461-4E5D-BA08-2545FF77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D3C3-0B5E-4A5F-BEEE-19FCAAFE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6C55F-C203-4160-AAE8-EC007917A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064A3-F87A-49C4-8F85-64CA0F73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8DF4-7E11-49A8-975E-77326834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766E7-39F6-4A07-A87E-CE3DCD30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FC52-F573-41C0-96CF-42339CFC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3476D-2C62-45A4-92EB-9B5D409EA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8AC48-F7C8-400A-BFC9-12EE82D13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2CBDC-6343-4241-9952-A7A9EDAC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5DC5F-311E-4091-9A0F-7AD36321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8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7111E-65CF-4017-BFDF-1B7551AE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CE520-43F7-4C1A-86DC-5454C3E32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8CFA-7183-4BCA-9F90-80D4F53B6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B57B-8D72-489C-9DAF-AE050F3E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31148-E2C5-4888-9A5C-7602FF50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7AA47-6C91-49FB-BFCE-639C6712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EE644-5806-49E1-A95F-53B6FB28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D537E-9277-4A1F-9055-DF22E1A3A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50B74-D83C-4C60-9AE8-9A098C08B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B3E766-7B24-47F5-A2A5-7FA97D14A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685EC-7ED7-462F-B599-9643F4CF94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918E6-1D76-4EA3-8D98-FD846044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E85DE2-86E7-4F9C-A549-13BEB999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62662B-7610-4623-93FB-49088B50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8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0DE2-1D57-4EF5-964F-D652E353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3E1C3-3317-4F6B-BD4D-89872315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4EB83-6E6B-472E-B2C3-A067271D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7BE50-6AC7-4DF3-BF54-7EF51A4E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558A0-D8F7-4861-B992-3D14A118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F3B43-E125-45CD-AA54-0C8249F3F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D4FF8-87DC-4128-B84D-4C8C9B41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5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92D1A-3434-457E-A2D4-02B45A44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E052A-5408-4F00-8172-A814B052B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50D43-583F-4458-BEBE-FF6B950F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BDBB8-483D-4383-98A7-871BD45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B09AE-4A44-428A-87EF-41C5B7AB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B7796-BBA6-4C3B-91D4-36BB2623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9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105F-278B-4E23-A2A7-85F81B90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C6C6C-C765-4CC3-A6C1-D370B9271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62267-DA0A-4654-AEA8-5DB0B7C61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A5FCC-6A43-4553-BA37-5DD5B29D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628F4-7836-43C8-8E17-B5901133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F1FCA-ABC9-4C34-90F2-EB0DD6B3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4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09A2B-BFB9-448E-B157-65E7533D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D09CA-7CF9-4C1F-A800-BFABC595A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9913C-7FB3-4B9E-9EA0-22366F8C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E29B-07EF-44BE-85A0-995989D082B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99CB7-9078-4421-A052-C5E540BEE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37295-3A1A-4AE2-BEAF-7E6C00382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76FE6-68D4-4742-A082-635F1559B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1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fif"/><Relationship Id="rId3" Type="http://schemas.openxmlformats.org/officeDocument/2006/relationships/image" Target="../media/image6.jfi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0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7">
            <a:extLst>
              <a:ext uri="{FF2B5EF4-FFF2-40B4-BE49-F238E27FC236}">
                <a16:creationId xmlns:a16="http://schemas.microsoft.com/office/drawing/2014/main" id="{506375E0-DF86-B74A-8DA6-D9BD26C0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r="26852" b="26778"/>
          <a:stretch>
            <a:fillRect/>
          </a:stretch>
        </p:blipFill>
        <p:spPr bwMode="auto">
          <a:xfrm>
            <a:off x="11278" y="0"/>
            <a:ext cx="12180722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09926-0C63-2248-863F-9A2B9BABF022}"/>
              </a:ext>
            </a:extLst>
          </p:cNvPr>
          <p:cNvGrpSpPr/>
          <p:nvPr/>
        </p:nvGrpSpPr>
        <p:grpSpPr>
          <a:xfrm>
            <a:off x="5422206" y="-1044211"/>
            <a:ext cx="7383092" cy="3744047"/>
            <a:chOff x="6016581" y="-826104"/>
            <a:chExt cx="6594557" cy="3344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628D2FA-8395-BE4C-814E-B2E9680EE00A}"/>
                </a:ext>
              </a:extLst>
            </p:cNvPr>
            <p:cNvGrpSpPr/>
            <p:nvPr/>
          </p:nvGrpSpPr>
          <p:grpSpPr>
            <a:xfrm>
              <a:off x="6016581" y="-116098"/>
              <a:ext cx="1468928" cy="1266318"/>
              <a:chOff x="7608203" y="3118616"/>
              <a:chExt cx="1468928" cy="1266318"/>
            </a:xfr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8F12FF85-859C-4C41-907C-45B14B5A57F9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0D2843F3-25DF-5E4D-99EF-BEF47EDDCC96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77DB06F-D974-3F42-B860-C4C07A6A3321}"/>
                </a:ext>
              </a:extLst>
            </p:cNvPr>
            <p:cNvGrpSpPr/>
            <p:nvPr/>
          </p:nvGrpSpPr>
          <p:grpSpPr>
            <a:xfrm>
              <a:off x="7290524" y="-826104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1A1EB06B-97DD-CD4D-80F2-16D98C110B45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A407A917-AFF2-3644-8F0C-D04B318A58D3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C5B4E4B-B0BF-A64D-A63C-7845ACE6A5C2}"/>
                </a:ext>
              </a:extLst>
            </p:cNvPr>
            <p:cNvGrpSpPr/>
            <p:nvPr/>
          </p:nvGrpSpPr>
          <p:grpSpPr>
            <a:xfrm>
              <a:off x="8571444" y="-140975"/>
              <a:ext cx="1468928" cy="1266318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87738158-FAC5-8B47-A175-71318BE86B12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1C99EF0A-10DD-894B-BAD7-06C05AEE927B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B262FC-E485-724D-AE17-613AB0235BFE}"/>
                </a:ext>
              </a:extLst>
            </p:cNvPr>
            <p:cNvGrpSpPr/>
            <p:nvPr/>
          </p:nvGrpSpPr>
          <p:grpSpPr>
            <a:xfrm>
              <a:off x="9856827" y="-756720"/>
              <a:ext cx="1468928" cy="1266318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1A08E607-4576-C14D-82CD-3CC9DBEEBA67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5EB3E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6020AD1B-B5E2-D34A-A1D0-4FBA5E4D7465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5EB3E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6A4D31-3904-0846-B646-76C49DA87D48}"/>
                </a:ext>
              </a:extLst>
            </p:cNvPr>
            <p:cNvGrpSpPr/>
            <p:nvPr/>
          </p:nvGrpSpPr>
          <p:grpSpPr>
            <a:xfrm>
              <a:off x="11142210" y="-123561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5F7029F9-703D-8F48-A76D-7753B235C4F0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25664116-B015-4346-A668-E8BD7598F318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>
                  <a:solidFill>
                    <a:srgbClr val="003764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BDE055-FE5E-AC40-B22F-2B85BD73434E}"/>
                </a:ext>
              </a:extLst>
            </p:cNvPr>
            <p:cNvGrpSpPr/>
            <p:nvPr/>
          </p:nvGrpSpPr>
          <p:grpSpPr>
            <a:xfrm>
              <a:off x="11127044" y="1251750"/>
              <a:ext cx="1468928" cy="1266318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0F665C44-D6B4-E547-93B2-C89BFD58C07F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0E3E85C3-E811-F74C-AACD-5D1CEFA68D5C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19179E-1984-DE4E-A383-BCA7A0B587B7}"/>
                </a:ext>
              </a:extLst>
            </p:cNvPr>
            <p:cNvGrpSpPr/>
            <p:nvPr/>
          </p:nvGrpSpPr>
          <p:grpSpPr>
            <a:xfrm>
              <a:off x="9856827" y="611128"/>
              <a:ext cx="1468928" cy="1266318"/>
              <a:chOff x="7608203" y="3118616"/>
              <a:chExt cx="1468928" cy="1266318"/>
            </a:xfr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74F13EB-5516-064F-8D83-ED55F8237C1E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D81CBFE6-DA17-3449-B371-B17AB4AE5BA8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763372-DA56-2546-8E8E-F760CF988917}"/>
                </a:ext>
              </a:extLst>
            </p:cNvPr>
            <p:cNvGrpSpPr/>
            <p:nvPr/>
          </p:nvGrpSpPr>
          <p:grpSpPr>
            <a:xfrm>
              <a:off x="7316978" y="586651"/>
              <a:ext cx="1468928" cy="1266318"/>
              <a:chOff x="7608203" y="3118616"/>
              <a:chExt cx="1468928" cy="1266318"/>
            </a:xfr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52B8AA86-25F0-C64C-9554-0E43948CA5F1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A3995814-F229-2140-A4E6-A84FD40BEA22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DB2A7B7-851D-CB44-BF09-485FED9DB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6480" y="5789946"/>
            <a:ext cx="2196473" cy="7790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7C04CD-1C01-9347-9705-B004EB3E00F3}"/>
              </a:ext>
            </a:extLst>
          </p:cNvPr>
          <p:cNvSpPr/>
          <p:nvPr/>
        </p:nvSpPr>
        <p:spPr>
          <a:xfrm>
            <a:off x="417710" y="3001829"/>
            <a:ext cx="8353066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4000" b="1" dirty="0">
                <a:solidFill>
                  <a:srgbClr val="0037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KENTUCKY CABINET FOR ECONOMIC DEVELOPMENT </a:t>
            </a:r>
          </a:p>
          <a:p>
            <a:pPr>
              <a:spcAft>
                <a:spcPts val="500"/>
              </a:spcAft>
            </a:pPr>
            <a:endParaRPr lang="en-US" b="1" spc="300" dirty="0">
              <a:solidFill>
                <a:srgbClr val="003764"/>
              </a:solidFill>
              <a:latin typeface="Arial Black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2400" spc="300" dirty="0">
                <a:latin typeface="Arial" panose="020B0604020202020204" pitchFamily="34" charset="0"/>
                <a:cs typeface="Arial" panose="020B0604020202020204" pitchFamily="34" charset="0"/>
              </a:rPr>
              <a:t>KAED ANNUAL MEETING</a:t>
            </a:r>
          </a:p>
          <a:p>
            <a:pPr>
              <a:spcAft>
                <a:spcPts val="500"/>
              </a:spcAft>
            </a:pPr>
            <a:r>
              <a:rPr lang="en-US" spc="300" dirty="0">
                <a:latin typeface="Arial" panose="020B0604020202020204" pitchFamily="34" charset="0"/>
                <a:cs typeface="Arial" panose="020B0604020202020204" pitchFamily="34" charset="0"/>
              </a:rPr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13258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A14FE35-2E56-4949-A29E-DF50BB44822C}"/>
              </a:ext>
            </a:extLst>
          </p:cNvPr>
          <p:cNvSpPr txBox="1"/>
          <p:nvPr/>
        </p:nvSpPr>
        <p:spPr>
          <a:xfrm>
            <a:off x="0" y="45904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CED TEAM</a:t>
            </a:r>
            <a:endParaRPr kumimoji="0" lang="en-US" sz="4000" b="1" u="none" strike="noStrike" kern="1200" cap="none" spc="0" normalizeH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 Black" panose="020B0604020202020204" pitchFamily="34" charset="0"/>
              <a:ea typeface="Arial" charset="0"/>
              <a:cs typeface="Arial Black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8AEA0-E7FE-3F41-9F5C-BE6399331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r="525"/>
          <a:stretch/>
        </p:blipFill>
        <p:spPr>
          <a:xfrm>
            <a:off x="8729078" y="4126516"/>
            <a:ext cx="1450665" cy="1466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8C0ED-76D7-6B40-8DD5-88EF0C4C9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097" r="15867" b="34134"/>
          <a:stretch/>
        </p:blipFill>
        <p:spPr>
          <a:xfrm>
            <a:off x="1976943" y="1661904"/>
            <a:ext cx="1450665" cy="1451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5BC32-6B17-6E45-83A7-BAC5A906E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14266" r="20172" b="30256"/>
          <a:stretch/>
        </p:blipFill>
        <p:spPr>
          <a:xfrm>
            <a:off x="4178960" y="1666400"/>
            <a:ext cx="1450665" cy="1451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7C2EE-48B4-8841-88C2-FAE7648FF6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t="10843" r="29706" b="59887"/>
          <a:stretch/>
        </p:blipFill>
        <p:spPr>
          <a:xfrm>
            <a:off x="1976943" y="4126516"/>
            <a:ext cx="1450666" cy="147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52B23-3243-0B43-8902-A4DF9C617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r="713"/>
          <a:stretch/>
        </p:blipFill>
        <p:spPr>
          <a:xfrm>
            <a:off x="4178960" y="4126516"/>
            <a:ext cx="1450666" cy="14716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1A53DB-F32D-7F45-B225-A37CCC474474}"/>
              </a:ext>
            </a:extLst>
          </p:cNvPr>
          <p:cNvSpPr txBox="1"/>
          <p:nvPr/>
        </p:nvSpPr>
        <p:spPr>
          <a:xfrm>
            <a:off x="8634705" y="5631826"/>
            <a:ext cx="1639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Wood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Director of Compliance,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Department for Financial Services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E7346A-1778-0643-8848-A904448173D6}"/>
              </a:ext>
            </a:extLst>
          </p:cNvPr>
          <p:cNvSpPr txBox="1"/>
          <p:nvPr/>
        </p:nvSpPr>
        <p:spPr>
          <a:xfrm>
            <a:off x="1882570" y="3164157"/>
            <a:ext cx="1639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Malcolm </a:t>
            </a:r>
            <a:r>
              <a:rPr lang="en-US" sz="1400" b="1" dirty="0" err="1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Jollie</a:t>
            </a:r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Manager, Department for </a:t>
            </a:r>
            <a:b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Development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9C334-F69D-E54D-8E4E-AD0DEF64E279}"/>
              </a:ext>
            </a:extLst>
          </p:cNvPr>
          <p:cNvSpPr txBox="1"/>
          <p:nvPr/>
        </p:nvSpPr>
        <p:spPr>
          <a:xfrm>
            <a:off x="4084588" y="3164157"/>
            <a:ext cx="1639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Sims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Manager,  Department for Business Development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608C53-0709-984F-9A1B-50B84FC9DAA7}"/>
              </a:ext>
            </a:extLst>
          </p:cNvPr>
          <p:cNvSpPr/>
          <p:nvPr/>
        </p:nvSpPr>
        <p:spPr>
          <a:xfrm>
            <a:off x="1882070" y="5631826"/>
            <a:ext cx="16394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Maurice Walker 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Administrative Assistant,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the Secretary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17BE62-655C-A24C-9A05-B733D597B802}"/>
              </a:ext>
            </a:extLst>
          </p:cNvPr>
          <p:cNvSpPr/>
          <p:nvPr/>
        </p:nvSpPr>
        <p:spPr>
          <a:xfrm>
            <a:off x="4084587" y="5670013"/>
            <a:ext cx="1639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Danielle Goetz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Specialist,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 of Research Department for Business Development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B91DA1-34E9-9E41-9CE7-06DF1AC0075C}"/>
              </a:ext>
            </a:extLst>
          </p:cNvPr>
          <p:cNvSpPr/>
          <p:nvPr/>
        </p:nvSpPr>
        <p:spPr>
          <a:xfrm>
            <a:off x="0" y="113583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HIRES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86E430E1-F5C0-9141-B07A-5BB47244B397}"/>
              </a:ext>
            </a:extLst>
          </p:cNvPr>
          <p:cNvSpPr txBox="1">
            <a:spLocks/>
          </p:cNvSpPr>
          <p:nvPr/>
        </p:nvSpPr>
        <p:spPr>
          <a:xfrm>
            <a:off x="9265338" y="64324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528F19-254B-924A-B420-2DD801A06CFB}" type="slidenum">
              <a:rPr lang="en-US" sz="14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4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9AD85D-FAF0-1445-84FB-27E50B85F5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9227" b="18425"/>
          <a:stretch/>
        </p:blipFill>
        <p:spPr>
          <a:xfrm>
            <a:off x="6490138" y="4126516"/>
            <a:ext cx="1450666" cy="14660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7039989-BFAD-2543-ABEF-0933CD6C39C2}"/>
              </a:ext>
            </a:extLst>
          </p:cNvPr>
          <p:cNvSpPr/>
          <p:nvPr/>
        </p:nvSpPr>
        <p:spPr>
          <a:xfrm>
            <a:off x="6337718" y="5631826"/>
            <a:ext cx="1740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</a:t>
            </a:r>
            <a:r>
              <a:rPr lang="en-US" sz="1400" b="1" dirty="0" err="1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Francke</a:t>
            </a:r>
            <a:endParaRPr lang="en-US" sz="1400" b="1" dirty="0">
              <a:solidFill>
                <a:srgbClr val="0038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and Communications Specialist,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 of Marketing and Public Affairs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284ACC-99C1-4EAF-9A8A-231B9DC9C77E}"/>
              </a:ext>
            </a:extLst>
          </p:cNvPr>
          <p:cNvSpPr txBox="1"/>
          <p:nvPr/>
        </p:nvSpPr>
        <p:spPr>
          <a:xfrm>
            <a:off x="8634705" y="3164157"/>
            <a:ext cx="16394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Shrout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Manager,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for Business Development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200A37-9193-4180-BAFA-E558AEE31D23}"/>
              </a:ext>
            </a:extLst>
          </p:cNvPr>
          <p:cNvSpPr txBox="1"/>
          <p:nvPr/>
        </p:nvSpPr>
        <p:spPr>
          <a:xfrm>
            <a:off x="6388332" y="3164157"/>
            <a:ext cx="16394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Ashlee Chilton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Manager,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for Business Development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31996F-4685-664A-B959-EDA54AF9DC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r="4985" b="18980"/>
          <a:stretch/>
        </p:blipFill>
        <p:spPr>
          <a:xfrm>
            <a:off x="6487781" y="1666400"/>
            <a:ext cx="1450665" cy="14511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DB38DE-A7AE-5F45-9CB2-049769E2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r="8952" b="17878"/>
          <a:stretch/>
        </p:blipFill>
        <p:spPr>
          <a:xfrm>
            <a:off x="8729078" y="1661905"/>
            <a:ext cx="1450665" cy="14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85688C-4C7B-8F47-A773-EB96F2E971CD}"/>
              </a:ext>
            </a:extLst>
          </p:cNvPr>
          <p:cNvGrpSpPr/>
          <p:nvPr/>
        </p:nvGrpSpPr>
        <p:grpSpPr>
          <a:xfrm flipH="1">
            <a:off x="-670286" y="-1011888"/>
            <a:ext cx="6776892" cy="3497217"/>
            <a:chOff x="6016581" y="-826104"/>
            <a:chExt cx="6594557" cy="33441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100405-9E60-B640-8BD0-C8DDD96F57D7}"/>
                </a:ext>
              </a:extLst>
            </p:cNvPr>
            <p:cNvGrpSpPr/>
            <p:nvPr/>
          </p:nvGrpSpPr>
          <p:grpSpPr>
            <a:xfrm>
              <a:off x="6016581" y="-116098"/>
              <a:ext cx="1468928" cy="1266318"/>
              <a:chOff x="7608203" y="3118616"/>
              <a:chExt cx="1468928" cy="1266318"/>
            </a:xfr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32" name="Hexagon 31">
                <a:extLst>
                  <a:ext uri="{FF2B5EF4-FFF2-40B4-BE49-F238E27FC236}">
                    <a16:creationId xmlns:a16="http://schemas.microsoft.com/office/drawing/2014/main" id="{DC47B0D6-399F-544C-A70E-366071AF3DE4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C8D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99E9231C-3D51-2E4D-9CB3-DD116AD76B7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C8D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63F216-E04F-EC40-99DE-5298AE27150F}"/>
                </a:ext>
              </a:extLst>
            </p:cNvPr>
            <p:cNvGrpSpPr/>
            <p:nvPr/>
          </p:nvGrpSpPr>
          <p:grpSpPr>
            <a:xfrm>
              <a:off x="7290524" y="-826104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280609B3-2446-8B46-9784-E2C5FABDEE58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79F5F62A-4240-A946-B460-7CE6934D3ABA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A80B551-9FD9-024F-A394-9A197F9D8BEE}"/>
                </a:ext>
              </a:extLst>
            </p:cNvPr>
            <p:cNvGrpSpPr/>
            <p:nvPr/>
          </p:nvGrpSpPr>
          <p:grpSpPr>
            <a:xfrm>
              <a:off x="8571444" y="-140975"/>
              <a:ext cx="1468928" cy="1266318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CCE3AB1A-0061-0242-BCBD-CD24C65B3F11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DBEDF0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CC738D2-F857-7D48-ACEE-10386B0EF6D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DBEDF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13EC972-C4E3-B749-AA1F-E2AD6E104B92}"/>
                </a:ext>
              </a:extLst>
            </p:cNvPr>
            <p:cNvGrpSpPr/>
            <p:nvPr/>
          </p:nvGrpSpPr>
          <p:grpSpPr>
            <a:xfrm>
              <a:off x="9856827" y="-756720"/>
              <a:ext cx="1468928" cy="1266318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EFA92537-96D9-D64E-96AB-C4F0C9A844A1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5EB3E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4FB7AB9F-2ECE-8243-8BDF-C679F36EE1FD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5EB3E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333CFC-6968-384A-867B-8C9C43EB7F36}"/>
                </a:ext>
              </a:extLst>
            </p:cNvPr>
            <p:cNvGrpSpPr/>
            <p:nvPr/>
          </p:nvGrpSpPr>
          <p:grpSpPr>
            <a:xfrm>
              <a:off x="11142210" y="-123561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B50E1EA5-2AC6-8E40-BC21-2EBB6CEB6AF7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DBFA3692-6BEB-394C-A73E-CA0232CD5B7D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3E7A965-D68F-CF46-A7C3-23C0C243C444}"/>
                </a:ext>
              </a:extLst>
            </p:cNvPr>
            <p:cNvGrpSpPr/>
            <p:nvPr/>
          </p:nvGrpSpPr>
          <p:grpSpPr>
            <a:xfrm>
              <a:off x="11127044" y="1251750"/>
              <a:ext cx="1468928" cy="1266318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FA206D9B-B981-6049-88ED-0106FC20CD01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548ED825-0EA3-094A-A658-0FEB3B02F8CC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3DD112-53EB-CF40-83FB-624B6F4542D2}"/>
                </a:ext>
              </a:extLst>
            </p:cNvPr>
            <p:cNvGrpSpPr/>
            <p:nvPr/>
          </p:nvGrpSpPr>
          <p:grpSpPr>
            <a:xfrm>
              <a:off x="9856827" y="611127"/>
              <a:ext cx="1468928" cy="1266318"/>
              <a:chOff x="7608203" y="3118615"/>
              <a:chExt cx="1468928" cy="1266318"/>
            </a:xfr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9CB8E6B8-CB0C-BB43-8675-6300B67BEC14}"/>
                  </a:ext>
                </a:extLst>
              </p:cNvPr>
              <p:cNvSpPr/>
              <p:nvPr/>
            </p:nvSpPr>
            <p:spPr>
              <a:xfrm>
                <a:off x="7608203" y="3118615"/>
                <a:ext cx="1468928" cy="1266318"/>
              </a:xfrm>
              <a:prstGeom prst="hexagon">
                <a:avLst/>
              </a:prstGeom>
              <a:solidFill>
                <a:srgbClr val="82BAC5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398B659B-FA47-D740-A613-2B55B909AAFA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82BAC5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C1D7DE-19A9-4D43-A932-FE37C2CF9ABB}"/>
                </a:ext>
              </a:extLst>
            </p:cNvPr>
            <p:cNvGrpSpPr/>
            <p:nvPr/>
          </p:nvGrpSpPr>
          <p:grpSpPr>
            <a:xfrm>
              <a:off x="7316978" y="586651"/>
              <a:ext cx="1468928" cy="1266318"/>
              <a:chOff x="7608203" y="3118616"/>
              <a:chExt cx="1468928" cy="1266318"/>
            </a:xfr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1D3AF8FD-69CB-CF45-97B5-3CF4ACB6682F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5EB3E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862BD62-3E08-3B4B-81E4-7096C15890B5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5EB3E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47D796F-767D-3C4E-A162-94003F700485}"/>
              </a:ext>
            </a:extLst>
          </p:cNvPr>
          <p:cNvGrpSpPr/>
          <p:nvPr/>
        </p:nvGrpSpPr>
        <p:grpSpPr>
          <a:xfrm>
            <a:off x="6276009" y="-947939"/>
            <a:ext cx="6570082" cy="3331760"/>
            <a:chOff x="6016581" y="-826104"/>
            <a:chExt cx="6594557" cy="334417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8A9353C-AD6B-3041-850C-5EF8CE4B45FE}"/>
                </a:ext>
              </a:extLst>
            </p:cNvPr>
            <p:cNvGrpSpPr/>
            <p:nvPr/>
          </p:nvGrpSpPr>
          <p:grpSpPr>
            <a:xfrm>
              <a:off x="6016581" y="-116098"/>
              <a:ext cx="1468928" cy="1266318"/>
              <a:chOff x="7608203" y="3118616"/>
              <a:chExt cx="1468928" cy="1266318"/>
            </a:xfr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1B4F71DC-5135-2F4F-8585-044CAEC11C6D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C8D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:a16="http://schemas.microsoft.com/office/drawing/2014/main" id="{5E83BA87-91EB-A840-9F17-740A1A6F29A0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C8D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F878813-B7B4-ED49-B473-1F332B400CDF}"/>
                </a:ext>
              </a:extLst>
            </p:cNvPr>
            <p:cNvGrpSpPr/>
            <p:nvPr/>
          </p:nvGrpSpPr>
          <p:grpSpPr>
            <a:xfrm>
              <a:off x="7290524" y="-826104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145CA7A9-3A35-B641-B105-A180BEAAE1DD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:a16="http://schemas.microsoft.com/office/drawing/2014/main" id="{EEE5536F-63FC-DF4E-9B21-1691520B4716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1288E4F-21CD-B24A-A621-BD399A1262BA}"/>
                </a:ext>
              </a:extLst>
            </p:cNvPr>
            <p:cNvGrpSpPr/>
            <p:nvPr/>
          </p:nvGrpSpPr>
          <p:grpSpPr>
            <a:xfrm>
              <a:off x="8571444" y="-140975"/>
              <a:ext cx="1468928" cy="1266318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5C031BC1-4F2D-9649-AC95-6753D947DB49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DBEDF0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id="{046DBF0F-B64C-5C43-9EA4-61229967C281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DBEDF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FDD6D0-A45C-5B4A-A257-AE55178A7160}"/>
                </a:ext>
              </a:extLst>
            </p:cNvPr>
            <p:cNvGrpSpPr/>
            <p:nvPr/>
          </p:nvGrpSpPr>
          <p:grpSpPr>
            <a:xfrm>
              <a:off x="9856827" y="-756720"/>
              <a:ext cx="1468928" cy="1266318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75E014F1-FF1B-9E48-9E86-3F7DE3099609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73692712-B150-D44B-B708-16A9E8015C4E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4346D0-4398-C144-B1DB-0D4B2C573926}"/>
                </a:ext>
              </a:extLst>
            </p:cNvPr>
            <p:cNvGrpSpPr/>
            <p:nvPr/>
          </p:nvGrpSpPr>
          <p:grpSpPr>
            <a:xfrm>
              <a:off x="11142210" y="-123561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2288D2FC-19D6-A84D-8FFA-0BF4BD497197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6A5318CD-D0F3-9948-A2FA-83B2439D04E8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5806A8F-FDF2-9840-95A5-9BB7EF059884}"/>
                </a:ext>
              </a:extLst>
            </p:cNvPr>
            <p:cNvGrpSpPr/>
            <p:nvPr/>
          </p:nvGrpSpPr>
          <p:grpSpPr>
            <a:xfrm>
              <a:off x="11127044" y="1251750"/>
              <a:ext cx="1468928" cy="1266318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6F596AA7-DC2C-BF44-AA8A-2D639B48DF7C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54CEF039-9517-754A-A34A-35F1A70C81C0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254AD7E-34F1-EA49-98BD-949ECC34CFFA}"/>
                </a:ext>
              </a:extLst>
            </p:cNvPr>
            <p:cNvGrpSpPr/>
            <p:nvPr/>
          </p:nvGrpSpPr>
          <p:grpSpPr>
            <a:xfrm>
              <a:off x="9856827" y="611128"/>
              <a:ext cx="1468928" cy="1266318"/>
              <a:chOff x="7608203" y="3118616"/>
              <a:chExt cx="1468928" cy="1266318"/>
            </a:xfr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8B1EAA99-A990-8E40-8608-46D8D52042D9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C8D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101CBCD0-AA0F-7E4D-91D7-6FE96E253E61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C8D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A39DC57-6FFB-9447-83AA-82C62BDBECCA}"/>
                </a:ext>
              </a:extLst>
            </p:cNvPr>
            <p:cNvGrpSpPr/>
            <p:nvPr/>
          </p:nvGrpSpPr>
          <p:grpSpPr>
            <a:xfrm>
              <a:off x="7316978" y="586651"/>
              <a:ext cx="1468928" cy="1266318"/>
              <a:chOff x="7608203" y="3118616"/>
              <a:chExt cx="1468928" cy="1266318"/>
            </a:xfr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D701A3E6-4E12-464B-A504-18FDD66C77DA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5EB3E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53E7975F-AE23-A84A-9AC5-ABD34FD6B6D7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5EB3E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6D8C04C-057F-3D4D-8C6F-0D40385F30CA}"/>
              </a:ext>
            </a:extLst>
          </p:cNvPr>
          <p:cNvSpPr txBox="1"/>
          <p:nvPr/>
        </p:nvSpPr>
        <p:spPr>
          <a:xfrm>
            <a:off x="-7952" y="3087757"/>
            <a:ext cx="12199952" cy="1202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4400" spc="-200" dirty="0">
                <a:solidFill>
                  <a:srgbClr val="003764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THANK YOU</a:t>
            </a:r>
          </a:p>
          <a:p>
            <a:pPr algn="ctr">
              <a:defRPr/>
            </a:pP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CED.ky.gov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DB2A7B7-851D-CB44-BF09-485FED9DB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764" y="4747423"/>
            <a:ext cx="2196473" cy="7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4AB7A665-71C2-45F0-A31C-DBDA4F3EC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38" y="4653374"/>
            <a:ext cx="6664551" cy="2221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1CD279-AD17-7E4C-8EEE-285E2086477C}"/>
              </a:ext>
            </a:extLst>
          </p:cNvPr>
          <p:cNvSpPr txBox="1"/>
          <p:nvPr/>
        </p:nvSpPr>
        <p:spPr>
          <a:xfrm>
            <a:off x="6491" y="948807"/>
            <a:ext cx="5555247" cy="10797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1842">
              <a:spcAft>
                <a:spcPts val="500"/>
              </a:spcAft>
            </a:pPr>
            <a:r>
              <a:rPr lang="en-US" sz="3600" b="1" dirty="0">
                <a:solidFill>
                  <a:srgbClr val="003764"/>
                </a:solidFill>
                <a:latin typeface="Arial Black"/>
                <a:ea typeface="Arial" charset="0"/>
                <a:cs typeface="Arial Black" panose="020B0604020202020204" pitchFamily="34" charset="0"/>
              </a:rPr>
              <a:t>PROJECT PROFILE</a:t>
            </a:r>
          </a:p>
          <a:p>
            <a:pPr algn="ctr" defTabSz="911842"/>
            <a:r>
              <a:rPr lang="en-US" sz="2400" spc="300" dirty="0" err="1">
                <a:latin typeface="Arial"/>
                <a:cs typeface="Arial"/>
              </a:rPr>
              <a:t>BlueOvalSK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2B806-76F7-8343-AE4C-2B632FC92277}"/>
              </a:ext>
            </a:extLst>
          </p:cNvPr>
          <p:cNvSpPr txBox="1"/>
          <p:nvPr/>
        </p:nvSpPr>
        <p:spPr>
          <a:xfrm>
            <a:off x="0" y="2285608"/>
            <a:ext cx="5552952" cy="7720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000" dirty="0">
                <a:latin typeface="Arial"/>
                <a:cs typeface="Arial"/>
              </a:rPr>
              <a:t>Glendale, Hardin County</a:t>
            </a:r>
          </a:p>
          <a:p>
            <a:pPr algn="ctr">
              <a:spcAft>
                <a:spcPts val="500"/>
              </a:spcAft>
            </a:pPr>
            <a:r>
              <a:rPr lang="en-US" sz="2000" dirty="0">
                <a:latin typeface="Arial"/>
                <a:ea typeface="+mn-lt"/>
                <a:cs typeface="Arial"/>
              </a:rPr>
              <a:t>Announcement of two EV battery facilities</a:t>
            </a: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9691E3-3B3E-5E44-BA72-0982AD34B037}"/>
              </a:ext>
            </a:extLst>
          </p:cNvPr>
          <p:cNvGrpSpPr/>
          <p:nvPr/>
        </p:nvGrpSpPr>
        <p:grpSpPr>
          <a:xfrm>
            <a:off x="632805" y="3570630"/>
            <a:ext cx="4478929" cy="2007704"/>
            <a:chOff x="622866" y="3429000"/>
            <a:chExt cx="4478929" cy="200770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2EAB43-ED92-4246-B2CD-8D06B36D04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6476" y="3459220"/>
              <a:ext cx="0" cy="1977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E21727-0199-7B47-B02C-081A24A7DB04}"/>
                </a:ext>
              </a:extLst>
            </p:cNvPr>
            <p:cNvSpPr txBox="1"/>
            <p:nvPr/>
          </p:nvSpPr>
          <p:spPr>
            <a:xfrm>
              <a:off x="2614992" y="4342254"/>
              <a:ext cx="2486803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aseline="30000" dirty="0">
                  <a:latin typeface="Arial"/>
                  <a:cs typeface="Arial"/>
                </a:rPr>
                <a:t>$</a:t>
              </a:r>
              <a:r>
                <a:rPr lang="en-US" sz="2000" dirty="0">
                  <a:latin typeface="Arial"/>
                  <a:cs typeface="Arial"/>
                </a:rPr>
                <a:t>5.8 billion investment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0F084F-A47A-0544-AAFE-AF433C1F11E0}"/>
                </a:ext>
              </a:extLst>
            </p:cNvPr>
            <p:cNvSpPr txBox="1"/>
            <p:nvPr/>
          </p:nvSpPr>
          <p:spPr>
            <a:xfrm>
              <a:off x="622866" y="4321961"/>
              <a:ext cx="1989494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5,000 full-time jobs</a:t>
              </a:r>
            </a:p>
          </p:txBody>
        </p:sp>
        <p:pic>
          <p:nvPicPr>
            <p:cNvPr id="7" name="Graphic 6" descr="Handshake with solid fill">
              <a:extLst>
                <a:ext uri="{FF2B5EF4-FFF2-40B4-BE49-F238E27FC236}">
                  <a16:creationId xmlns:a16="http://schemas.microsoft.com/office/drawing/2014/main" id="{4736F795-DCF5-4945-B17E-BAF89AD19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413" y="3429000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Money with solid fill">
              <a:extLst>
                <a:ext uri="{FF2B5EF4-FFF2-40B4-BE49-F238E27FC236}">
                  <a16:creationId xmlns:a16="http://schemas.microsoft.com/office/drawing/2014/main" id="{18A36FAA-5421-6649-A7A6-EE480E05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84439" y="3509679"/>
              <a:ext cx="747908" cy="747908"/>
            </a:xfrm>
            <a:prstGeom prst="rect">
              <a:avLst/>
            </a:prstGeom>
          </p:spPr>
        </p:pic>
      </p:grp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0461D606-0BF2-6C47-8C09-0D4C553E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248" y="6418055"/>
            <a:ext cx="2743200" cy="365125"/>
          </a:xfrm>
        </p:spPr>
        <p:txBody>
          <a:bodyPr/>
          <a:lstStyle/>
          <a:p>
            <a:fld id="{A523220D-1260-40E8-9778-1C12234F95C5}" type="slidenum">
              <a:rPr lang="en-US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large crowd of people in front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D79AB64A-60B3-4912-858E-CDD535C6D4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38" y="-30176"/>
            <a:ext cx="6664551" cy="46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1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F8A66C4-BF80-3F45-BB63-6CE11B8B3F0B}"/>
              </a:ext>
            </a:extLst>
          </p:cNvPr>
          <p:cNvSpPr txBox="1"/>
          <p:nvPr/>
        </p:nvSpPr>
        <p:spPr>
          <a:xfrm>
            <a:off x="0" y="317594"/>
            <a:ext cx="12180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2021 YTD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0147C3-EAD4-064E-B2DF-575EACF7847C}"/>
              </a:ext>
            </a:extLst>
          </p:cNvPr>
          <p:cNvGrpSpPr/>
          <p:nvPr/>
        </p:nvGrpSpPr>
        <p:grpSpPr>
          <a:xfrm>
            <a:off x="2059490" y="1263036"/>
            <a:ext cx="8099075" cy="4879659"/>
            <a:chOff x="1807000" y="1471755"/>
            <a:chExt cx="8099075" cy="487965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BB6AF8-95EC-6D4B-B0A4-FF49575870E6}"/>
                </a:ext>
              </a:extLst>
            </p:cNvPr>
            <p:cNvSpPr/>
            <p:nvPr/>
          </p:nvSpPr>
          <p:spPr>
            <a:xfrm>
              <a:off x="2700205" y="2950318"/>
              <a:ext cx="7205870" cy="678674"/>
            </a:xfrm>
            <a:prstGeom prst="rect">
              <a:avLst/>
            </a:prstGeom>
            <a:noFill/>
            <a:ln w="28575">
              <a:solidFill>
                <a:srgbClr val="82BA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타원 132">
              <a:extLst>
                <a:ext uri="{FF2B5EF4-FFF2-40B4-BE49-F238E27FC236}">
                  <a16:creationId xmlns:a16="http://schemas.microsoft.com/office/drawing/2014/main" id="{F6962F05-4A14-AD4C-9573-1C5B63DCBB03}"/>
                </a:ext>
              </a:extLst>
            </p:cNvPr>
            <p:cNvSpPr/>
            <p:nvPr/>
          </p:nvSpPr>
          <p:spPr>
            <a:xfrm>
              <a:off x="1807000" y="5337650"/>
              <a:ext cx="1032237" cy="1013764"/>
            </a:xfrm>
            <a:prstGeom prst="ellipse">
              <a:avLst/>
            </a:prstGeom>
            <a:solidFill>
              <a:srgbClr val="F89838"/>
            </a:solidFill>
            <a:ln w="127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condensed"/>
                <a:ea typeface="맑은 고딕" panose="020B0503020000020004" pitchFamily="34" charset="-127"/>
                <a:cs typeface="Roboto condensed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FE03E6-1F78-A84A-A5C8-639F4B74AF7E}"/>
                </a:ext>
              </a:extLst>
            </p:cNvPr>
            <p:cNvSpPr/>
            <p:nvPr/>
          </p:nvSpPr>
          <p:spPr>
            <a:xfrm>
              <a:off x="2536419" y="5523359"/>
              <a:ext cx="7369656" cy="673400"/>
            </a:xfrm>
            <a:prstGeom prst="rect">
              <a:avLst/>
            </a:prstGeom>
            <a:noFill/>
            <a:ln w="28575">
              <a:solidFill>
                <a:srgbClr val="F89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B767B71-BE2B-464E-8D6C-F73FCE0429DE}"/>
                </a:ext>
              </a:extLst>
            </p:cNvPr>
            <p:cNvSpPr/>
            <p:nvPr/>
          </p:nvSpPr>
          <p:spPr>
            <a:xfrm>
              <a:off x="3012370" y="1785531"/>
              <a:ext cx="45063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15,200-plus new full-time jobs announced </a:t>
              </a:r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C1043BD-9CAA-9946-80CE-BAD5825F304F}"/>
                </a:ext>
              </a:extLst>
            </p:cNvPr>
            <p:cNvGrpSpPr/>
            <p:nvPr/>
          </p:nvGrpSpPr>
          <p:grpSpPr>
            <a:xfrm>
              <a:off x="1812546" y="1471755"/>
              <a:ext cx="8093529" cy="1013764"/>
              <a:chOff x="1053859" y="2167874"/>
              <a:chExt cx="8093529" cy="1013764"/>
            </a:xfrm>
          </p:grpSpPr>
          <p:sp>
            <p:nvSpPr>
              <p:cNvPr id="34" name="타원 132">
                <a:extLst>
                  <a:ext uri="{FF2B5EF4-FFF2-40B4-BE49-F238E27FC236}">
                    <a16:creationId xmlns:a16="http://schemas.microsoft.com/office/drawing/2014/main" id="{61DB52D3-89AB-2542-8E55-9F39EDBF00F7}"/>
                  </a:ext>
                </a:extLst>
              </p:cNvPr>
              <p:cNvSpPr/>
              <p:nvPr/>
            </p:nvSpPr>
            <p:spPr>
              <a:xfrm>
                <a:off x="1053859" y="2167874"/>
                <a:ext cx="1032237" cy="1013764"/>
              </a:xfrm>
              <a:prstGeom prst="ellipse">
                <a:avLst/>
              </a:prstGeom>
              <a:solidFill>
                <a:srgbClr val="5EB3E4"/>
              </a:solidFill>
              <a:ln w="12700">
                <a:noFill/>
              </a:ln>
              <a:effec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8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condensed"/>
                  <a:ea typeface="맑은 고딕" panose="020B0503020000020004" pitchFamily="34" charset="-127"/>
                  <a:cs typeface="Roboto condensed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BC88B91-44F9-3545-AA47-3B9AD2A6DB2F}"/>
                  </a:ext>
                </a:extLst>
              </p:cNvPr>
              <p:cNvGrpSpPr/>
              <p:nvPr/>
            </p:nvGrpSpPr>
            <p:grpSpPr>
              <a:xfrm>
                <a:off x="1362221" y="2445300"/>
                <a:ext cx="415511" cy="458912"/>
                <a:chOff x="2490890" y="4011105"/>
                <a:chExt cx="221385" cy="252764"/>
              </a:xfrm>
              <a:solidFill>
                <a:schemeClr val="bg1"/>
              </a:solidFill>
            </p:grpSpPr>
            <p:sp>
              <p:nvSpPr>
                <p:cNvPr id="37" name="AutoShape 491">
                  <a:extLst>
                    <a:ext uri="{FF2B5EF4-FFF2-40B4-BE49-F238E27FC236}">
                      <a16:creationId xmlns:a16="http://schemas.microsoft.com/office/drawing/2014/main" id="{FEB168C1-4701-A947-9190-0AF6E0D9A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661" y="4011105"/>
                  <a:ext cx="72614" cy="25276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w 21600"/>
                    <a:gd name="T27" fmla="*/ 0 h 21600"/>
                    <a:gd name="T28" fmla="*/ 0 w 21600"/>
                    <a:gd name="T29" fmla="*/ 0 h 21600"/>
                    <a:gd name="T30" fmla="*/ 0 w 21600"/>
                    <a:gd name="T31" fmla="*/ 0 h 21600"/>
                    <a:gd name="T32" fmla="*/ 0 w 21600"/>
                    <a:gd name="T33" fmla="*/ 0 h 21600"/>
                    <a:gd name="T34" fmla="*/ 0 w 21600"/>
                    <a:gd name="T35" fmla="*/ 0 h 21600"/>
                    <a:gd name="T36" fmla="*/ 0 w 21600"/>
                    <a:gd name="T37" fmla="*/ 0 h 21600"/>
                    <a:gd name="T38" fmla="*/ 0 w 21600"/>
                    <a:gd name="T39" fmla="*/ 0 h 21600"/>
                    <a:gd name="T40" fmla="*/ 0 w 21600"/>
                    <a:gd name="T41" fmla="*/ 0 h 21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15510" y="16175"/>
                      </a:moveTo>
                      <a:lnTo>
                        <a:pt x="6046" y="16175"/>
                      </a:lnTo>
                      <a:lnTo>
                        <a:pt x="6046" y="13462"/>
                      </a:lnTo>
                      <a:lnTo>
                        <a:pt x="15510" y="13462"/>
                      </a:lnTo>
                      <a:lnTo>
                        <a:pt x="15510" y="16175"/>
                      </a:lnTo>
                      <a:close/>
                      <a:moveTo>
                        <a:pt x="15510" y="10750"/>
                      </a:moveTo>
                      <a:lnTo>
                        <a:pt x="6046" y="10750"/>
                      </a:lnTo>
                      <a:lnTo>
                        <a:pt x="6046" y="8037"/>
                      </a:lnTo>
                      <a:lnTo>
                        <a:pt x="15510" y="8037"/>
                      </a:lnTo>
                      <a:lnTo>
                        <a:pt x="15510" y="10750"/>
                      </a:lnTo>
                      <a:close/>
                      <a:moveTo>
                        <a:pt x="15510" y="5337"/>
                      </a:moveTo>
                      <a:lnTo>
                        <a:pt x="6046" y="5337"/>
                      </a:lnTo>
                      <a:lnTo>
                        <a:pt x="6046" y="2625"/>
                      </a:lnTo>
                      <a:lnTo>
                        <a:pt x="15510" y="2625"/>
                      </a:lnTo>
                      <a:lnTo>
                        <a:pt x="15510" y="5337"/>
                      </a:lnTo>
                      <a:close/>
                      <a:moveTo>
                        <a:pt x="15510" y="5337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AutoShape 492">
                  <a:extLst>
                    <a:ext uri="{FF2B5EF4-FFF2-40B4-BE49-F238E27FC236}">
                      <a16:creationId xmlns:a16="http://schemas.microsoft.com/office/drawing/2014/main" id="{D25C4CE2-8E7F-FB4F-BD20-5503509F4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890" y="4042866"/>
                  <a:ext cx="127518" cy="21879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w 21600"/>
                    <a:gd name="T27" fmla="*/ 0 h 21600"/>
                    <a:gd name="T28" fmla="*/ 0 w 21600"/>
                    <a:gd name="T29" fmla="*/ 0 h 21600"/>
                    <a:gd name="T30" fmla="*/ 0 w 21600"/>
                    <a:gd name="T31" fmla="*/ 0 h 21600"/>
                    <a:gd name="T32" fmla="*/ 0 w 21600"/>
                    <a:gd name="T33" fmla="*/ 0 h 21600"/>
                    <a:gd name="T34" fmla="*/ 0 w 21600"/>
                    <a:gd name="T35" fmla="*/ 0 h 21600"/>
                    <a:gd name="T36" fmla="*/ 0 w 21600"/>
                    <a:gd name="T37" fmla="*/ 0 h 21600"/>
                    <a:gd name="T38" fmla="*/ 0 w 21600"/>
                    <a:gd name="T39" fmla="*/ 0 h 21600"/>
                    <a:gd name="T40" fmla="*/ 0 w 21600"/>
                    <a:gd name="T41" fmla="*/ 0 h 21600"/>
                    <a:gd name="T42" fmla="*/ 0 w 21600"/>
                    <a:gd name="T43" fmla="*/ 0 h 21600"/>
                    <a:gd name="T44" fmla="*/ 0 w 21600"/>
                    <a:gd name="T45" fmla="*/ 0 h 21600"/>
                    <a:gd name="T46" fmla="*/ 0 w 21600"/>
                    <a:gd name="T47" fmla="*/ 0 h 21600"/>
                    <a:gd name="T48" fmla="*/ 0 w 21600"/>
                    <a:gd name="T49" fmla="*/ 0 h 21600"/>
                    <a:gd name="T50" fmla="*/ 0 w 21600"/>
                    <a:gd name="T51" fmla="*/ 0 h 21600"/>
                    <a:gd name="T52" fmla="*/ 0 w 21600"/>
                    <a:gd name="T53" fmla="*/ 0 h 21600"/>
                    <a:gd name="T54" fmla="*/ 0 w 21600"/>
                    <a:gd name="T55" fmla="*/ 0 h 21600"/>
                    <a:gd name="T56" fmla="*/ 0 w 21600"/>
                    <a:gd name="T57" fmla="*/ 0 h 21600"/>
                    <a:gd name="T58" fmla="*/ 0 w 21600"/>
                    <a:gd name="T59" fmla="*/ 0 h 21600"/>
                    <a:gd name="T60" fmla="*/ 0 w 21600"/>
                    <a:gd name="T61" fmla="*/ 0 h 21600"/>
                    <a:gd name="T62" fmla="*/ 0 w 21600"/>
                    <a:gd name="T63" fmla="*/ 0 h 21600"/>
                    <a:gd name="T64" fmla="*/ 0 w 21600"/>
                    <a:gd name="T65" fmla="*/ 0 h 21600"/>
                    <a:gd name="T66" fmla="*/ 0 w 21600"/>
                    <a:gd name="T67" fmla="*/ 0 h 216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1600" h="21600">
                      <a:moveTo>
                        <a:pt x="18001" y="1045"/>
                      </a:moveTo>
                      <a:lnTo>
                        <a:pt x="10000" y="1045"/>
                      </a:lnTo>
                      <a:lnTo>
                        <a:pt x="10000" y="2787"/>
                      </a:lnTo>
                      <a:lnTo>
                        <a:pt x="5100" y="2787"/>
                      </a:lnTo>
                      <a:lnTo>
                        <a:pt x="5100" y="0"/>
                      </a:lnTo>
                      <a:lnTo>
                        <a:pt x="3300" y="0"/>
                      </a:lnTo>
                      <a:lnTo>
                        <a:pt x="3300" y="2787"/>
                      </a:lnTo>
                      <a:lnTo>
                        <a:pt x="0" y="278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2787"/>
                      </a:lnTo>
                      <a:lnTo>
                        <a:pt x="18001" y="2787"/>
                      </a:lnTo>
                      <a:lnTo>
                        <a:pt x="18001" y="1045"/>
                      </a:lnTo>
                      <a:close/>
                      <a:moveTo>
                        <a:pt x="8850" y="15329"/>
                      </a:moveTo>
                      <a:lnTo>
                        <a:pt x="3450" y="15329"/>
                      </a:lnTo>
                      <a:lnTo>
                        <a:pt x="3450" y="12194"/>
                      </a:lnTo>
                      <a:lnTo>
                        <a:pt x="8850" y="12194"/>
                      </a:lnTo>
                      <a:lnTo>
                        <a:pt x="8850" y="15329"/>
                      </a:lnTo>
                      <a:close/>
                      <a:moveTo>
                        <a:pt x="8850" y="9058"/>
                      </a:moveTo>
                      <a:lnTo>
                        <a:pt x="3450" y="9058"/>
                      </a:lnTo>
                      <a:lnTo>
                        <a:pt x="3450" y="5923"/>
                      </a:lnTo>
                      <a:lnTo>
                        <a:pt x="8850" y="5923"/>
                      </a:lnTo>
                      <a:lnTo>
                        <a:pt x="8850" y="9058"/>
                      </a:lnTo>
                      <a:close/>
                      <a:moveTo>
                        <a:pt x="18000" y="15329"/>
                      </a:moveTo>
                      <a:lnTo>
                        <a:pt x="12600" y="15329"/>
                      </a:lnTo>
                      <a:lnTo>
                        <a:pt x="12600" y="12194"/>
                      </a:lnTo>
                      <a:lnTo>
                        <a:pt x="18000" y="12194"/>
                      </a:lnTo>
                      <a:lnTo>
                        <a:pt x="18000" y="15329"/>
                      </a:lnTo>
                      <a:close/>
                      <a:moveTo>
                        <a:pt x="18000" y="9058"/>
                      </a:moveTo>
                      <a:lnTo>
                        <a:pt x="12600" y="9058"/>
                      </a:lnTo>
                      <a:lnTo>
                        <a:pt x="12600" y="5923"/>
                      </a:lnTo>
                      <a:lnTo>
                        <a:pt x="18000" y="5923"/>
                      </a:lnTo>
                      <a:lnTo>
                        <a:pt x="18000" y="9058"/>
                      </a:lnTo>
                      <a:close/>
                      <a:moveTo>
                        <a:pt x="18000" y="905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BF1D4AE-7BD5-3B45-8EEF-7F226FCFB972}"/>
                  </a:ext>
                </a:extLst>
              </p:cNvPr>
              <p:cNvSpPr/>
              <p:nvPr/>
            </p:nvSpPr>
            <p:spPr>
              <a:xfrm>
                <a:off x="1909918" y="2335419"/>
                <a:ext cx="7237470" cy="641648"/>
              </a:xfrm>
              <a:prstGeom prst="rect">
                <a:avLst/>
              </a:prstGeom>
              <a:noFill/>
              <a:ln w="28575">
                <a:solidFill>
                  <a:srgbClr val="5EB3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56FCCE2-7BB4-1843-B8E4-5453FC35823B}"/>
                </a:ext>
              </a:extLst>
            </p:cNvPr>
            <p:cNvSpPr/>
            <p:nvPr/>
          </p:nvSpPr>
          <p:spPr>
            <a:xfrm>
              <a:off x="3012370" y="5675393"/>
              <a:ext cx="67962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$24.15 average-hourly wage across incentivized jobs</a:t>
              </a:r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1292723-A0AA-C140-A06F-1E514C7351E3}"/>
                </a:ext>
              </a:extLst>
            </p:cNvPr>
            <p:cNvGrpSpPr/>
            <p:nvPr/>
          </p:nvGrpSpPr>
          <p:grpSpPr>
            <a:xfrm>
              <a:off x="1812546" y="4054332"/>
              <a:ext cx="8093529" cy="1013764"/>
              <a:chOff x="1053859" y="2156115"/>
              <a:chExt cx="8093529" cy="1013764"/>
            </a:xfrm>
          </p:grpSpPr>
          <p:sp>
            <p:nvSpPr>
              <p:cNvPr id="41" name="타원 132">
                <a:extLst>
                  <a:ext uri="{FF2B5EF4-FFF2-40B4-BE49-F238E27FC236}">
                    <a16:creationId xmlns:a16="http://schemas.microsoft.com/office/drawing/2014/main" id="{B0B047DC-BCB7-C149-BE03-445C962F4BD8}"/>
                  </a:ext>
                </a:extLst>
              </p:cNvPr>
              <p:cNvSpPr/>
              <p:nvPr/>
            </p:nvSpPr>
            <p:spPr>
              <a:xfrm>
                <a:off x="1053859" y="2156115"/>
                <a:ext cx="1032237" cy="1013764"/>
              </a:xfrm>
              <a:prstGeom prst="ellipse">
                <a:avLst/>
              </a:prstGeom>
              <a:solidFill>
                <a:srgbClr val="003764"/>
              </a:solidFill>
              <a:ln w="12700">
                <a:noFill/>
              </a:ln>
              <a:effec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8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condensed"/>
                  <a:ea typeface="맑은 고딕" panose="020B0503020000020004" pitchFamily="34" charset="-127"/>
                  <a:cs typeface="Roboto condensed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280829B-6896-174E-82AE-FA43FB1ABB31}"/>
                  </a:ext>
                </a:extLst>
              </p:cNvPr>
              <p:cNvSpPr/>
              <p:nvPr/>
            </p:nvSpPr>
            <p:spPr>
              <a:xfrm>
                <a:off x="1909918" y="2335418"/>
                <a:ext cx="7237470" cy="710523"/>
              </a:xfrm>
              <a:prstGeom prst="rect">
                <a:avLst/>
              </a:prstGeom>
              <a:noFill/>
              <a:ln w="28575">
                <a:solidFill>
                  <a:srgbClr val="0037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6C785D-59C5-C944-8998-8AE62F767824}"/>
                </a:ext>
              </a:extLst>
            </p:cNvPr>
            <p:cNvSpPr/>
            <p:nvPr/>
          </p:nvSpPr>
          <p:spPr>
            <a:xfrm>
              <a:off x="3012370" y="4388307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$10.3 billion announced investment, a 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new record 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타원 132">
              <a:extLst>
                <a:ext uri="{FF2B5EF4-FFF2-40B4-BE49-F238E27FC236}">
                  <a16:creationId xmlns:a16="http://schemas.microsoft.com/office/drawing/2014/main" id="{7924A67C-6D80-4841-86BB-27EC1B6F297B}"/>
                </a:ext>
              </a:extLst>
            </p:cNvPr>
            <p:cNvSpPr/>
            <p:nvPr/>
          </p:nvSpPr>
          <p:spPr>
            <a:xfrm>
              <a:off x="1812546" y="2770895"/>
              <a:ext cx="1032237" cy="1013764"/>
            </a:xfrm>
            <a:prstGeom prst="ellipse">
              <a:avLst/>
            </a:prstGeom>
            <a:solidFill>
              <a:srgbClr val="82BAC5"/>
            </a:solidFill>
            <a:ln w="127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condensed"/>
                <a:ea typeface="맑은 고딕" panose="020B0503020000020004" pitchFamily="34" charset="-127"/>
                <a:cs typeface="Roboto condensed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F70EEFF-3ADD-DC45-B74E-22FAFB17B680}"/>
                </a:ext>
              </a:extLst>
            </p:cNvPr>
            <p:cNvSpPr/>
            <p:nvPr/>
          </p:nvSpPr>
          <p:spPr>
            <a:xfrm>
              <a:off x="3012370" y="296447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100-plus private-sector expansion or new-facility-location projects announced 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695B8F3-A6F6-4D44-B55A-928FAE97B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556" t="17545" r="11540" b="11200"/>
            <a:stretch/>
          </p:blipFill>
          <p:spPr>
            <a:xfrm>
              <a:off x="1933623" y="5480583"/>
              <a:ext cx="829772" cy="758952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291F914-6153-914F-844A-E7D49C58F5A9}"/>
                </a:ext>
              </a:extLst>
            </p:cNvPr>
            <p:cNvSpPr/>
            <p:nvPr/>
          </p:nvSpPr>
          <p:spPr>
            <a:xfrm>
              <a:off x="1894027" y="4146586"/>
              <a:ext cx="858181" cy="829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8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Calibri" panose="020F0502020204030204" pitchFamily="34" charset="0"/>
                </a:rPr>
                <a:t>$</a:t>
              </a:r>
              <a:endPara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75D1557-B6B9-AB4B-A944-CF1ECC078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0615" y="2929374"/>
              <a:ext cx="854979" cy="854979"/>
            </a:xfrm>
            <a:prstGeom prst="rect">
              <a:avLst/>
            </a:prstGeom>
          </p:spPr>
        </p:pic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AA1C23F-5016-3A44-8418-6D19BD3904CF}"/>
              </a:ext>
            </a:extLst>
          </p:cNvPr>
          <p:cNvSpPr txBox="1">
            <a:spLocks/>
          </p:cNvSpPr>
          <p:nvPr/>
        </p:nvSpPr>
        <p:spPr>
          <a:xfrm>
            <a:off x="9104849" y="63815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528F19-254B-924A-B420-2DD801A06CFB}" type="slidenum">
              <a:rPr lang="en-US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73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F8A66C4-BF80-3F45-BB63-6CE11B8B3F0B}"/>
              </a:ext>
            </a:extLst>
          </p:cNvPr>
          <p:cNvSpPr txBox="1"/>
          <p:nvPr/>
        </p:nvSpPr>
        <p:spPr>
          <a:xfrm>
            <a:off x="-2" y="621652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WAGE GROWTH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764"/>
              </a:solidFill>
              <a:effectLst/>
              <a:highlight>
                <a:srgbClr val="FFFF00"/>
              </a:highlight>
              <a:uLnTx/>
              <a:uFillTx/>
              <a:latin typeface="Arial Black" panose="020B0604020202020204" pitchFamily="34" charset="0"/>
              <a:ea typeface="Arial" charset="0"/>
              <a:cs typeface="Arial Black" panose="020B0604020202020204" pitchFamily="34" charset="0"/>
            </a:endParaRPr>
          </a:p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 STRATEGIC PRIORITY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98773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YTD in 2021, the average incentivized hourly wage are trending second-highest </a:t>
            </a:r>
            <a:b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the past seven years 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F877A68-DA32-2243-ADC1-D52D93115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490302"/>
              </p:ext>
            </p:extLst>
          </p:nvPr>
        </p:nvGraphicFramePr>
        <p:xfrm>
          <a:off x="2520121" y="2922937"/>
          <a:ext cx="715175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392">
                  <a:extLst>
                    <a:ext uri="{9D8B030D-6E8A-4147-A177-3AD203B41FA5}">
                      <a16:colId xmlns:a16="http://schemas.microsoft.com/office/drawing/2014/main" val="392712351"/>
                    </a:ext>
                  </a:extLst>
                </a:gridCol>
                <a:gridCol w="2789583">
                  <a:extLst>
                    <a:ext uri="{9D8B030D-6E8A-4147-A177-3AD203B41FA5}">
                      <a16:colId xmlns:a16="http://schemas.microsoft.com/office/drawing/2014/main" val="1533626885"/>
                    </a:ext>
                  </a:extLst>
                </a:gridCol>
                <a:gridCol w="3246782">
                  <a:extLst>
                    <a:ext uri="{9D8B030D-6E8A-4147-A177-3AD203B41FA5}">
                      <a16:colId xmlns:a16="http://schemas.microsoft.com/office/drawing/2014/main" val="1332701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Rank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3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Average Hourly Wage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3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Year Preliminarily Approved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92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$28.38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7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5EB3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5EB3E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$24.15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5EB3E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 YTD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55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5EB3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5EB3E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$21.93</a:t>
                      </a:r>
                      <a:endParaRPr lang="en-US" sz="1800" b="1" dirty="0">
                        <a:solidFill>
                          <a:srgbClr val="5EB3E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5EB3E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1800" b="1" dirty="0">
                        <a:solidFill>
                          <a:srgbClr val="5EB3E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15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$21.39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16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$20.94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842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$20.64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381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$19.96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404745"/>
                  </a:ext>
                </a:extLst>
              </a:tr>
            </a:tbl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EE7FE4A-BF3E-BB44-B66E-71A49757A503}"/>
              </a:ext>
            </a:extLst>
          </p:cNvPr>
          <p:cNvSpPr txBox="1">
            <a:spLocks/>
          </p:cNvSpPr>
          <p:nvPr/>
        </p:nvSpPr>
        <p:spPr>
          <a:xfrm>
            <a:off x="9104849" y="63815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528F19-254B-924A-B420-2DD801A06CFB}" type="slidenum">
              <a:rPr lang="en-US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0120" y="6133153"/>
            <a:ext cx="7151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*Includes UPS pilots announcement, 1,000 jobs at $70 average hourly wage</a:t>
            </a:r>
          </a:p>
        </p:txBody>
      </p:sp>
    </p:spTree>
    <p:extLst>
      <p:ext uri="{BB962C8B-B14F-4D97-AF65-F5344CB8AC3E}">
        <p14:creationId xmlns:p14="http://schemas.microsoft.com/office/powerpoint/2010/main" val="294695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526142F-1747-104F-9AC5-8A0AC9D8D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185457"/>
              </p:ext>
            </p:extLst>
          </p:nvPr>
        </p:nvGraphicFramePr>
        <p:xfrm>
          <a:off x="812611" y="2627873"/>
          <a:ext cx="5104863" cy="2743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99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BY ANNOUNCED INVESTMENT</a:t>
                      </a:r>
                    </a:p>
                  </a:txBody>
                  <a:tcPr marL="86511" marR="86511" marT="43255" marB="4325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76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354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Automotive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$6.6B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Food,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Beverage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Agritech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$1.0B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Metals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$965M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Business/Financial Services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$558M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Plastics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Rubber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$240M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ABE406-DD86-4342-AB33-623253FCAC24}"/>
              </a:ext>
            </a:extLst>
          </p:cNvPr>
          <p:cNvSpPr txBox="1"/>
          <p:nvPr/>
        </p:nvSpPr>
        <p:spPr>
          <a:xfrm>
            <a:off x="84944" y="988963"/>
            <a:ext cx="12022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TOP 5 INDUSTRIES – 2021 YTD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77FFABB-8A8F-7342-9699-FC241ED4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330" y="635401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91772-1030-4DF9-8C46-3A96E891783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26142F-1747-104F-9AC5-8A0AC9D8D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389219"/>
              </p:ext>
            </p:extLst>
          </p:nvPr>
        </p:nvGraphicFramePr>
        <p:xfrm>
          <a:off x="6518646" y="2633625"/>
          <a:ext cx="5104863" cy="2743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17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BY ANNOUNCED JOBS</a:t>
                      </a:r>
                    </a:p>
                  </a:txBody>
                  <a:tcPr marL="86511" marR="86511" marT="43255" marB="4325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Automotive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7,200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Business/Financial Services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2,500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Metals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1,700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Food,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Beverage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Agritech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1,100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Logistics &amp; Distribution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>
                          <a:solidFill>
                            <a:srgbClr val="0037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830</a:t>
                      </a:r>
                      <a:endParaRPr lang="en-US" sz="1800" b="1" i="0" dirty="0">
                        <a:solidFill>
                          <a:srgbClr val="003764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86511" marR="86511" marT="43255" marB="432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2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car&#10;&#10;Description automatically generated with low confidence">
            <a:extLst>
              <a:ext uri="{FF2B5EF4-FFF2-40B4-BE49-F238E27FC236}">
                <a16:creationId xmlns:a16="http://schemas.microsoft.com/office/drawing/2014/main" id="{E4C40FB1-6489-4C44-852B-B378C8FE2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1"/>
          <a:stretch/>
        </p:blipFill>
        <p:spPr>
          <a:xfrm>
            <a:off x="7898556" y="4027625"/>
            <a:ext cx="4293442" cy="28072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46F-78FE-F34A-B03B-E9BFCAEEA19D}"/>
              </a:ext>
            </a:extLst>
          </p:cNvPr>
          <p:cNvSpPr/>
          <p:nvPr/>
        </p:nvSpPr>
        <p:spPr>
          <a:xfrm>
            <a:off x="1241154" y="1861328"/>
            <a:ext cx="5628889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  <a:defRPr/>
            </a:pPr>
            <a:r>
              <a:rPr lang="en-US" b="1" dirty="0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500+ auto suppliers and OEMs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metals-related facilities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at center of U.S. automaking corridor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industrial electric rates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FE333-2757-244B-80F3-9011366A1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2" t="13408" r="21668" b="26393"/>
          <a:stretch/>
        </p:blipFill>
        <p:spPr>
          <a:xfrm>
            <a:off x="-1" y="4055388"/>
            <a:ext cx="4876963" cy="2812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BE8A-EE07-4C4E-8CD1-6AA2435455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1" t="12422" r="20371" b="10"/>
          <a:stretch/>
        </p:blipFill>
        <p:spPr>
          <a:xfrm>
            <a:off x="3851911" y="4055388"/>
            <a:ext cx="3989070" cy="281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915616-489A-8146-A9D1-468C90E0FDD9}"/>
              </a:ext>
            </a:extLst>
          </p:cNvPr>
          <p:cNvSpPr txBox="1"/>
          <p:nvPr/>
        </p:nvSpPr>
        <p:spPr>
          <a:xfrm>
            <a:off x="0" y="256432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EV AND BATTERY PROJECTS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764"/>
              </a:solidFill>
              <a:effectLst/>
              <a:highlight>
                <a:srgbClr val="FFFF00"/>
              </a:highlight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386D2-E7C7-214E-B53F-2C3864AAEC1D}"/>
              </a:ext>
            </a:extLst>
          </p:cNvPr>
          <p:cNvSpPr/>
          <p:nvPr/>
        </p:nvSpPr>
        <p:spPr>
          <a:xfrm>
            <a:off x="0" y="103598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ATTRACTING THE U.S. SUPPLY CHAIN</a:t>
            </a:r>
            <a:endParaRPr kumimoji="0" lang="en-US" sz="2400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FFB833C2-7A0D-AD4A-A115-DAC8D6629B71}"/>
              </a:ext>
            </a:extLst>
          </p:cNvPr>
          <p:cNvSpPr txBox="1">
            <a:spLocks/>
          </p:cNvSpPr>
          <p:nvPr/>
        </p:nvSpPr>
        <p:spPr>
          <a:xfrm>
            <a:off x="8970378" y="6428204"/>
            <a:ext cx="3122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528F19-254B-924A-B420-2DD801A06CFB}" type="slidenum">
              <a:rPr lang="en-US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8DA6F4-9D66-459D-A502-7A5C7BC47CDB}"/>
              </a:ext>
            </a:extLst>
          </p:cNvPr>
          <p:cNvSpPr txBox="1"/>
          <p:nvPr/>
        </p:nvSpPr>
        <p:spPr>
          <a:xfrm>
            <a:off x="7293154" y="1912064"/>
            <a:ext cx="4554895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0"/>
              </a:spcAft>
              <a:defRPr/>
            </a:pPr>
            <a:r>
              <a:rPr lang="en-US" b="1" dirty="0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development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development</a:t>
            </a:r>
          </a:p>
          <a:p>
            <a:pPr lvl="0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F76E95-A9FB-124F-AF48-806BD2C52856}"/>
              </a:ext>
            </a:extLst>
          </p:cNvPr>
          <p:cNvCxnSpPr/>
          <p:nvPr/>
        </p:nvCxnSpPr>
        <p:spPr>
          <a:xfrm>
            <a:off x="3807121" y="3896139"/>
            <a:ext cx="0" cy="31010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1DA071-A328-704C-8413-8D57F3A0423E}"/>
              </a:ext>
            </a:extLst>
          </p:cNvPr>
          <p:cNvCxnSpPr/>
          <p:nvPr/>
        </p:nvCxnSpPr>
        <p:spPr>
          <a:xfrm>
            <a:off x="7826766" y="3766685"/>
            <a:ext cx="0" cy="31010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5" b="2889"/>
          <a:stretch/>
        </p:blipFill>
        <p:spPr>
          <a:xfrm>
            <a:off x="7087565" y="0"/>
            <a:ext cx="5093362" cy="3684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5"/>
          <a:stretch/>
        </p:blipFill>
        <p:spPr>
          <a:xfrm>
            <a:off x="7087565" y="3574816"/>
            <a:ext cx="5104435" cy="3307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E1D822-B5E9-8A47-8E55-5180EC8445EE}"/>
              </a:ext>
            </a:extLst>
          </p:cNvPr>
          <p:cNvSpPr/>
          <p:nvPr/>
        </p:nvSpPr>
        <p:spPr>
          <a:xfrm>
            <a:off x="11074" y="1184679"/>
            <a:ext cx="7076492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1842">
              <a:spcAft>
                <a:spcPts val="1000"/>
              </a:spcAft>
            </a:pPr>
            <a:r>
              <a:rPr lang="en-US" sz="4000" b="1" dirty="0">
                <a:solidFill>
                  <a:srgbClr val="003764"/>
                </a:solidFill>
                <a:latin typeface="Arial Black" panose="020B0604020202020204" pitchFamily="34" charset="0"/>
                <a:ea typeface="Arial" charset="0"/>
                <a:cs typeface="Arial" panose="020B0604020202020204" pitchFamily="34" charset="0"/>
              </a:rPr>
              <a:t>PREP IS KEY</a:t>
            </a:r>
            <a:endParaRPr lang="en-US" sz="2400" dirty="0">
              <a:solidFill>
                <a:srgbClr val="003764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 defTabSz="911842"/>
            <a:r>
              <a:rPr lang="en-US" sz="2400" spc="3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MORE GRADE-A SITES &amp; BUILDINGS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70EC1-7AA8-8D41-825C-9C6B8D5DF0E1}"/>
              </a:ext>
            </a:extLst>
          </p:cNvPr>
          <p:cNvSpPr/>
          <p:nvPr/>
        </p:nvSpPr>
        <p:spPr>
          <a:xfrm>
            <a:off x="856859" y="2699109"/>
            <a:ext cx="60011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Team Kentucky is building on a statewide effort to: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 existing large-scale sites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Identify new sites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the No. 1 state in speed-to-market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Attract large-scale creation of well-paying jobs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5E7AF25-832D-0742-8A00-B5C61675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248" y="6418055"/>
            <a:ext cx="2743200" cy="365125"/>
          </a:xfrm>
        </p:spPr>
        <p:txBody>
          <a:bodyPr/>
          <a:lstStyle/>
          <a:p>
            <a:fld id="{A523220D-1260-40E8-9778-1C12234F95C5}" type="slidenum">
              <a:rPr lang="en-US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3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1D883-1489-7C44-91B7-9AF3579AB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61" y="0"/>
            <a:ext cx="6464239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8A66C4-BF80-3F45-BB63-6CE11B8B3F0B}"/>
              </a:ext>
            </a:extLst>
          </p:cNvPr>
          <p:cNvSpPr txBox="1"/>
          <p:nvPr/>
        </p:nvSpPr>
        <p:spPr>
          <a:xfrm>
            <a:off x="0" y="850577"/>
            <a:ext cx="5727761" cy="129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KY INNOVATION WEBSITE UPDATE LAUNCHED</a:t>
            </a:r>
          </a:p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KYINNOVATION.COM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D0BAE03-47F5-3F44-8DFD-5279851D722C}"/>
              </a:ext>
            </a:extLst>
          </p:cNvPr>
          <p:cNvSpPr txBox="1">
            <a:spLocks/>
          </p:cNvSpPr>
          <p:nvPr/>
        </p:nvSpPr>
        <p:spPr>
          <a:xfrm>
            <a:off x="9104848" y="6381531"/>
            <a:ext cx="2976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528F19-254B-924A-B420-2DD801A06CFB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43891-D887-40C3-B977-836B7F102FE4}"/>
              </a:ext>
            </a:extLst>
          </p:cNvPr>
          <p:cNvSpPr txBox="1"/>
          <p:nvPr/>
        </p:nvSpPr>
        <p:spPr>
          <a:xfrm>
            <a:off x="649939" y="2467993"/>
            <a:ext cx="44278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Navigation: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Dramatically improved 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for entrepreneurs, investors and the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Metrics, annual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Kentucky’s Story: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Richer content highlighting KY startup and entrepreneur successes and testimonials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include talent attraction page/content and more investor data</a:t>
            </a:r>
          </a:p>
        </p:txBody>
      </p:sp>
    </p:spTree>
    <p:extLst>
      <p:ext uri="{BB962C8B-B14F-4D97-AF65-F5344CB8AC3E}">
        <p14:creationId xmlns:p14="http://schemas.microsoft.com/office/powerpoint/2010/main" val="124519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53A5A39-51C9-8A4B-A009-F1AB6BC38B56}"/>
              </a:ext>
            </a:extLst>
          </p:cNvPr>
          <p:cNvGrpSpPr/>
          <p:nvPr/>
        </p:nvGrpSpPr>
        <p:grpSpPr>
          <a:xfrm>
            <a:off x="2244860" y="3179648"/>
            <a:ext cx="5735540" cy="2660117"/>
            <a:chOff x="3451992" y="1390517"/>
            <a:chExt cx="5125094" cy="23976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AF9E57B-EE20-EF46-A01B-80F4ACD1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992" y="1390517"/>
              <a:ext cx="1453376" cy="145389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314A82-E95D-C24F-8C45-023C37F42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4" t="4339" r="15399" b="41786"/>
            <a:stretch/>
          </p:blipFill>
          <p:spPr>
            <a:xfrm>
              <a:off x="5278005" y="1390517"/>
              <a:ext cx="1450665" cy="14511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BF8255-E181-C84D-AE0A-8B507C858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0" t="1467" r="9610" b="17044"/>
            <a:stretch/>
          </p:blipFill>
          <p:spPr>
            <a:xfrm>
              <a:off x="7098627" y="1390517"/>
              <a:ext cx="1450665" cy="14511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D4D466-105F-E84A-BF73-069F5F820D6C}"/>
                </a:ext>
              </a:extLst>
            </p:cNvPr>
            <p:cNvSpPr txBox="1"/>
            <p:nvPr/>
          </p:nvSpPr>
          <p:spPr>
            <a:xfrm>
              <a:off x="3451992" y="2955948"/>
              <a:ext cx="1450665" cy="83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38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Katie Smith 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Deputy Secretary 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Commissioner, Department for Financial Services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72DDEC-347F-874F-9B49-EBBC4683F53A}"/>
                </a:ext>
              </a:extLst>
            </p:cNvPr>
            <p:cNvSpPr txBox="1"/>
            <p:nvPr/>
          </p:nvSpPr>
          <p:spPr>
            <a:xfrm>
              <a:off x="5258614" y="2972164"/>
              <a:ext cx="1545036" cy="693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38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Brittany Cox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Senior Project Manager, </a:t>
              </a:r>
              <a:b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 for Business Development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43DD4D-4E16-3A49-9464-FA5AEFE5B351}"/>
                </a:ext>
              </a:extLst>
            </p:cNvPr>
            <p:cNvSpPr txBox="1"/>
            <p:nvPr/>
          </p:nvSpPr>
          <p:spPr>
            <a:xfrm>
              <a:off x="7032051" y="2972164"/>
              <a:ext cx="1545035" cy="693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38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Annie Franklin 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Senior Project Manager, 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 for Business Development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A14FE35-2E56-4949-A29E-DF50BB44822C}"/>
              </a:ext>
            </a:extLst>
          </p:cNvPr>
          <p:cNvSpPr txBox="1"/>
          <p:nvPr/>
        </p:nvSpPr>
        <p:spPr>
          <a:xfrm>
            <a:off x="0" y="178616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CED TEAM</a:t>
            </a:r>
            <a:endParaRPr kumimoji="0" lang="en-US" sz="4000" b="1" u="none" strike="noStrike" kern="1200" cap="none" spc="0" normalizeH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 Black" panose="020B0604020202020204" pitchFamily="34" charset="0"/>
              <a:ea typeface="Arial" charset="0"/>
              <a:cs typeface="Arial Black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FEDB2C-47CB-CE41-8F7E-D05D352413A5}"/>
              </a:ext>
            </a:extLst>
          </p:cNvPr>
          <p:cNvSpPr/>
          <p:nvPr/>
        </p:nvSpPr>
        <p:spPr>
          <a:xfrm>
            <a:off x="0" y="2525731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PROMOTIONS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86E430E1-F5C0-9141-B07A-5BB47244B397}"/>
              </a:ext>
            </a:extLst>
          </p:cNvPr>
          <p:cNvSpPr txBox="1">
            <a:spLocks/>
          </p:cNvSpPr>
          <p:nvPr/>
        </p:nvSpPr>
        <p:spPr>
          <a:xfrm>
            <a:off x="9265338" y="64324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528F19-254B-924A-B420-2DD801A06CFB}" type="slidenum">
              <a:rPr lang="en-US" sz="14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4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50661D-207C-4E76-B832-A4B54C7A4181}"/>
              </a:ext>
            </a:extLst>
          </p:cNvPr>
          <p:cNvGrpSpPr/>
          <p:nvPr/>
        </p:nvGrpSpPr>
        <p:grpSpPr>
          <a:xfrm>
            <a:off x="6276009" y="-947939"/>
            <a:ext cx="6570082" cy="3331760"/>
            <a:chOff x="6016581" y="-826104"/>
            <a:chExt cx="6594557" cy="33441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B6300CC-4CCD-4DDB-A875-7C902B829A38}"/>
                </a:ext>
              </a:extLst>
            </p:cNvPr>
            <p:cNvGrpSpPr/>
            <p:nvPr/>
          </p:nvGrpSpPr>
          <p:grpSpPr>
            <a:xfrm>
              <a:off x="6016581" y="-116098"/>
              <a:ext cx="1468928" cy="1266318"/>
              <a:chOff x="7608203" y="3118616"/>
              <a:chExt cx="1468928" cy="1266318"/>
            </a:xfr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id="{56EEB9BB-2DE9-4E94-AB5B-E341A068BC4B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C8D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5258E7F6-2D11-40FE-A2A0-C57F4969FB6B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C8D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534DB20-445E-4933-B551-AC13963958A2}"/>
                </a:ext>
              </a:extLst>
            </p:cNvPr>
            <p:cNvGrpSpPr/>
            <p:nvPr/>
          </p:nvGrpSpPr>
          <p:grpSpPr>
            <a:xfrm>
              <a:off x="7290524" y="-826104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9A4BB44F-9540-42DD-AFB8-8F89BE7F1C2E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3C87DDEB-144B-4912-89DC-C9B9CDBBD673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D5AF6C-C822-43B0-BD56-C7791665F647}"/>
                </a:ext>
              </a:extLst>
            </p:cNvPr>
            <p:cNvGrpSpPr/>
            <p:nvPr/>
          </p:nvGrpSpPr>
          <p:grpSpPr>
            <a:xfrm>
              <a:off x="8571444" y="-140975"/>
              <a:ext cx="1468928" cy="1266318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623752D1-DBE1-438E-82A3-A4708E3FE442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DBEDF0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851FFDEB-F313-41B4-A059-20D4DC97DAA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DBEDF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47F7269-1641-481F-876E-29F8DB6197E3}"/>
                </a:ext>
              </a:extLst>
            </p:cNvPr>
            <p:cNvGrpSpPr/>
            <p:nvPr/>
          </p:nvGrpSpPr>
          <p:grpSpPr>
            <a:xfrm>
              <a:off x="9856827" y="-756720"/>
              <a:ext cx="1468928" cy="1266318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EA2C81AE-369E-4B0B-A949-0B804FC5463A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7B058D88-909C-4656-9A7D-6CB33A402A4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828997-6CF9-4079-B45E-33388F871E36}"/>
                </a:ext>
              </a:extLst>
            </p:cNvPr>
            <p:cNvGrpSpPr/>
            <p:nvPr/>
          </p:nvGrpSpPr>
          <p:grpSpPr>
            <a:xfrm>
              <a:off x="11142210" y="-123561"/>
              <a:ext cx="1468928" cy="1266318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45C846C4-94C8-4598-866E-C384476CB5C6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0376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7221BE65-F0B0-40BF-951A-4701468D45E3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0376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9DDBDE9-5DE9-44AE-9C21-6CA35642BE34}"/>
                </a:ext>
              </a:extLst>
            </p:cNvPr>
            <p:cNvGrpSpPr/>
            <p:nvPr/>
          </p:nvGrpSpPr>
          <p:grpSpPr>
            <a:xfrm>
              <a:off x="11127044" y="1251750"/>
              <a:ext cx="1468928" cy="1266318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0674BDCB-0B86-4C83-8AA3-C57B1722D6C6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grp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619095B1-7E96-4094-B7A5-4673A5F45714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6FDCFDF-F4F2-44D8-B610-61D9C54C2420}"/>
                </a:ext>
              </a:extLst>
            </p:cNvPr>
            <p:cNvGrpSpPr/>
            <p:nvPr/>
          </p:nvGrpSpPr>
          <p:grpSpPr>
            <a:xfrm>
              <a:off x="9856827" y="611128"/>
              <a:ext cx="1468928" cy="1266318"/>
              <a:chOff x="7608203" y="3118616"/>
              <a:chExt cx="1468928" cy="1266318"/>
            </a:xfr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5CC1B52A-B2C0-4D48-85AC-EF3987E28449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C8D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17F8EEF0-CB6B-46AC-B566-2E274AFDC699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C8D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84D0122-C9B8-4F4B-A784-BE1344983A57}"/>
                </a:ext>
              </a:extLst>
            </p:cNvPr>
            <p:cNvGrpSpPr/>
            <p:nvPr/>
          </p:nvGrpSpPr>
          <p:grpSpPr>
            <a:xfrm>
              <a:off x="7316978" y="586651"/>
              <a:ext cx="1468928" cy="1266318"/>
              <a:chOff x="7608203" y="3118616"/>
              <a:chExt cx="1468928" cy="1266318"/>
            </a:xfr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6D9449CD-BDE9-4976-95B1-E1B3B6931C31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5EB3E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63EC6438-E19E-4CE0-9EE1-EE04E94955FB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5EB3E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/>
              </a:p>
            </p:txBody>
          </p:sp>
        </p:grpSp>
      </p:grpSp>
      <p:pic>
        <p:nvPicPr>
          <p:cNvPr id="6" name="Picture 5" descr="A picture containing person, person, window, outdoor&#10;&#10;Description automatically generated">
            <a:extLst>
              <a:ext uri="{FF2B5EF4-FFF2-40B4-BE49-F238E27FC236}">
                <a16:creationId xmlns:a16="http://schemas.microsoft.com/office/drawing/2014/main" id="{7135D78C-5B7A-AA48-A1EA-6CBB576645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732" r="14240" b="40682"/>
          <a:stretch/>
        </p:blipFill>
        <p:spPr>
          <a:xfrm>
            <a:off x="8363318" y="3179648"/>
            <a:ext cx="1641073" cy="161003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039F659-C47B-C74B-9299-B1C2D3829EFD}"/>
              </a:ext>
            </a:extLst>
          </p:cNvPr>
          <p:cNvSpPr txBox="1"/>
          <p:nvPr/>
        </p:nvSpPr>
        <p:spPr>
          <a:xfrm>
            <a:off x="8303318" y="4916435"/>
            <a:ext cx="1729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Sarah Butler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Commissioner, 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for Financial Services</a:t>
            </a:r>
          </a:p>
        </p:txBody>
      </p:sp>
    </p:spTree>
    <p:extLst>
      <p:ext uri="{BB962C8B-B14F-4D97-AF65-F5344CB8AC3E}">
        <p14:creationId xmlns:p14="http://schemas.microsoft.com/office/powerpoint/2010/main" val="1232394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514</Words>
  <Application>Microsoft Office PowerPoint</Application>
  <PresentationFormat>Widescreen</PresentationFormat>
  <Paragraphs>155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Mazurak, Jack P (CED)</dc:creator>
  <cp:lastModifiedBy>Kristina</cp:lastModifiedBy>
  <cp:revision>46</cp:revision>
  <dcterms:created xsi:type="dcterms:W3CDTF">2021-10-19T20:34:36Z</dcterms:created>
  <dcterms:modified xsi:type="dcterms:W3CDTF">2021-11-03T01:07:31Z</dcterms:modified>
</cp:coreProperties>
</file>